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6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0" autoAdjust="0"/>
    <p:restoredTop sz="86403" autoAdjust="0"/>
  </p:normalViewPr>
  <p:slideViewPr>
    <p:cSldViewPr>
      <p:cViewPr>
        <p:scale>
          <a:sx n="125" d="100"/>
          <a:sy n="125" d="100"/>
        </p:scale>
        <p:origin x="-147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30" y="3737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96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0E0CE-3E98-416D-B26A-B2CD6016FEA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04705-56E8-4A58-9F4B-EBCC97567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36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04705-56E8-4A58-9F4B-EBCC97567C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26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4104456" cy="1470025"/>
          </a:xfrm>
        </p:spPr>
        <p:txBody>
          <a:bodyPr>
            <a:noAutofit/>
          </a:bodyPr>
          <a:lstStyle/>
          <a:p>
            <a:r>
              <a:rPr lang="tr-TR" sz="15000" dirty="0" smtClean="0"/>
              <a:t>YÖS</a:t>
            </a:r>
            <a:endParaRPr lang="tr-TR" sz="15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5085184"/>
            <a:ext cx="8280920" cy="1152128"/>
          </a:xfrm>
        </p:spPr>
        <p:txBody>
          <a:bodyPr>
            <a:normAutofit fontScale="85000" lnSpcReduction="10000"/>
          </a:bodyPr>
          <a:lstStyle/>
          <a:p>
            <a:r>
              <a:rPr lang="tr-TR" sz="4800" b="1" dirty="0" smtClean="0">
                <a:solidFill>
                  <a:schemeClr val="tx1"/>
                </a:solidFill>
              </a:rPr>
              <a:t>YABANCI UYRUKLU ÖĞRENCİ SINAVI</a:t>
            </a:r>
            <a:endParaRPr lang="tr-TR" sz="4800" b="1" dirty="0">
              <a:solidFill>
                <a:schemeClr val="tx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3" y="1052735"/>
            <a:ext cx="4896544" cy="4033513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5796136" y="6309320"/>
            <a:ext cx="3347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UZ.PSİKOLOJİK DANIŞMAN NURAY YAMAN</a:t>
            </a:r>
            <a:endParaRPr lang="tr-TR" sz="1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199366" cy="106443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286" y="260648"/>
            <a:ext cx="1008112" cy="1008112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1619672" y="404664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atin typeface="Arial Black" pitchFamily="34" charset="0"/>
              </a:rPr>
              <a:t>PROF.DR.NECMETTİN ERBAKAN ANADOLU </a:t>
            </a:r>
            <a:r>
              <a:rPr lang="tr-TR" sz="2400" b="1" dirty="0" smtClean="0">
                <a:latin typeface="Arial Black" pitchFamily="34" charset="0"/>
              </a:rPr>
              <a:t>İMAM</a:t>
            </a:r>
            <a:r>
              <a:rPr lang="tr-TR" sz="2400" dirty="0" smtClean="0">
                <a:latin typeface="Arial Black" pitchFamily="34" charset="0"/>
              </a:rPr>
              <a:t> HATİP LİSESİ</a:t>
            </a:r>
            <a:endParaRPr lang="tr-TR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YÖS SINAVINA KİMLER GİREBİLMEKTEDİR?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/>
              <a:t>YÖS’e girecek adayların lise son sınıfta olmaları ya da mezun olmaları şartı ile birlikte;</a:t>
            </a:r>
          </a:p>
          <a:p>
            <a:r>
              <a:rPr lang="tr-TR" dirty="0"/>
              <a:t>Yabancı uyruklu vatandaş olmaları</a:t>
            </a:r>
          </a:p>
          <a:p>
            <a:r>
              <a:rPr lang="tr-TR" dirty="0"/>
              <a:t>Doğumla Türk Vatandaşı olup daha sonra Türk vatandaşlığından çıkma izni olan yabancılar (Mavi Kart -5901 sayılı yasa ile)</a:t>
            </a:r>
          </a:p>
          <a:p>
            <a:r>
              <a:rPr lang="tr-TR" dirty="0"/>
              <a:t>Yabancı uyruklu vatandaş iken Türkiye Cumhuriyeti (T.C.) Vatandaşlığına geçen</a:t>
            </a:r>
            <a:br>
              <a:rPr lang="tr-TR" dirty="0"/>
            </a:br>
            <a:r>
              <a:rPr lang="tr-TR" dirty="0"/>
              <a:t>Çift Uyruklu Vatandaşlar</a:t>
            </a:r>
          </a:p>
          <a:p>
            <a:r>
              <a:rPr lang="tr-TR" dirty="0"/>
              <a:t>Türkiye Cumhuriyeti vatandaşı olup fakat eğitimini yabancı bir ülkede tamamlayan kişiler</a:t>
            </a:r>
            <a:br>
              <a:rPr lang="tr-TR" dirty="0"/>
            </a:br>
            <a:r>
              <a:rPr lang="tr-TR" dirty="0"/>
              <a:t>(Öğreniminin son üç yılını yurtdışında okuması zorunlu.)</a:t>
            </a:r>
          </a:p>
          <a:p>
            <a:r>
              <a:rPr lang="tr-TR" dirty="0"/>
              <a:t>Yabancı ülkelerde ki Türk okullarında eğitim ve öğrenimlerini bitiren öğrenciler</a:t>
            </a:r>
          </a:p>
          <a:p>
            <a:r>
              <a:rPr lang="tr-TR" dirty="0"/>
              <a:t>GCE AL sınavına ait olanlar</a:t>
            </a:r>
          </a:p>
          <a:p>
            <a:r>
              <a:rPr lang="tr-TR" dirty="0"/>
              <a:t>Türkiye’de lise eğitimi tamamlayan yabancı uyruklu öğrenciler</a:t>
            </a:r>
          </a:p>
          <a:p>
            <a:r>
              <a:rPr lang="tr-TR" dirty="0"/>
              <a:t>YÖS şartlarını yerine getirmiş olarak sayılmaktadırlar ve YÖS’e girebilirler.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099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TÜRKİYE’DE YÖS SINAVI NASIL UYGULANMAKTADIR?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2010 yılında açıklanan karardan sonra üniversiteler kabul edecekleri yabancı öğrenciler adına YÖS uygulamaya başlamıştır. YÖS’e girecek her öğrenci adına üniversiteler resmi internet sitelerinde; sınava girmek isteyen öğrencilerin yapmakla yükümlü olduğu zorunlulukları, sınava başvuru aşamalarını, sınav tarihini ve sınav harç ücretlerini duyurmaktadır.</a:t>
            </a:r>
          </a:p>
          <a:p>
            <a:r>
              <a:rPr lang="tr-TR" dirty="0"/>
              <a:t>Türkiye’de üniversitelerin kendi bünyelerinde hazırlamış oldukları YÖS sonuçları ya </a:t>
            </a:r>
            <a:r>
              <a:rPr lang="tr-TR" b="1" u="sng" dirty="0"/>
              <a:t>iki yıl ya da bir yıl boyunca geçerliliğini sürdürmektedir. </a:t>
            </a:r>
            <a:r>
              <a:rPr lang="tr-TR" b="1" u="sng" dirty="0" smtClean="0"/>
              <a:t>(11. VE 12. SINIFTA GİREBİLİRSİNİZ) </a:t>
            </a:r>
          </a:p>
          <a:p>
            <a:r>
              <a:rPr lang="tr-TR" dirty="0" smtClean="0"/>
              <a:t>YÖS </a:t>
            </a:r>
            <a:r>
              <a:rPr lang="tr-TR" dirty="0"/>
              <a:t>sonuçları sadece sınavına girilen üniversite adına geçerlidir ancak </a:t>
            </a:r>
            <a:r>
              <a:rPr lang="tr-TR" dirty="0" err="1"/>
              <a:t>istinai</a:t>
            </a:r>
            <a:r>
              <a:rPr lang="tr-TR" dirty="0"/>
              <a:t> durumlar olabilmektedir. Her dönem farklılık </a:t>
            </a:r>
            <a:r>
              <a:rPr lang="tr-TR" dirty="0" smtClean="0"/>
              <a:t>göstermekle </a:t>
            </a:r>
            <a:r>
              <a:rPr lang="tr-TR" dirty="0"/>
              <a:t>beraber bazı üniversite bölümleri ve birlikleri yapılan sınavlar kabul edilir yani aynı YÖS puanıyla farklı üniversite bölümlerine başvuru yapılabilmektedir.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028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Yabancı uyruklu öğrenci sınavında öğrencilerin soyut düşünme becerilerini ölçmeye yönelik matematik (mat1-mat2), IQ ve geometri derslerinden sorular sorulmaktadır. Üniversiteler genellikle ortalama 80 soru sormaktadır. Soru sayısı bazı üniversitelerde değişiklik göstermektedir. Soru dağılımı genel olarak şu şekildedir</a:t>
            </a:r>
            <a:r>
              <a:rPr lang="tr-TR" dirty="0" smtClean="0"/>
              <a:t>:</a:t>
            </a:r>
          </a:p>
          <a:p>
            <a:r>
              <a:rPr lang="tr-TR" dirty="0"/>
              <a:t>YÖS Sınavı genellikle 80 sorudan oluşmaktadır. Bu sorularda ise ortalama 35 Matematik Sorusu – 5 Geometri – 40 IQ sorusu sorulmaktadır.</a:t>
            </a:r>
          </a:p>
          <a:p>
            <a:pPr marL="0" indent="0">
              <a:buNone/>
            </a:pP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Üniversitelerde bu rakamlar değişebilmektedir. Genellikle YÖS sınavlarında %50 olarak IQ – Genel Yetenek Soruları sorulmaktadır.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 Matematik: 30-35 </a:t>
            </a:r>
            <a:r>
              <a:rPr lang="tr-TR" dirty="0" smtClean="0"/>
              <a:t> </a:t>
            </a:r>
          </a:p>
          <a:p>
            <a:r>
              <a:rPr lang="tr-TR" dirty="0"/>
              <a:t> </a:t>
            </a:r>
            <a:r>
              <a:rPr lang="tr-TR" dirty="0" smtClean="0"/>
              <a:t>Geometri</a:t>
            </a:r>
            <a:r>
              <a:rPr lang="tr-TR" dirty="0"/>
              <a:t>: </a:t>
            </a:r>
            <a:r>
              <a:rPr lang="tr-TR" dirty="0" smtClean="0"/>
              <a:t>5-10</a:t>
            </a:r>
          </a:p>
          <a:p>
            <a:r>
              <a:rPr lang="tr-TR" dirty="0"/>
              <a:t> IQ: 40-45         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/>
              <a:t>YÖS sınavlarında verilen ortalama süre 90 ile 120 dakika arasında değişmektedir. Bir çok üniversitede 90 </a:t>
            </a:r>
            <a:r>
              <a:rPr lang="tr-TR" dirty="0" err="1"/>
              <a:t>dk</a:t>
            </a:r>
            <a:r>
              <a:rPr lang="tr-TR" dirty="0"/>
              <a:t> olarak yapılmaktadır. </a:t>
            </a:r>
          </a:p>
        </p:txBody>
      </p:sp>
    </p:spTree>
    <p:extLst>
      <p:ext uri="{BB962C8B-B14F-4D97-AF65-F5344CB8AC3E}">
        <p14:creationId xmlns:p14="http://schemas.microsoft.com/office/powerpoint/2010/main" val="97761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ış Çizelgesi: İşlem 2"/>
          <p:cNvSpPr/>
          <p:nvPr/>
        </p:nvSpPr>
        <p:spPr>
          <a:xfrm>
            <a:off x="371600" y="116632"/>
            <a:ext cx="3960440" cy="472657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539552" y="116023"/>
            <a:ext cx="33123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u="sng" dirty="0" smtClean="0"/>
              <a:t>YÖS MATEMATİK KONULARI</a:t>
            </a:r>
            <a:endParaRPr lang="tr-TR" sz="1200" u="sng" dirty="0" smtClean="0"/>
          </a:p>
          <a:p>
            <a:r>
              <a:rPr lang="tr-TR" sz="1200" dirty="0" smtClean="0"/>
              <a:t>Rasyonel </a:t>
            </a:r>
            <a:r>
              <a:rPr lang="tr-TR" sz="1200" dirty="0"/>
              <a:t>ve </a:t>
            </a:r>
            <a:r>
              <a:rPr lang="tr-TR" sz="1200" dirty="0" err="1"/>
              <a:t>ondalıklı</a:t>
            </a:r>
            <a:r>
              <a:rPr lang="tr-TR" sz="1200" dirty="0"/>
              <a:t> sayılar ve bu sayılarda dört işlem, üslü ve köklü sayılar</a:t>
            </a:r>
            <a:br>
              <a:rPr lang="tr-TR" sz="1200" dirty="0"/>
            </a:br>
            <a:r>
              <a:rPr lang="tr-TR" sz="1200" dirty="0"/>
              <a:t>Oran bulma ve değer hesaplama</a:t>
            </a:r>
            <a:br>
              <a:rPr lang="tr-TR" sz="1200" dirty="0"/>
            </a:br>
            <a:r>
              <a:rPr lang="tr-TR" sz="1200" dirty="0"/>
              <a:t>Çarpanlara ayırma, yani sadeleştirmeler ve değer hesaplamaları</a:t>
            </a:r>
            <a:br>
              <a:rPr lang="tr-TR" sz="1200" dirty="0"/>
            </a:br>
            <a:r>
              <a:rPr lang="tr-TR" sz="1200" dirty="0"/>
              <a:t>Denklemlerde bilinmeyenleri bulma (x=?)</a:t>
            </a:r>
            <a:br>
              <a:rPr lang="tr-TR" sz="1200" dirty="0"/>
            </a:br>
            <a:r>
              <a:rPr lang="tr-TR" sz="1200" dirty="0"/>
              <a:t>Kümeler, Kesişim ve Birleşim Bulma</a:t>
            </a:r>
            <a:br>
              <a:rPr lang="tr-TR" sz="1200" dirty="0"/>
            </a:br>
            <a:r>
              <a:rPr lang="tr-TR" sz="1200" dirty="0" err="1"/>
              <a:t>Polinomlar</a:t>
            </a:r>
            <a:r>
              <a:rPr lang="tr-TR" sz="1200" dirty="0"/>
              <a:t> (</a:t>
            </a:r>
            <a:r>
              <a:rPr lang="tr-TR" sz="1200" dirty="0" err="1"/>
              <a:t>Polynomdivision</a:t>
            </a:r>
            <a:r>
              <a:rPr lang="tr-TR" sz="1200" dirty="0"/>
              <a:t>) bölmede kalan(</a:t>
            </a:r>
            <a:r>
              <a:rPr lang="tr-TR" sz="1200" dirty="0" err="1"/>
              <a:t>ları</a:t>
            </a:r>
            <a:r>
              <a:rPr lang="tr-TR" sz="1200" dirty="0"/>
              <a:t>) bulma</a:t>
            </a:r>
            <a:br>
              <a:rPr lang="tr-TR" sz="1200" dirty="0"/>
            </a:br>
            <a:r>
              <a:rPr lang="tr-TR" sz="1200" dirty="0"/>
              <a:t>Fonksiyonlarda grafiklerden değer bulmalar, bileşkeler, ters fonksiyonlar ve fonksiyonel denklemler.</a:t>
            </a:r>
            <a:br>
              <a:rPr lang="tr-TR" sz="1200" dirty="0"/>
            </a:br>
            <a:r>
              <a:rPr lang="tr-TR" sz="1200" dirty="0"/>
              <a:t>Trigonometri ve fonksiyonlarda limit</a:t>
            </a:r>
            <a:br>
              <a:rPr lang="tr-TR" sz="1200" dirty="0"/>
            </a:br>
            <a:r>
              <a:rPr lang="tr-TR" sz="1200" dirty="0"/>
              <a:t>Denklemlerde bilinmeyen(</a:t>
            </a:r>
            <a:r>
              <a:rPr lang="tr-TR" sz="1200" dirty="0" err="1"/>
              <a:t>leri</a:t>
            </a:r>
            <a:r>
              <a:rPr lang="tr-TR" sz="1200" dirty="0"/>
              <a:t>) sayıları bulma</a:t>
            </a:r>
            <a:br>
              <a:rPr lang="tr-TR" sz="1200" dirty="0"/>
            </a:br>
            <a:r>
              <a:rPr lang="tr-TR" sz="1200" dirty="0"/>
              <a:t>Trigonometri konusunda sadeleştirme, denklem çözme problemleri, grafiklerde trigonometrik değerlerin bulunması ve toplam fark formülleri</a:t>
            </a:r>
            <a:br>
              <a:rPr lang="tr-TR" sz="1200" dirty="0"/>
            </a:br>
            <a:r>
              <a:rPr lang="tr-TR" sz="1200" dirty="0"/>
              <a:t>Logaritmalar ve </a:t>
            </a:r>
            <a:r>
              <a:rPr lang="tr-TR" sz="1200" dirty="0" err="1"/>
              <a:t>logaritmalı</a:t>
            </a:r>
            <a:r>
              <a:rPr lang="tr-TR" sz="1200" dirty="0"/>
              <a:t> denklemler</a:t>
            </a:r>
            <a:br>
              <a:rPr lang="tr-TR" sz="1200" dirty="0"/>
            </a:br>
            <a:r>
              <a:rPr lang="tr-TR" sz="1200" dirty="0"/>
              <a:t>Türev hesaplamaları, Limit ve Türev, Grafik ve Türev</a:t>
            </a:r>
            <a:br>
              <a:rPr lang="tr-TR" sz="1200" dirty="0"/>
            </a:br>
            <a:r>
              <a:rPr lang="tr-TR" sz="1200" dirty="0"/>
              <a:t>Belirli/Belirsiz İntegral konuları, alan bulma ve şekillerde taralı alanların hesaplama</a:t>
            </a:r>
            <a:br>
              <a:rPr lang="tr-TR" sz="1200" dirty="0"/>
            </a:br>
            <a:r>
              <a:rPr lang="tr-TR" sz="1200" dirty="0"/>
              <a:t>Matriste Dörtlü İşlemler</a:t>
            </a:r>
            <a:br>
              <a:rPr lang="tr-TR" sz="1200" dirty="0"/>
            </a:br>
            <a:r>
              <a:rPr lang="tr-TR" sz="1200" dirty="0"/>
              <a:t>Determinant</a:t>
            </a:r>
          </a:p>
        </p:txBody>
      </p:sp>
      <p:sp>
        <p:nvSpPr>
          <p:cNvPr id="8" name="Akış Çizelgesi: İşlem 7"/>
          <p:cNvSpPr/>
          <p:nvPr/>
        </p:nvSpPr>
        <p:spPr>
          <a:xfrm>
            <a:off x="4932040" y="152420"/>
            <a:ext cx="3816424" cy="649831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5148064" y="243051"/>
            <a:ext cx="3384376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u="sng" dirty="0" smtClean="0"/>
              <a:t>YÖS GENEL YETENEK / YÖS IQ KONULARI</a:t>
            </a:r>
            <a:endParaRPr lang="tr-TR" sz="1200" u="sng" dirty="0" smtClean="0"/>
          </a:p>
          <a:p>
            <a:r>
              <a:rPr lang="tr-TR" sz="1100" dirty="0" smtClean="0"/>
              <a:t>Küplerin </a:t>
            </a:r>
            <a:r>
              <a:rPr lang="tr-TR" sz="1100" dirty="0"/>
              <a:t>sayılması</a:t>
            </a:r>
            <a:br>
              <a:rPr lang="tr-TR" sz="1100" dirty="0"/>
            </a:br>
            <a:r>
              <a:rPr lang="tr-TR" sz="1100" dirty="0"/>
              <a:t>Birinci satırdaki ilişkiye göre ikinci satırı hangi şekil tamamlar</a:t>
            </a:r>
            <a:br>
              <a:rPr lang="tr-TR" sz="1100" dirty="0"/>
            </a:br>
            <a:r>
              <a:rPr lang="tr-TR" sz="1100" dirty="0"/>
              <a:t>Birinci ve ikinci satırda verilen ilişkiye göre üçüncü satırı hangi şekil tamamlar</a:t>
            </a:r>
            <a:br>
              <a:rPr lang="tr-TR" sz="1100" dirty="0"/>
            </a:br>
            <a:r>
              <a:rPr lang="tr-TR" sz="1100" dirty="0"/>
              <a:t>Farklı şekillerin bulunması</a:t>
            </a:r>
            <a:br>
              <a:rPr lang="tr-TR" sz="1100" dirty="0"/>
            </a:br>
            <a:r>
              <a:rPr lang="tr-TR" sz="1100" dirty="0"/>
              <a:t>Harf ve sayı ilişkileri</a:t>
            </a:r>
            <a:br>
              <a:rPr lang="tr-TR" sz="1100" dirty="0"/>
            </a:br>
            <a:r>
              <a:rPr lang="tr-TR" sz="1100" dirty="0"/>
              <a:t>Sayı ve şekil ilişkileri</a:t>
            </a:r>
            <a:br>
              <a:rPr lang="tr-TR" sz="1100" dirty="0"/>
            </a:br>
            <a:r>
              <a:rPr lang="tr-TR" sz="1100" dirty="0"/>
              <a:t>Harfli tablolarda istenilen harfleri bulmak</a:t>
            </a:r>
            <a:br>
              <a:rPr lang="tr-TR" sz="1100" dirty="0"/>
            </a:br>
            <a:r>
              <a:rPr lang="tr-TR" sz="1100" dirty="0"/>
              <a:t>Şekiller ile toplama ve çıkarma işlemleri</a:t>
            </a:r>
            <a:br>
              <a:rPr lang="tr-TR" sz="1100" dirty="0"/>
            </a:br>
            <a:r>
              <a:rPr lang="tr-TR" sz="1100" dirty="0"/>
              <a:t>Bir şekil dizisindeki şekli bulmak</a:t>
            </a:r>
            <a:br>
              <a:rPr lang="tr-TR" sz="1100" dirty="0"/>
            </a:br>
            <a:r>
              <a:rPr lang="tr-TR" sz="1100" dirty="0"/>
              <a:t>Terazi soruları (Şekil denklikleri)</a:t>
            </a:r>
            <a:br>
              <a:rPr lang="tr-TR" sz="1100" dirty="0"/>
            </a:br>
            <a:r>
              <a:rPr lang="tr-TR" sz="1100" dirty="0"/>
              <a:t>Tabloda şekil denklikleri</a:t>
            </a:r>
            <a:br>
              <a:rPr lang="tr-TR" sz="1100" dirty="0"/>
            </a:br>
            <a:r>
              <a:rPr lang="tr-TR" sz="1100" dirty="0"/>
              <a:t>Üç x üçlük matriste soru işareti yerine hangi şekil gelmelidir</a:t>
            </a:r>
            <a:br>
              <a:rPr lang="tr-TR" sz="1100" dirty="0"/>
            </a:br>
            <a:r>
              <a:rPr lang="tr-TR" sz="1100" dirty="0"/>
              <a:t>Dörde dört matrislerde eksik parçaların bulunması</a:t>
            </a:r>
            <a:br>
              <a:rPr lang="tr-TR" sz="1100" dirty="0"/>
            </a:br>
            <a:r>
              <a:rPr lang="tr-TR" sz="1100" dirty="0"/>
              <a:t>Üçe üçlü şekil matrislerinde eksiklerin tamamlanması</a:t>
            </a:r>
            <a:br>
              <a:rPr lang="tr-TR" sz="1100" dirty="0"/>
            </a:br>
            <a:r>
              <a:rPr lang="tr-TR" sz="1100" dirty="0"/>
              <a:t>Üç x üç sayısal matrislerin bulunulması</a:t>
            </a:r>
            <a:br>
              <a:rPr lang="tr-TR" sz="1100" dirty="0"/>
            </a:br>
            <a:r>
              <a:rPr lang="tr-TR" sz="1100" dirty="0"/>
              <a:t>Küplerin açılması</a:t>
            </a:r>
            <a:br>
              <a:rPr lang="tr-TR" sz="1100" dirty="0"/>
            </a:br>
            <a:r>
              <a:rPr lang="tr-TR" sz="1100" dirty="0"/>
              <a:t>Şekil düzeninde sıradaki şekli bulmak</a:t>
            </a:r>
            <a:br>
              <a:rPr lang="tr-TR" sz="1100" dirty="0"/>
            </a:br>
            <a:r>
              <a:rPr lang="tr-TR" sz="1100" dirty="0"/>
              <a:t>Şekil tamamlayarak kurallara varıp şekil düzenlerinin tamamlanması</a:t>
            </a:r>
            <a:br>
              <a:rPr lang="tr-TR" sz="1100" dirty="0"/>
            </a:br>
            <a:r>
              <a:rPr lang="tr-TR" sz="1100" dirty="0"/>
              <a:t>Sayılar aracılığıyla kurallar bulma ve boşları doldurma işlemleri</a:t>
            </a:r>
            <a:br>
              <a:rPr lang="tr-TR" sz="1100" dirty="0"/>
            </a:br>
            <a:r>
              <a:rPr lang="tr-TR" sz="1100" dirty="0"/>
              <a:t>Eksik olan bir karenin bütünlenmesi – eksik parçanın tanımlanması</a:t>
            </a:r>
            <a:br>
              <a:rPr lang="tr-TR" sz="1100" dirty="0"/>
            </a:br>
            <a:r>
              <a:rPr lang="tr-TR" sz="1100" dirty="0"/>
              <a:t>Sayılar arasında kuralların bulunması</a:t>
            </a:r>
            <a:br>
              <a:rPr lang="tr-TR" sz="1100" dirty="0"/>
            </a:br>
            <a:r>
              <a:rPr lang="tr-TR" sz="1100" dirty="0"/>
              <a:t>Sayı dizilerinde örüntülerin bulunup soru çözümlerinde uygulanması</a:t>
            </a:r>
            <a:br>
              <a:rPr lang="tr-TR" sz="1100" dirty="0"/>
            </a:br>
            <a:r>
              <a:rPr lang="tr-TR" sz="1100" dirty="0"/>
              <a:t>Şekil dizilerinde örüntülerin bulunması</a:t>
            </a:r>
            <a:br>
              <a:rPr lang="tr-TR" sz="1100" dirty="0"/>
            </a:br>
            <a:r>
              <a:rPr lang="tr-TR" sz="1100" dirty="0"/>
              <a:t>Objelerin veya kâğıtların katlanması</a:t>
            </a:r>
            <a:br>
              <a:rPr lang="tr-TR" sz="1100" dirty="0"/>
            </a:br>
            <a:r>
              <a:rPr lang="tr-TR" sz="1100" dirty="0"/>
              <a:t>Denklem sistemleri (şekil ve objeler ile)</a:t>
            </a:r>
            <a:br>
              <a:rPr lang="tr-TR" sz="1100" dirty="0"/>
            </a:br>
            <a:r>
              <a:rPr lang="tr-TR" sz="1100" dirty="0"/>
              <a:t>Harflerden oluşan bir tabloda istenenin bulunması (kural belirleyerek)</a:t>
            </a:r>
            <a:br>
              <a:rPr lang="tr-TR" sz="1100" dirty="0"/>
            </a:br>
            <a:r>
              <a:rPr lang="tr-TR" sz="1100" dirty="0"/>
              <a:t>Şekillerin döndürülmesi / katlanması / eksilmesi</a:t>
            </a:r>
            <a:br>
              <a:rPr lang="tr-TR" sz="1100" dirty="0"/>
            </a:br>
            <a:r>
              <a:rPr lang="tr-TR" sz="1100" dirty="0"/>
              <a:t>Üç boyutlu şekillerin tamamlanması</a:t>
            </a:r>
          </a:p>
        </p:txBody>
      </p:sp>
      <p:sp>
        <p:nvSpPr>
          <p:cNvPr id="10" name="Akış Çizelgesi: İşlem 9"/>
          <p:cNvSpPr/>
          <p:nvPr/>
        </p:nvSpPr>
        <p:spPr>
          <a:xfrm>
            <a:off x="371600" y="4944566"/>
            <a:ext cx="3960440" cy="170956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555424" y="5028977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u="sng" dirty="0" smtClean="0"/>
              <a:t>YÖS GEOMETRİ KONULARI</a:t>
            </a:r>
            <a:endParaRPr lang="tr-TR" sz="1200" u="sng" dirty="0" smtClean="0"/>
          </a:p>
          <a:p>
            <a:r>
              <a:rPr lang="tr-TR" sz="1200" dirty="0" smtClean="0"/>
              <a:t>Çember</a:t>
            </a:r>
            <a:endParaRPr lang="tr-TR" sz="1200" dirty="0"/>
          </a:p>
          <a:p>
            <a:r>
              <a:rPr lang="tr-TR" sz="1200" dirty="0"/>
              <a:t>Üçgen</a:t>
            </a:r>
          </a:p>
          <a:p>
            <a:r>
              <a:rPr lang="tr-TR" sz="1200" dirty="0"/>
              <a:t>Daire</a:t>
            </a:r>
          </a:p>
          <a:p>
            <a:r>
              <a:rPr lang="tr-TR" sz="1200" dirty="0"/>
              <a:t>Dörtgen</a:t>
            </a:r>
          </a:p>
          <a:p>
            <a:r>
              <a:rPr lang="tr-TR" sz="1200" dirty="0"/>
              <a:t>Dikdörtgen</a:t>
            </a:r>
          </a:p>
          <a:p>
            <a:r>
              <a:rPr lang="tr-TR" sz="1200" dirty="0"/>
              <a:t>Kare</a:t>
            </a:r>
          </a:p>
          <a:p>
            <a:r>
              <a:rPr lang="tr-TR" sz="1200" dirty="0"/>
              <a:t>Çokgen</a:t>
            </a:r>
          </a:p>
        </p:txBody>
      </p:sp>
    </p:spTree>
    <p:extLst>
      <p:ext uri="{BB962C8B-B14F-4D97-AF65-F5344CB8AC3E}">
        <p14:creationId xmlns:p14="http://schemas.microsoft.com/office/powerpoint/2010/main" val="134730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33467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tr-TR" sz="3400" dirty="0"/>
              <a:t>Türkçe bilmeniz ve ya </a:t>
            </a:r>
            <a:r>
              <a:rPr lang="tr-TR" sz="3400" dirty="0" err="1"/>
              <a:t>Türkçe’yi</a:t>
            </a:r>
            <a:r>
              <a:rPr lang="tr-TR" sz="3400" dirty="0"/>
              <a:t> bildiğinizi belgelendirmeniz YÖS şartlarından biri değildir. Üniversite kabullerinde sizlere zorunlu kılınmayacaktır. </a:t>
            </a:r>
            <a:endParaRPr lang="tr-TR" sz="3400" dirty="0" smtClean="0"/>
          </a:p>
          <a:p>
            <a:pPr fontAlgn="base"/>
            <a:endParaRPr lang="tr-TR" sz="3400" b="1" dirty="0" smtClean="0"/>
          </a:p>
          <a:p>
            <a:pPr fontAlgn="base"/>
            <a:r>
              <a:rPr lang="tr-TR" sz="4600" b="1" u="sng" dirty="0" smtClean="0"/>
              <a:t>YÖS </a:t>
            </a:r>
            <a:r>
              <a:rPr lang="tr-TR" sz="4600" b="1" u="sng" dirty="0"/>
              <a:t>sorularının Türkçe, İngilizce, Arapça, Almanca Rusça ve Fransızca açıklamaları bulunmaktadır</a:t>
            </a:r>
            <a:r>
              <a:rPr lang="tr-TR" sz="4600" b="1" u="sng" dirty="0" smtClean="0"/>
              <a:t>.</a:t>
            </a:r>
          </a:p>
          <a:p>
            <a:pPr fontAlgn="base"/>
            <a:endParaRPr lang="tr-TR" sz="3400" dirty="0" smtClean="0"/>
          </a:p>
          <a:p>
            <a:pPr marL="0" indent="0" fontAlgn="base">
              <a:buNone/>
            </a:pPr>
            <a:r>
              <a:rPr lang="tr-TR" sz="3400" dirty="0" smtClean="0"/>
              <a:t>​</a:t>
            </a:r>
            <a:endParaRPr lang="tr-TR" sz="3400" dirty="0"/>
          </a:p>
          <a:p>
            <a:pPr fontAlgn="base"/>
            <a:r>
              <a:rPr lang="tr-TR" sz="3400" dirty="0"/>
              <a:t>Soru sayıları sınav yapan üniversiteler arasında değişiklik göstermekle beraber, genel olarak 80 sorudan oluşmaktadır. Soru dağılımları üniversiteler arasında değişiklik göstermekle beraber, genel olarak aşağıda verilen gibidir</a:t>
            </a:r>
            <a:r>
              <a:rPr lang="tr-TR" dirty="0"/>
              <a:t>. 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4383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YÖS BAŞVURULARI HANGİ TARİHLERDE OLUR?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YÖS </a:t>
            </a:r>
            <a:r>
              <a:rPr lang="tr-TR" dirty="0"/>
              <a:t>Sınav başvuruları genellikle Mart – Haziran aylarında yapılmaktadır fakat </a:t>
            </a:r>
            <a:r>
              <a:rPr lang="tr-TR" dirty="0" err="1"/>
              <a:t>pandemi</a:t>
            </a:r>
            <a:r>
              <a:rPr lang="tr-TR" dirty="0"/>
              <a:t> surecinde değişkenlik gösteren üniversiteler olmuştur.. Bu aylar arasında üniversiteler başvuru </a:t>
            </a:r>
            <a:r>
              <a:rPr lang="tr-TR" dirty="0" smtClean="0"/>
              <a:t>tarihleri, </a:t>
            </a:r>
            <a:r>
              <a:rPr lang="tr-TR" dirty="0"/>
              <a:t>sınav tarihleri ve kontenjanlarını açıklamaktadırlar.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YÖS Sınav Tarihleri?</a:t>
            </a:r>
          </a:p>
          <a:p>
            <a:pPr marL="0" indent="0">
              <a:buNone/>
            </a:pPr>
            <a:r>
              <a:rPr lang="tr-TR" dirty="0"/>
              <a:t>YÖS sınav tarihleri yer yıl üniversiteler tarafından belirlenmektedir. </a:t>
            </a:r>
            <a:r>
              <a:rPr lang="tr-TR" dirty="0" smtClean="0"/>
              <a:t>Üniversitelerin sitelerinden takip edebilirsiniz.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Aşağıdaki siteden daha detaylı tarih ve koşullara ulaşabilirsiniz. </a:t>
            </a:r>
          </a:p>
          <a:p>
            <a:pPr marL="0" indent="0">
              <a:buNone/>
            </a:pPr>
            <a:r>
              <a:rPr lang="tr-TR" b="1" dirty="0"/>
              <a:t>https://</a:t>
            </a:r>
            <a:r>
              <a:rPr lang="tr-TR" b="1" dirty="0" smtClean="0"/>
              <a:t>www.atharan.com/takvim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84786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tr-TR" b="1" dirty="0" smtClean="0"/>
              <a:t>BAŞARILAR DİLERİZ…</a:t>
            </a:r>
            <a:endParaRPr lang="tr-TR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65" y="1600200"/>
            <a:ext cx="8055469" cy="4525963"/>
          </a:xfrm>
        </p:spPr>
      </p:pic>
      <p:sp>
        <p:nvSpPr>
          <p:cNvPr id="5" name="Metin kutusu 4"/>
          <p:cNvSpPr txBox="1"/>
          <p:nvPr/>
        </p:nvSpPr>
        <p:spPr>
          <a:xfrm>
            <a:off x="611560" y="205830"/>
            <a:ext cx="8119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latin typeface="Arial Black" pitchFamily="34" charset="0"/>
              </a:rPr>
              <a:t>PROF.DR.NECMETTİN ERBAKAN ANADOLU </a:t>
            </a:r>
            <a:r>
              <a:rPr lang="tr-TR" b="1" dirty="0">
                <a:latin typeface="Arial Black" pitchFamily="34" charset="0"/>
              </a:rPr>
              <a:t>İMAM</a:t>
            </a:r>
            <a:r>
              <a:rPr lang="tr-TR" dirty="0">
                <a:latin typeface="Arial Black" pitchFamily="34" charset="0"/>
              </a:rPr>
              <a:t> HATİP LİSESİ</a:t>
            </a:r>
          </a:p>
        </p:txBody>
      </p:sp>
    </p:spTree>
    <p:extLst>
      <p:ext uri="{BB962C8B-B14F-4D97-AF65-F5344CB8AC3E}">
        <p14:creationId xmlns:p14="http://schemas.microsoft.com/office/powerpoint/2010/main" val="211673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258</Words>
  <Application>Microsoft Office PowerPoint</Application>
  <PresentationFormat>Ekran Gösterisi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YÖS</vt:lpstr>
      <vt:lpstr>YÖS SINAVINA KİMLER GİREBİLMEKTEDİR? </vt:lpstr>
      <vt:lpstr>TÜRKİYE’DE YÖS SINAVI NASIL UYGULANMAKTADIR? </vt:lpstr>
      <vt:lpstr>PowerPoint Sunusu</vt:lpstr>
      <vt:lpstr>PowerPoint Sunusu</vt:lpstr>
      <vt:lpstr>PowerPoint Sunusu</vt:lpstr>
      <vt:lpstr>YÖS BAŞVURULARI HANGİ TARİHLERDE OLUR? </vt:lpstr>
      <vt:lpstr>BAŞARILAR DİLERİZ…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</dc:title>
  <dc:creator>NURAY</dc:creator>
  <cp:lastModifiedBy>Windows Kullanıcısı</cp:lastModifiedBy>
  <cp:revision>19</cp:revision>
  <dcterms:created xsi:type="dcterms:W3CDTF">2021-10-04T07:12:56Z</dcterms:created>
  <dcterms:modified xsi:type="dcterms:W3CDTF">2021-10-04T11:51:20Z</dcterms:modified>
</cp:coreProperties>
</file>