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57" r:id="rId4"/>
    <p:sldId id="258" r:id="rId5"/>
    <p:sldId id="259" r:id="rId6"/>
    <p:sldId id="261" r:id="rId7"/>
    <p:sldId id="260" r:id="rId8"/>
    <p:sldId id="262" r:id="rId9"/>
    <p:sldId id="267" r:id="rId10"/>
    <p:sldId id="263" r:id="rId11"/>
    <p:sldId id="264" r:id="rId12"/>
    <p:sldId id="265"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60" autoAdjust="0"/>
    <p:restoredTop sz="86403" autoAdjust="0"/>
  </p:normalViewPr>
  <p:slideViewPr>
    <p:cSldViewPr>
      <p:cViewPr>
        <p:scale>
          <a:sx n="125" d="100"/>
          <a:sy n="125" d="100"/>
        </p:scale>
        <p:origin x="-1470" y="-24"/>
      </p:cViewPr>
      <p:guideLst>
        <p:guide orient="horz" pos="2160"/>
        <p:guide pos="2880"/>
      </p:guideLst>
    </p:cSldViewPr>
  </p:slideViewPr>
  <p:outlineViewPr>
    <p:cViewPr>
      <p:scale>
        <a:sx n="33" d="100"/>
        <a:sy n="33" d="100"/>
      </p:scale>
      <p:origin x="330" y="3737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296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C0E0CE-3E98-416D-B26A-B2CD6016FEAB}" type="datetimeFigureOut">
              <a:rPr lang="tr-TR" smtClean="0"/>
              <a:t>4.10.2021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404705-56E8-4A58-9F4B-EBCC97567C1E}" type="slidenum">
              <a:rPr lang="tr-TR" smtClean="0"/>
              <a:t>‹#›</a:t>
            </a:fld>
            <a:endParaRPr lang="tr-TR"/>
          </a:p>
        </p:txBody>
      </p:sp>
    </p:spTree>
    <p:extLst>
      <p:ext uri="{BB962C8B-B14F-4D97-AF65-F5344CB8AC3E}">
        <p14:creationId xmlns:p14="http://schemas.microsoft.com/office/powerpoint/2010/main" val="330436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404705-56E8-4A58-9F4B-EBCC97567C1E}" type="slidenum">
              <a:rPr lang="tr-TR" smtClean="0"/>
              <a:t>1</a:t>
            </a:fld>
            <a:endParaRPr lang="tr-TR"/>
          </a:p>
        </p:txBody>
      </p:sp>
    </p:spTree>
    <p:extLst>
      <p:ext uri="{BB962C8B-B14F-4D97-AF65-F5344CB8AC3E}">
        <p14:creationId xmlns:p14="http://schemas.microsoft.com/office/powerpoint/2010/main" val="3366260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E404705-56E8-4A58-9F4B-EBCC97567C1E}" type="slidenum">
              <a:rPr lang="tr-TR" smtClean="0"/>
              <a:t>9</a:t>
            </a:fld>
            <a:endParaRPr lang="tr-TR"/>
          </a:p>
        </p:txBody>
      </p:sp>
    </p:spTree>
    <p:extLst>
      <p:ext uri="{BB962C8B-B14F-4D97-AF65-F5344CB8AC3E}">
        <p14:creationId xmlns:p14="http://schemas.microsoft.com/office/powerpoint/2010/main" val="3182601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4.10.2021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492896"/>
            <a:ext cx="3587165" cy="1470025"/>
          </a:xfrm>
        </p:spPr>
        <p:txBody>
          <a:bodyPr>
            <a:noAutofit/>
          </a:bodyPr>
          <a:lstStyle/>
          <a:p>
            <a:r>
              <a:rPr lang="tr-TR" sz="15000" dirty="0" smtClean="0"/>
              <a:t>SAT </a:t>
            </a:r>
            <a:endParaRPr lang="tr-TR" sz="15000" dirty="0"/>
          </a:p>
        </p:txBody>
      </p:sp>
      <p:sp>
        <p:nvSpPr>
          <p:cNvPr id="3" name="Alt Başlık 2"/>
          <p:cNvSpPr>
            <a:spLocks noGrp="1"/>
          </p:cNvSpPr>
          <p:nvPr>
            <p:ph type="subTitle" idx="1"/>
          </p:nvPr>
        </p:nvSpPr>
        <p:spPr>
          <a:xfrm>
            <a:off x="647564" y="5013176"/>
            <a:ext cx="8280920" cy="1152128"/>
          </a:xfrm>
        </p:spPr>
        <p:txBody>
          <a:bodyPr>
            <a:normAutofit/>
          </a:bodyPr>
          <a:lstStyle/>
          <a:p>
            <a:r>
              <a:rPr lang="tr-TR" sz="4800" b="1" dirty="0" smtClean="0">
                <a:solidFill>
                  <a:schemeClr val="tx1"/>
                </a:solidFill>
              </a:rPr>
              <a:t>“SCHOLASTİC APTİTUDE TEST”</a:t>
            </a:r>
            <a:endParaRPr lang="tr-TR" sz="4800" b="1" dirty="0">
              <a:solidFill>
                <a:schemeClr val="tx1"/>
              </a:solidFill>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3491" y="1052736"/>
            <a:ext cx="4633005" cy="3816424"/>
          </a:xfrm>
          <a:prstGeom prst="rect">
            <a:avLst/>
          </a:prstGeom>
        </p:spPr>
      </p:pic>
      <p:sp>
        <p:nvSpPr>
          <p:cNvPr id="5" name="Metin kutusu 4"/>
          <p:cNvSpPr txBox="1"/>
          <p:nvPr/>
        </p:nvSpPr>
        <p:spPr>
          <a:xfrm>
            <a:off x="5796136" y="6309320"/>
            <a:ext cx="3347864" cy="307777"/>
          </a:xfrm>
          <a:prstGeom prst="rect">
            <a:avLst/>
          </a:prstGeom>
          <a:noFill/>
        </p:spPr>
        <p:txBody>
          <a:bodyPr wrap="square" rtlCol="0">
            <a:spAutoFit/>
          </a:bodyPr>
          <a:lstStyle/>
          <a:p>
            <a:r>
              <a:rPr lang="tr-TR" sz="1400" dirty="0" smtClean="0"/>
              <a:t>UZ.PSİKOLOJİK DANIŞMAN NURAY YAMAN</a:t>
            </a:r>
            <a:endParaRPr lang="tr-TR" sz="1400" dirty="0"/>
          </a:p>
        </p:txBody>
      </p:sp>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260648"/>
            <a:ext cx="1199366" cy="1064437"/>
          </a:xfrm>
          <a:prstGeom prst="rect">
            <a:avLst/>
          </a:prstGeom>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21286" y="260648"/>
            <a:ext cx="1008112" cy="1008112"/>
          </a:xfrm>
          <a:prstGeom prst="rect">
            <a:avLst/>
          </a:prstGeom>
        </p:spPr>
      </p:pic>
      <p:sp>
        <p:nvSpPr>
          <p:cNvPr id="8" name="Metin kutusu 7"/>
          <p:cNvSpPr txBox="1"/>
          <p:nvPr/>
        </p:nvSpPr>
        <p:spPr>
          <a:xfrm>
            <a:off x="1619672" y="404664"/>
            <a:ext cx="5976664" cy="830997"/>
          </a:xfrm>
          <a:prstGeom prst="rect">
            <a:avLst/>
          </a:prstGeom>
          <a:noFill/>
        </p:spPr>
        <p:txBody>
          <a:bodyPr wrap="square" rtlCol="0">
            <a:spAutoFit/>
          </a:bodyPr>
          <a:lstStyle/>
          <a:p>
            <a:pPr algn="ctr"/>
            <a:r>
              <a:rPr lang="tr-TR" sz="2400" dirty="0" smtClean="0">
                <a:latin typeface="Arial Black" pitchFamily="34" charset="0"/>
              </a:rPr>
              <a:t>PROF.DR.NECMETTİN ERBAKAN ANADOLU </a:t>
            </a:r>
            <a:r>
              <a:rPr lang="tr-TR" sz="2400" b="1" dirty="0" smtClean="0">
                <a:latin typeface="Arial Black" pitchFamily="34" charset="0"/>
              </a:rPr>
              <a:t>İMAM</a:t>
            </a:r>
            <a:r>
              <a:rPr lang="tr-TR" sz="2400" dirty="0" smtClean="0">
                <a:latin typeface="Arial Black" pitchFamily="34" charset="0"/>
              </a:rPr>
              <a:t> HATİP LİSESİ</a:t>
            </a:r>
            <a:endParaRPr lang="tr-TR" sz="2400" dirty="0">
              <a:latin typeface="Arial Black" pitchFamily="34" charset="0"/>
            </a:endParaRPr>
          </a:p>
        </p:txBody>
      </p:sp>
    </p:spTree>
    <p:extLst>
      <p:ext uri="{BB962C8B-B14F-4D97-AF65-F5344CB8AC3E}">
        <p14:creationId xmlns:p14="http://schemas.microsoft.com/office/powerpoint/2010/main" val="563268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32656"/>
            <a:ext cx="8229600" cy="1143000"/>
          </a:xfrm>
        </p:spPr>
        <p:txBody>
          <a:bodyPr>
            <a:normAutofit fontScale="90000"/>
          </a:bodyPr>
          <a:lstStyle/>
          <a:p>
            <a:r>
              <a:rPr lang="tr-TR" sz="6000" b="1" dirty="0" smtClean="0"/>
              <a:t>SAT SINAV TARİHLERİ</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SAT sınavı, </a:t>
            </a:r>
            <a:r>
              <a:rPr lang="tr-TR" dirty="0" err="1" smtClean="0"/>
              <a:t>College</a:t>
            </a:r>
            <a:r>
              <a:rPr lang="tr-TR" dirty="0" smtClean="0"/>
              <a:t> Board tarafından düzenleniyor. SAT sınavı genellikle; Ağustos, Ekim, Kasım, Aralık, Mart, Mayıs ve Haziran aylarında gerçekleştiriliyor. 2021-2022  yılında düzenlenecek SAT sınav tarihleri ise şu şekilde:</a:t>
            </a:r>
          </a:p>
          <a:p>
            <a:pPr fontAlgn="base"/>
            <a:r>
              <a:rPr lang="tr-TR" dirty="0" smtClean="0"/>
              <a:t>28 Ağustos 2021</a:t>
            </a:r>
          </a:p>
          <a:p>
            <a:pPr fontAlgn="base"/>
            <a:r>
              <a:rPr lang="tr-TR" dirty="0" smtClean="0"/>
              <a:t>2 Ekim 2021</a:t>
            </a:r>
          </a:p>
          <a:p>
            <a:pPr fontAlgn="base"/>
            <a:r>
              <a:rPr lang="tr-TR" dirty="0" smtClean="0"/>
              <a:t>4 Aralık 2021 </a:t>
            </a:r>
          </a:p>
          <a:p>
            <a:pPr fontAlgn="base"/>
            <a:r>
              <a:rPr lang="tr-TR" dirty="0" smtClean="0"/>
              <a:t>12 Mart 2022</a:t>
            </a:r>
          </a:p>
          <a:p>
            <a:pPr fontAlgn="base"/>
            <a:r>
              <a:rPr lang="tr-TR" dirty="0" smtClean="0"/>
              <a:t>7 Mayıs 2022</a:t>
            </a:r>
          </a:p>
          <a:p>
            <a:pPr fontAlgn="base"/>
            <a:r>
              <a:rPr lang="tr-TR" dirty="0" smtClean="0"/>
              <a:t>4 Haziran 2022</a:t>
            </a:r>
          </a:p>
          <a:p>
            <a:endParaRPr lang="tr-TR" dirty="0"/>
          </a:p>
        </p:txBody>
      </p:sp>
    </p:spTree>
    <p:extLst>
      <p:ext uri="{BB962C8B-B14F-4D97-AF65-F5344CB8AC3E}">
        <p14:creationId xmlns:p14="http://schemas.microsoft.com/office/powerpoint/2010/main" val="1104844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864096"/>
          </a:xfrm>
        </p:spPr>
        <p:txBody>
          <a:bodyPr>
            <a:normAutofit fontScale="90000"/>
          </a:bodyPr>
          <a:lstStyle/>
          <a:p>
            <a:r>
              <a:rPr lang="tr-TR" b="1" dirty="0" smtClean="0"/>
              <a:t>SAT SINAVI İLE GİRİLECEK ÜNİVERSİTELER İÇİN BAŞVURULAR NASIL YAPILMAKTADIR?</a:t>
            </a:r>
            <a:br>
              <a:rPr lang="tr-TR" b="1" dirty="0" smtClean="0"/>
            </a:br>
            <a:endParaRPr lang="tr-TR" dirty="0"/>
          </a:p>
        </p:txBody>
      </p:sp>
      <p:sp>
        <p:nvSpPr>
          <p:cNvPr id="3" name="İçerik Yer Tutucusu 2"/>
          <p:cNvSpPr>
            <a:spLocks noGrp="1"/>
          </p:cNvSpPr>
          <p:nvPr>
            <p:ph idx="1"/>
          </p:nvPr>
        </p:nvSpPr>
        <p:spPr>
          <a:xfrm>
            <a:off x="457200" y="1916832"/>
            <a:ext cx="8229600" cy="4209331"/>
          </a:xfrm>
        </p:spPr>
        <p:txBody>
          <a:bodyPr>
            <a:normAutofit fontScale="70000" lnSpcReduction="20000"/>
          </a:bodyPr>
          <a:lstStyle/>
          <a:p>
            <a:pPr fontAlgn="base"/>
            <a:r>
              <a:rPr lang="tr-TR" b="1" dirty="0" smtClean="0"/>
              <a:t>SAT </a:t>
            </a:r>
            <a:r>
              <a:rPr lang="tr-TR" b="1" dirty="0"/>
              <a:t>sınavı nedir</a:t>
            </a:r>
            <a:r>
              <a:rPr lang="tr-TR" dirty="0"/>
              <a:t> sorusu akıllarda soru işaretleri oluştururken aynı zamanda başvuru koşulları da merak edilen konular arasında yer almaktadır. Uluslararası öğrencilerin öncelikle başvurmak istedikleri okula ait bir başvuru formu doldurması gerekmektedir. Bu formları üniversitelerin uluslararası öğrencilerin sayfasında kolaylıkla bulabilirsiniz. Mezun olunan okuldan alınan lise diploması ve transkriptin aslı ile Türkçe çevirileri de gerekli evraklar arasında bulunmaktadır. Genel olarak başvuru şartlarında minimum bir diploma notu da belirtilmektedir.</a:t>
            </a:r>
          </a:p>
          <a:p>
            <a:pPr fontAlgn="base"/>
            <a:r>
              <a:rPr lang="tr-TR" dirty="0"/>
              <a:t>Eğer bu diploma ortalamasını sağlayamıyorsanız başvuru yapmanızda olumsuz sonuçlanmaktadır. Ancak üniversiteleri tercih ettikleri minimum ortalama beklentileri sanıldığının aksine genel olarak çok yüksek olmamaktadır. Ayrıca bunlara ek olarak pasaport fotokopisi, devlet okulları için küçük bir başvuru ücretinin dekontu ve en önemlisi geçerli bir sınav sonucu belgesi gerekmektedir.</a:t>
            </a:r>
          </a:p>
          <a:p>
            <a:endParaRPr lang="tr-TR" dirty="0"/>
          </a:p>
        </p:txBody>
      </p:sp>
    </p:spTree>
    <p:extLst>
      <p:ext uri="{BB962C8B-B14F-4D97-AF65-F5344CB8AC3E}">
        <p14:creationId xmlns:p14="http://schemas.microsoft.com/office/powerpoint/2010/main" val="3516123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692696"/>
            <a:ext cx="8229600" cy="1143000"/>
          </a:xfrm>
        </p:spPr>
        <p:txBody>
          <a:bodyPr>
            <a:normAutofit fontScale="90000"/>
          </a:bodyPr>
          <a:lstStyle/>
          <a:p>
            <a:r>
              <a:rPr lang="tr-TR" b="1" dirty="0" smtClean="0"/>
              <a:t>SAT SINAV ÜCRETLERİ</a:t>
            </a:r>
            <a:br>
              <a:rPr lang="tr-TR" b="1" dirty="0" smtClean="0"/>
            </a:br>
            <a:endParaRPr lang="tr-TR" dirty="0"/>
          </a:p>
        </p:txBody>
      </p:sp>
      <p:sp>
        <p:nvSpPr>
          <p:cNvPr id="3" name="İçerik Yer Tutucusu 2"/>
          <p:cNvSpPr>
            <a:spLocks noGrp="1"/>
          </p:cNvSpPr>
          <p:nvPr>
            <p:ph idx="1"/>
          </p:nvPr>
        </p:nvSpPr>
        <p:spPr/>
        <p:txBody>
          <a:bodyPr>
            <a:normAutofit/>
          </a:bodyPr>
          <a:lstStyle/>
          <a:p>
            <a:r>
              <a:rPr lang="tr-TR" dirty="0" smtClean="0"/>
              <a:t>SAT </a:t>
            </a:r>
            <a:r>
              <a:rPr lang="tr-TR" dirty="0"/>
              <a:t>ücretleri bölge masraflarından dolayı ülkelere göre fark göstermektedir.</a:t>
            </a:r>
            <a:br>
              <a:rPr lang="tr-TR" dirty="0"/>
            </a:br>
            <a:r>
              <a:rPr lang="tr-TR" dirty="0"/>
              <a:t>SAT sınavının fiyatı bu yıl: 52 dolar + bölge masrafı</a:t>
            </a:r>
            <a:br>
              <a:rPr lang="tr-TR" dirty="0"/>
            </a:br>
            <a:endParaRPr lang="tr-TR" dirty="0"/>
          </a:p>
        </p:txBody>
      </p:sp>
    </p:spTree>
    <p:extLst>
      <p:ext uri="{BB962C8B-B14F-4D97-AF65-F5344CB8AC3E}">
        <p14:creationId xmlns:p14="http://schemas.microsoft.com/office/powerpoint/2010/main" val="660079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692696"/>
            <a:ext cx="8229600" cy="724942"/>
          </a:xfrm>
        </p:spPr>
        <p:txBody>
          <a:bodyPr>
            <a:normAutofit fontScale="90000"/>
          </a:bodyPr>
          <a:lstStyle/>
          <a:p>
            <a:r>
              <a:rPr lang="tr-TR" b="1" dirty="0" smtClean="0"/>
              <a:t>SAT BARAJ PUANLARI</a:t>
            </a:r>
            <a:r>
              <a:rPr lang="tr-TR" b="1" dirty="0"/>
              <a:t/>
            </a:r>
            <a:br>
              <a:rPr lang="tr-TR" b="1" dirty="0"/>
            </a:b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SAT </a:t>
            </a:r>
            <a:r>
              <a:rPr lang="tr-TR" dirty="0"/>
              <a:t>sınavında baraj puanı bulunmamaktadır. Ancak her bölüm değerlendirmesi 200 – 800 puan arası olur. SAT I iki bölümden oluştuğu için 400 – 1600 puan arasıdır. Türkiye’de üniversiteye başvurabilmek için en az 1000 – 1350 arası puana sahip olmak şarttır.</a:t>
            </a:r>
          </a:p>
          <a:p>
            <a:r>
              <a:rPr lang="tr-TR" dirty="0"/>
              <a:t>Bu kurallar üniversiteye göre değişiklik gösterebilir, bu yüzden başvurmak istediğiniz üniversitenin web sitesini sık sık kontrol etmek size fayda sağlayacaktır.</a:t>
            </a:r>
          </a:p>
          <a:p>
            <a:endParaRPr lang="tr-TR" dirty="0"/>
          </a:p>
        </p:txBody>
      </p:sp>
    </p:spTree>
    <p:extLst>
      <p:ext uri="{BB962C8B-B14F-4D97-AF65-F5344CB8AC3E}">
        <p14:creationId xmlns:p14="http://schemas.microsoft.com/office/powerpoint/2010/main" val="1898618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940966"/>
          </a:xfrm>
        </p:spPr>
        <p:txBody>
          <a:bodyPr/>
          <a:lstStyle/>
          <a:p>
            <a:r>
              <a:rPr lang="tr-TR" b="1" dirty="0" smtClean="0"/>
              <a:t>BAŞARILAR DİLERİZ…</a:t>
            </a:r>
            <a:endParaRPr lang="tr-TR" b="1"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4265" y="1600200"/>
            <a:ext cx="8055469" cy="4525963"/>
          </a:xfrm>
        </p:spPr>
      </p:pic>
      <p:sp>
        <p:nvSpPr>
          <p:cNvPr id="5" name="Metin kutusu 4"/>
          <p:cNvSpPr txBox="1"/>
          <p:nvPr/>
        </p:nvSpPr>
        <p:spPr>
          <a:xfrm>
            <a:off x="611560" y="205830"/>
            <a:ext cx="8119530" cy="369332"/>
          </a:xfrm>
          <a:prstGeom prst="rect">
            <a:avLst/>
          </a:prstGeom>
          <a:noFill/>
        </p:spPr>
        <p:txBody>
          <a:bodyPr wrap="none" rtlCol="0">
            <a:spAutoFit/>
          </a:bodyPr>
          <a:lstStyle/>
          <a:p>
            <a:pPr algn="ctr"/>
            <a:r>
              <a:rPr lang="tr-TR" dirty="0">
                <a:latin typeface="Arial Black" pitchFamily="34" charset="0"/>
              </a:rPr>
              <a:t>PROF.DR.NECMETTİN ERBAKAN ANADOLU </a:t>
            </a:r>
            <a:r>
              <a:rPr lang="tr-TR" b="1" dirty="0">
                <a:latin typeface="Arial Black" pitchFamily="34" charset="0"/>
              </a:rPr>
              <a:t>İMAM</a:t>
            </a:r>
            <a:r>
              <a:rPr lang="tr-TR" dirty="0">
                <a:latin typeface="Arial Black" pitchFamily="34" charset="0"/>
              </a:rPr>
              <a:t> HATİP LİSESİ</a:t>
            </a:r>
          </a:p>
        </p:txBody>
      </p:sp>
    </p:spTree>
    <p:extLst>
      <p:ext uri="{BB962C8B-B14F-4D97-AF65-F5344CB8AC3E}">
        <p14:creationId xmlns:p14="http://schemas.microsoft.com/office/powerpoint/2010/main" val="2116736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normAutofit fontScale="90000"/>
          </a:bodyPr>
          <a:lstStyle/>
          <a:p>
            <a:r>
              <a:rPr lang="tr-TR" b="1" dirty="0" smtClean="0"/>
              <a:t>SAT SINAVINA KİMLER BAŞVURABİLİR?</a:t>
            </a:r>
            <a:r>
              <a:rPr lang="tr-TR" b="1" dirty="0"/>
              <a:t/>
            </a:r>
            <a:br>
              <a:rPr lang="tr-TR" b="1"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a:t>SAT sınavına lise öğrencisi veya mezunu herkes başvurabilir. Ancak sonuçları kullanarak Türkiye’de bir üniversiteye başvurmak için bazı şartlar sağlanması gerekmektedir.</a:t>
            </a:r>
            <a:br>
              <a:rPr lang="tr-TR" dirty="0"/>
            </a:br>
            <a:r>
              <a:rPr lang="tr-TR" dirty="0"/>
              <a:t>Bu şartlar da:</a:t>
            </a:r>
          </a:p>
          <a:p>
            <a:r>
              <a:rPr lang="tr-TR" dirty="0"/>
              <a:t>Yabancı uyruklu olmak,</a:t>
            </a:r>
          </a:p>
          <a:p>
            <a:r>
              <a:rPr lang="tr-TR" dirty="0"/>
              <a:t>Mavi karta sahip olmak,</a:t>
            </a:r>
          </a:p>
          <a:p>
            <a:r>
              <a:rPr lang="tr-TR" dirty="0"/>
              <a:t>Türk vatandaşlığı dahil çifte vatandaşlık sahibi olanlar,</a:t>
            </a:r>
          </a:p>
          <a:p>
            <a:r>
              <a:rPr lang="tr-TR" dirty="0"/>
              <a:t>Türk vatandaş olup lise eğitimini yurtdışında KKTC hariç MEB okullarında veya yabancı bir lisede tamamlayanlar,</a:t>
            </a:r>
          </a:p>
          <a:p>
            <a:r>
              <a:rPr lang="tr-TR" dirty="0"/>
              <a:t>KKTC uyruklu olup: KKTC’de ikamet eden ve KKTC’de lise eğitimini tamamlamış, GCE AL sonuç sahibi olanlar.</a:t>
            </a:r>
          </a:p>
          <a:p>
            <a:r>
              <a:rPr lang="tr-TR" dirty="0"/>
              <a:t>Bu şartlardan birine uygunsanız; SAT sonuçlarınız ile T.C. üniversitelerine başvuruda bulunabilirsiniz.</a:t>
            </a:r>
          </a:p>
          <a:p>
            <a:endParaRPr lang="tr-TR" dirty="0"/>
          </a:p>
        </p:txBody>
      </p:sp>
    </p:spTree>
    <p:extLst>
      <p:ext uri="{BB962C8B-B14F-4D97-AF65-F5344CB8AC3E}">
        <p14:creationId xmlns:p14="http://schemas.microsoft.com/office/powerpoint/2010/main" val="3375148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KİMLER GİREBİLİR BU SINAVA?</a:t>
            </a:r>
            <a:endParaRPr lang="tr-TR" b="1" dirty="0"/>
          </a:p>
        </p:txBody>
      </p:sp>
      <p:sp>
        <p:nvSpPr>
          <p:cNvPr id="3" name="İçerik Yer Tutucusu 2"/>
          <p:cNvSpPr>
            <a:spLocks noGrp="1"/>
          </p:cNvSpPr>
          <p:nvPr>
            <p:ph idx="1"/>
          </p:nvPr>
        </p:nvSpPr>
        <p:spPr/>
        <p:txBody>
          <a:bodyPr/>
          <a:lstStyle/>
          <a:p>
            <a:r>
              <a:rPr lang="tr-TR" dirty="0"/>
              <a:t>Türkiye’de SAT sınavına girmek isteyenler, genellikle 12. sınıf (lise son sınıf) öğrencileri ve lise mezunları oluyor. Amerika Birleşik Devletleri’nde ya da SAT puanı ile başvuru alan bazı Avrupa üniversitelerinde üniversite eğitimi almak isteyen bu öğrenciler, hedefledikleri üniversitenin şart koyması sebebiyle SAT sınavına giriyor.</a:t>
            </a:r>
          </a:p>
        </p:txBody>
      </p:sp>
    </p:spTree>
    <p:extLst>
      <p:ext uri="{BB962C8B-B14F-4D97-AF65-F5344CB8AC3E}">
        <p14:creationId xmlns:p14="http://schemas.microsoft.com/office/powerpoint/2010/main" val="1235556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SAT sınavına herkes istediği kadar girebiliyor. Yani SAT sınavına girişte herhangi bir tekrar sınırlaması bulunmuyor. Bir öğrencinin SAT sınavına birden fazla kez girmesi durumunda, öğrenci istediği puanı (bu durumda genellikle en yüksek puanı) test sonucunu üniversite başvurularında kullanabiliyor. SAT sınavında alınan puan ve sınav sonucu, 2 yıl boyunca geçerliliğini koruyor. Ayrıca SAT sınavına girecek kişilerin İngilizce bilgisinin en az </a:t>
            </a:r>
            <a:r>
              <a:rPr lang="tr-TR" dirty="0" err="1"/>
              <a:t>upper-intermediate</a:t>
            </a:r>
            <a:r>
              <a:rPr lang="tr-TR" dirty="0"/>
              <a:t> ya da C1 seviyesinde olması tavsiye ediliyor.</a:t>
            </a:r>
          </a:p>
        </p:txBody>
      </p:sp>
    </p:spTree>
    <p:extLst>
      <p:ext uri="{BB962C8B-B14F-4D97-AF65-F5344CB8AC3E}">
        <p14:creationId xmlns:p14="http://schemas.microsoft.com/office/powerpoint/2010/main" val="1347556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8229600" cy="1143000"/>
          </a:xfrm>
        </p:spPr>
        <p:txBody>
          <a:bodyPr>
            <a:normAutofit fontScale="90000"/>
          </a:bodyPr>
          <a:lstStyle/>
          <a:p>
            <a:r>
              <a:rPr lang="tr-TR" dirty="0"/>
              <a:t/>
            </a:r>
            <a:br>
              <a:rPr lang="tr-TR" dirty="0"/>
            </a:br>
            <a:r>
              <a:rPr lang="tr-TR" b="1" dirty="0" smtClean="0">
                <a:solidFill>
                  <a:prstClr val="black"/>
                </a:solidFill>
              </a:rPr>
              <a:t>SAT SINAVININ İÇERİĞİ?</a:t>
            </a:r>
            <a:r>
              <a:rPr lang="tr-TR" dirty="0"/>
              <a:t/>
            </a:r>
            <a:br>
              <a:rPr lang="tr-TR" dirty="0"/>
            </a:br>
            <a:endParaRPr lang="tr-TR" dirty="0"/>
          </a:p>
        </p:txBody>
      </p:sp>
      <p:sp>
        <p:nvSpPr>
          <p:cNvPr id="3" name="İçerik Yer Tutucusu 2"/>
          <p:cNvSpPr>
            <a:spLocks noGrp="1"/>
          </p:cNvSpPr>
          <p:nvPr>
            <p:ph idx="1"/>
          </p:nvPr>
        </p:nvSpPr>
        <p:spPr>
          <a:xfrm>
            <a:off x="493204" y="1124744"/>
            <a:ext cx="8229600" cy="4741987"/>
          </a:xfrm>
        </p:spPr>
        <p:txBody>
          <a:bodyPr>
            <a:normAutofit fontScale="25000" lnSpcReduction="20000"/>
          </a:bodyPr>
          <a:lstStyle/>
          <a:p>
            <a:r>
              <a:rPr lang="tr-TR" sz="4800" dirty="0" smtClean="0"/>
              <a:t>SAT </a:t>
            </a:r>
            <a:r>
              <a:rPr lang="tr-TR" sz="4800" dirty="0"/>
              <a:t>iki ayrı sınavdan oluşmaktadır</a:t>
            </a:r>
            <a:r>
              <a:rPr lang="tr-TR" sz="4800" dirty="0" smtClean="0"/>
              <a:t>,</a:t>
            </a:r>
          </a:p>
          <a:p>
            <a:r>
              <a:rPr lang="tr-TR" sz="4800" dirty="0" smtClean="0"/>
              <a:t> </a:t>
            </a:r>
            <a:r>
              <a:rPr lang="tr-TR" sz="4800" dirty="0"/>
              <a:t>SAT 1(</a:t>
            </a:r>
            <a:r>
              <a:rPr lang="tr-TR" sz="4800" dirty="0" err="1"/>
              <a:t>Reasoning</a:t>
            </a:r>
            <a:r>
              <a:rPr lang="tr-TR" sz="4800" dirty="0"/>
              <a:t> Test) </a:t>
            </a:r>
            <a:r>
              <a:rPr lang="tr-TR" sz="4800" dirty="0" smtClean="0"/>
              <a:t>ve</a:t>
            </a:r>
          </a:p>
          <a:p>
            <a:r>
              <a:rPr lang="tr-TR" sz="4800" dirty="0" smtClean="0"/>
              <a:t> SAT </a:t>
            </a:r>
            <a:r>
              <a:rPr lang="tr-TR" sz="4800" dirty="0"/>
              <a:t>2(</a:t>
            </a:r>
            <a:r>
              <a:rPr lang="tr-TR" sz="4800" dirty="0" err="1"/>
              <a:t>Subject</a:t>
            </a:r>
            <a:r>
              <a:rPr lang="tr-TR" sz="4800" dirty="0"/>
              <a:t> Test</a:t>
            </a:r>
            <a:r>
              <a:rPr lang="tr-TR" sz="4800" dirty="0" smtClean="0"/>
              <a:t>)</a:t>
            </a:r>
          </a:p>
          <a:p>
            <a:endParaRPr lang="tr-TR" sz="4800" dirty="0" smtClean="0"/>
          </a:p>
          <a:p>
            <a:pPr fontAlgn="base"/>
            <a:r>
              <a:rPr lang="tr-TR" sz="4800" b="1" dirty="0"/>
              <a:t>SAT 1  (</a:t>
            </a:r>
            <a:r>
              <a:rPr lang="tr-TR" sz="4800" b="1" dirty="0" err="1"/>
              <a:t>Reasoning</a:t>
            </a:r>
            <a:r>
              <a:rPr lang="tr-TR" sz="4800" b="1" dirty="0"/>
              <a:t> Test)</a:t>
            </a:r>
            <a:endParaRPr lang="tr-TR" sz="4800" dirty="0"/>
          </a:p>
          <a:p>
            <a:pPr fontAlgn="base"/>
            <a:r>
              <a:rPr lang="tr-TR" sz="4800" dirty="0"/>
              <a:t>Genel olarak öğrencinin sayısal ve sözel zekasını ölçer. 3 saat 45 dakika süren çoktan seçmeli bir sınavdır.</a:t>
            </a:r>
          </a:p>
          <a:p>
            <a:pPr fontAlgn="base"/>
            <a:r>
              <a:rPr lang="tr-TR" sz="4800" b="1" dirty="0"/>
              <a:t>Bölümler</a:t>
            </a:r>
            <a:endParaRPr lang="tr-TR" sz="4800" dirty="0"/>
          </a:p>
          <a:p>
            <a:pPr fontAlgn="base"/>
            <a:r>
              <a:rPr lang="tr-TR" sz="4800" b="1" dirty="0" err="1"/>
              <a:t>Mathematics</a:t>
            </a:r>
            <a:r>
              <a:rPr lang="tr-TR" sz="4800" b="1" dirty="0"/>
              <a:t>  (Matematik – Geometri)</a:t>
            </a:r>
            <a:endParaRPr lang="tr-TR" sz="4800" dirty="0"/>
          </a:p>
          <a:p>
            <a:pPr fontAlgn="base"/>
            <a:r>
              <a:rPr lang="tr-TR" sz="4800" dirty="0"/>
              <a:t>Kendi içinde de iki bölüme ayrılan bu bölümde hesap makinesinin kullanılabildiği (</a:t>
            </a:r>
            <a:r>
              <a:rPr lang="tr-TR" sz="4800" dirty="0" err="1"/>
              <a:t>Calculator</a:t>
            </a:r>
            <a:r>
              <a:rPr lang="tr-TR" sz="4800" dirty="0"/>
              <a:t>) ve kullanılamadığı (No </a:t>
            </a:r>
            <a:r>
              <a:rPr lang="tr-TR" sz="4800" dirty="0" err="1"/>
              <a:t>Calculator</a:t>
            </a:r>
            <a:r>
              <a:rPr lang="tr-TR" sz="4800" dirty="0"/>
              <a:t>) bölümleri vardır. </a:t>
            </a:r>
            <a:r>
              <a:rPr lang="tr-TR" sz="4800" dirty="0" err="1"/>
              <a:t>Calculator</a:t>
            </a:r>
            <a:r>
              <a:rPr lang="tr-TR" sz="4800" dirty="0"/>
              <a:t> bölümü 38 sorudan oluşup 55 dakika sürerken No </a:t>
            </a:r>
            <a:r>
              <a:rPr lang="tr-TR" sz="4800" dirty="0" err="1"/>
              <a:t>Calculator</a:t>
            </a:r>
            <a:r>
              <a:rPr lang="tr-TR" sz="4800" dirty="0"/>
              <a:t> bölümü ise 20 sorudan oluşur ve 20 dakikadır.</a:t>
            </a:r>
          </a:p>
          <a:p>
            <a:pPr fontAlgn="base"/>
            <a:r>
              <a:rPr lang="tr-TR" sz="4800" b="1" dirty="0"/>
              <a:t>Critical Reading  (İngilizce sözel-eleştirel okuma)</a:t>
            </a:r>
            <a:endParaRPr lang="tr-TR" sz="4800" dirty="0"/>
          </a:p>
          <a:p>
            <a:pPr fontAlgn="base"/>
            <a:r>
              <a:rPr lang="tr-TR" sz="4800" dirty="0"/>
              <a:t>Bu bölümdeki okuma parçaları çoğunlukla bilimsel makalelerden oluşur. Okuma becerinizin yanında zamanı da iyi kullanmalısınız ayrıca uzun cümleler ve ileri düzey kelimeleri anlayabilecek düzeyde olmalısınız. Reading bölümü 52 soru 65 dakikadır.</a:t>
            </a:r>
          </a:p>
          <a:p>
            <a:pPr fontAlgn="base"/>
            <a:r>
              <a:rPr lang="tr-TR" sz="4800" b="1" dirty="0" err="1"/>
              <a:t>Writing</a:t>
            </a:r>
            <a:r>
              <a:rPr lang="tr-TR" sz="4800" b="1" dirty="0"/>
              <a:t>  (Kompozisyon)</a:t>
            </a:r>
            <a:endParaRPr lang="tr-TR" sz="4800" dirty="0"/>
          </a:p>
          <a:p>
            <a:pPr fontAlgn="base"/>
            <a:r>
              <a:rPr lang="tr-TR" sz="4800" dirty="0"/>
              <a:t>Zamanı iyi kullanabilmeniz ve doğru bir gramerle kompleks cümleler kurabilmeniz beklenir. 50 dakikada 600-700 kelime yazmanız istenirken bu bölümden puan almanızı bazı okullar ve bölümler özellikle istemektedir</a:t>
            </a:r>
            <a:r>
              <a:rPr lang="tr-TR" sz="4800" dirty="0" smtClean="0"/>
              <a:t>.</a:t>
            </a:r>
          </a:p>
          <a:p>
            <a:pPr fontAlgn="base"/>
            <a:endParaRPr lang="tr-TR" sz="4800" dirty="0"/>
          </a:p>
          <a:p>
            <a:pPr fontAlgn="base"/>
            <a:r>
              <a:rPr lang="tr-TR" sz="4800" b="1" dirty="0"/>
              <a:t>SAT 2  (</a:t>
            </a:r>
            <a:r>
              <a:rPr lang="tr-TR" sz="4800" b="1" dirty="0" err="1"/>
              <a:t>Subject</a:t>
            </a:r>
            <a:r>
              <a:rPr lang="tr-TR" sz="4800" b="1" dirty="0"/>
              <a:t> Test)</a:t>
            </a:r>
            <a:endParaRPr lang="tr-TR" sz="4800" dirty="0"/>
          </a:p>
          <a:p>
            <a:pPr fontAlgn="base"/>
            <a:r>
              <a:rPr lang="tr-TR" sz="4800" dirty="0"/>
              <a:t>1 saat süren SAT 2 testi çoktan seçmeli olup öğrencinin özel olarak ilgilendiği akademik konu üzerine bilgisini ölçmeyi amaçlar.</a:t>
            </a:r>
          </a:p>
          <a:p>
            <a:pPr fontAlgn="base"/>
            <a:r>
              <a:rPr lang="tr-TR" sz="4800" dirty="0"/>
              <a:t>Başlıca konular(</a:t>
            </a:r>
            <a:r>
              <a:rPr lang="tr-TR" sz="4800" dirty="0" err="1"/>
              <a:t>subjects</a:t>
            </a:r>
            <a:r>
              <a:rPr lang="tr-TR" sz="4800" dirty="0"/>
              <a:t>) şunlardır:</a:t>
            </a:r>
          </a:p>
          <a:p>
            <a:pPr fontAlgn="base"/>
            <a:r>
              <a:rPr lang="tr-TR" sz="4800" dirty="0"/>
              <a:t>Tarih,</a:t>
            </a:r>
          </a:p>
          <a:p>
            <a:pPr fontAlgn="base"/>
            <a:r>
              <a:rPr lang="tr-TR" sz="4800" dirty="0"/>
              <a:t>Matematik,</a:t>
            </a:r>
          </a:p>
          <a:p>
            <a:pPr fontAlgn="base"/>
            <a:r>
              <a:rPr lang="tr-TR" sz="4800" dirty="0"/>
              <a:t>Kimya, Fizik, Biyoloji,</a:t>
            </a:r>
          </a:p>
          <a:p>
            <a:pPr fontAlgn="base"/>
            <a:r>
              <a:rPr lang="tr-TR" sz="4800" dirty="0"/>
              <a:t>Fransızca, Almanca, İspanyolca, İtalyanca, Latince, Japonca, Çince, Edebiyat.</a:t>
            </a:r>
          </a:p>
          <a:p>
            <a:endParaRPr lang="tr-TR" dirty="0"/>
          </a:p>
        </p:txBody>
      </p:sp>
      <p:sp>
        <p:nvSpPr>
          <p:cNvPr id="4" name="Dikdörtgen 3"/>
          <p:cNvSpPr/>
          <p:nvPr/>
        </p:nvSpPr>
        <p:spPr>
          <a:xfrm>
            <a:off x="395536" y="5877272"/>
            <a:ext cx="8424936" cy="830997"/>
          </a:xfrm>
          <a:prstGeom prst="rect">
            <a:avLst/>
          </a:prstGeom>
        </p:spPr>
        <p:txBody>
          <a:bodyPr wrap="square">
            <a:spAutoFit/>
          </a:bodyPr>
          <a:lstStyle/>
          <a:p>
            <a:pPr algn="ctr" fontAlgn="base"/>
            <a:r>
              <a:rPr lang="tr-TR" sz="2400" b="1" dirty="0"/>
              <a:t>Pek çok üniversite SAT 1 ve SAT 2 iki sınavı da birden talep ederken bazı üniversiteler yalnızca birini talep edebilir.</a:t>
            </a:r>
          </a:p>
        </p:txBody>
      </p:sp>
    </p:spTree>
    <p:extLst>
      <p:ext uri="{BB962C8B-B14F-4D97-AF65-F5344CB8AC3E}">
        <p14:creationId xmlns:p14="http://schemas.microsoft.com/office/powerpoint/2010/main" val="2979476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sz="3400" dirty="0"/>
              <a:t>SAT sınavının Reading (okuma) aşaması, 52 adet çoktan seçmeli soru içeriyor. Bu aşamayı tamamlayabilmeleri için adaylara 65 dakikalık bir süre veriliyor. Reading bölümündeki sorular, bir veya birden fazla paragraftan oluşuyor ve bu sorular edebiyat, tarih, sosyal bilimler ya da doğa bilimleri alanlarında olabiliyor. </a:t>
            </a:r>
            <a:r>
              <a:rPr lang="tr-TR" sz="3400" dirty="0" err="1"/>
              <a:t>Writing</a:t>
            </a:r>
            <a:r>
              <a:rPr lang="tr-TR" sz="3400" dirty="0"/>
              <a:t> &amp; Language olarak adlandırılan ve İngilizce dil bilgisini ölçen bölüm ise 44 adet çoktan seçmeli sorudan oluşuyor. 35 dakikada tamamlanması gereken bu bölüm; adayların dilbilgisi, bağlama bağlı olarak kelime dağarcığı ve metin düzenleme yeteneklerini ölçüyor. SAT sınavının </a:t>
            </a:r>
            <a:r>
              <a:rPr lang="tr-TR" sz="3400" dirty="0" err="1"/>
              <a:t>Writing</a:t>
            </a:r>
            <a:r>
              <a:rPr lang="tr-TR" sz="3400" dirty="0"/>
              <a:t> &amp; Language aşaması, adaylardan örnek olarak verilen paragraf ve cümlelerdeki hataları düzeltmelerini ve revize etmelerini bekliyor. Bu düzenleme talepleri, dilbilgisi ya da anlatım dili açısından değişiklik gösterebiliyor.</a:t>
            </a:r>
          </a:p>
          <a:p>
            <a:endParaRPr lang="tr-TR" dirty="0"/>
          </a:p>
        </p:txBody>
      </p:sp>
    </p:spTree>
    <p:extLst>
      <p:ext uri="{BB962C8B-B14F-4D97-AF65-F5344CB8AC3E}">
        <p14:creationId xmlns:p14="http://schemas.microsoft.com/office/powerpoint/2010/main" val="2358210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SAT sınavının Math (Matematik) bölümünde ise hesap makinesi kullanımına izin verilen 38 soru ve hesap makinesi kullanımına izin verilmeyen 20 soru olmak üzere toplamda 58 adet çoktan seçmeli soru bulunuyor. 80 dakikalık bu bölümde adaylara, hesap makinesi kullanımına izin verilen sorular için 55 dakika ve hesap makinesi kullanımına izin verilmeyen sorular için 25 dakika süre veriliyor. Sınavın bu bölümünde matematik, geometri ve bazı trigonometri konuları ile ilgili sorular bulunuyor. Bizim Mat1 ve Mat2 olarak adlandırabileceğimiz matematik soruları, bu bölümün çoğunluğunu oluşturuyor. Sınavda ayrıca aritmetik, olasılık ve veri analizi konularında da sorular bulunuyor. Geometri ve trigonometri ile ilgili sorular ise en fazla 6 sorudan oluşuyor.</a:t>
            </a:r>
          </a:p>
          <a:p>
            <a:endParaRPr lang="tr-TR" dirty="0"/>
          </a:p>
        </p:txBody>
      </p:sp>
    </p:spTree>
    <p:extLst>
      <p:ext uri="{BB962C8B-B14F-4D97-AF65-F5344CB8AC3E}">
        <p14:creationId xmlns:p14="http://schemas.microsoft.com/office/powerpoint/2010/main" val="4269912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29600" cy="1012974"/>
          </a:xfrm>
        </p:spPr>
        <p:txBody>
          <a:bodyPr>
            <a:normAutofit fontScale="90000"/>
          </a:bodyPr>
          <a:lstStyle/>
          <a:p>
            <a:r>
              <a:rPr lang="tr-TR" b="1" dirty="0"/>
              <a:t>SAT SINAVI İLE TÜRKİYE’DE ALIM YAPAN ÜNİVERSİTELER</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47500" lnSpcReduction="20000"/>
          </a:bodyPr>
          <a:lstStyle/>
          <a:p>
            <a:r>
              <a:rPr lang="tr-TR" dirty="0"/>
              <a:t>Türkiye’nin en iyi üniversiteleri arasında yer alan pek çok üniversite de, özellikle yabancı uyruklu öğrencileri kabul ederken, SAT sınav sonucu ile değerlendirme yapıyor. Türkiye’de SAT sınavı ile öğrenci kabulü yapan üniversiteler şu şekilde:</a:t>
            </a:r>
          </a:p>
          <a:p>
            <a:pPr marL="342900" marR="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lang="tr-TR" dirty="0"/>
              <a:t>Boğaziçi </a:t>
            </a:r>
            <a:r>
              <a:rPr lang="tr-TR" sz="3200" kern="1200" dirty="0" smtClean="0">
                <a:solidFill>
                  <a:schemeClr val="tx1"/>
                </a:solidFill>
                <a:effectLst/>
                <a:latin typeface="+mn-lt"/>
                <a:ea typeface="+mn-ea"/>
                <a:cs typeface="+mn-cs"/>
              </a:rPr>
              <a:t>Bu üniversiteler SAT sınav sonucu ile öğrenci kabul etmektedir. Değişiklikleri takip etmek için veya daha fazla bilgi almak için üniversitenin internet sitesini ziyaret edebilirsiniz.</a:t>
            </a:r>
            <a:endParaRPr lang="tr-TR" dirty="0" smtClean="0">
              <a:effectLst/>
            </a:endParaRPr>
          </a:p>
          <a:p>
            <a:pPr marL="342900" marR="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lang="tr-TR" sz="3200" kern="1200" dirty="0" smtClean="0">
                <a:solidFill>
                  <a:schemeClr val="tx1"/>
                </a:solidFill>
                <a:effectLst/>
                <a:latin typeface="+mn-lt"/>
                <a:ea typeface="+mn-ea"/>
                <a:cs typeface="+mn-cs"/>
              </a:rPr>
              <a:t>Bu üniversiteler SAT sınav sonucu ile öğrenci kabul etmektedir. Değişiklikleri takip etmek için veya daha fazla bilgi almak için üniversitenin internet sitesini ziyaret edebilirsiniz.</a:t>
            </a:r>
            <a:endParaRPr lang="tr-TR" dirty="0" smtClean="0">
              <a:effectLst/>
            </a:endParaRPr>
          </a:p>
          <a:p>
            <a:pPr fontAlgn="base"/>
            <a:r>
              <a:rPr lang="tr-TR" dirty="0" smtClean="0"/>
              <a:t>Üniversitesi</a:t>
            </a:r>
          </a:p>
          <a:p>
            <a:pPr fontAlgn="base"/>
            <a:r>
              <a:rPr lang="tr-TR" dirty="0" smtClean="0"/>
              <a:t>ODTÜ </a:t>
            </a:r>
            <a:r>
              <a:rPr lang="tr-TR" dirty="0"/>
              <a:t>(Orta Doğu Teknik Üniversitesi)</a:t>
            </a:r>
          </a:p>
          <a:p>
            <a:pPr fontAlgn="base"/>
            <a:r>
              <a:rPr lang="tr-TR" dirty="0"/>
              <a:t>İTÜ (İstanbul Teknik Üniversitesi)</a:t>
            </a:r>
          </a:p>
          <a:p>
            <a:pPr fontAlgn="base"/>
            <a:r>
              <a:rPr lang="tr-TR" dirty="0"/>
              <a:t>Bilkent Üniversitesi</a:t>
            </a:r>
          </a:p>
          <a:p>
            <a:pPr fontAlgn="base"/>
            <a:r>
              <a:rPr lang="tr-TR" dirty="0"/>
              <a:t>Koç Üniversitesi</a:t>
            </a:r>
          </a:p>
          <a:p>
            <a:pPr fontAlgn="base"/>
            <a:r>
              <a:rPr lang="tr-TR" dirty="0"/>
              <a:t>Sabancı Üniversitesi</a:t>
            </a:r>
          </a:p>
          <a:p>
            <a:pPr fontAlgn="base"/>
            <a:r>
              <a:rPr lang="tr-TR" dirty="0"/>
              <a:t>İstanbul Bilgi Üniversitesi</a:t>
            </a:r>
          </a:p>
          <a:p>
            <a:r>
              <a:rPr lang="tr-TR" dirty="0"/>
              <a:t>Yukarıdaki Türk üniversiteleri, </a:t>
            </a:r>
            <a:r>
              <a:rPr lang="tr-TR" dirty="0" err="1"/>
              <a:t>College</a:t>
            </a:r>
            <a:r>
              <a:rPr lang="tr-TR" dirty="0"/>
              <a:t> Board tarafından belirlenen skorlar yerine, kendi belirledikleri SAT taban puanları üzerinden yabancı öğrenci alımı gerçekleştiriyor. Bu üniversitelerden bazıları, adaylardan ayrıca referans mektubu veya niyet mektubu talebinde de bulunuyor.</a:t>
            </a:r>
          </a:p>
        </p:txBody>
      </p:sp>
    </p:spTree>
    <p:extLst>
      <p:ext uri="{BB962C8B-B14F-4D97-AF65-F5344CB8AC3E}">
        <p14:creationId xmlns:p14="http://schemas.microsoft.com/office/powerpoint/2010/main" val="1787843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23528" y="548680"/>
            <a:ext cx="2664296" cy="3139321"/>
          </a:xfrm>
          <a:prstGeom prst="rect">
            <a:avLst/>
          </a:prstGeom>
          <a:noFill/>
        </p:spPr>
        <p:txBody>
          <a:bodyPr wrap="square" rtlCol="0">
            <a:spAutoFit/>
          </a:bodyPr>
          <a:lstStyle/>
          <a:p>
            <a:r>
              <a:rPr lang="tr-TR" b="1" u="sng" dirty="0"/>
              <a:t>Sadece SAT veya Diğer Özel Kriterler İle Öğrenci Kabul Eden Üniversiteler :</a:t>
            </a:r>
            <a:endParaRPr lang="tr-TR" u="sng" dirty="0"/>
          </a:p>
          <a:p>
            <a:r>
              <a:rPr lang="tr-TR" dirty="0" smtClean="0"/>
              <a:t>*Abdullah </a:t>
            </a:r>
            <a:r>
              <a:rPr lang="tr-TR" dirty="0"/>
              <a:t>Gül Üniversitesi</a:t>
            </a:r>
          </a:p>
          <a:p>
            <a:r>
              <a:rPr lang="tr-TR" dirty="0" smtClean="0"/>
              <a:t>*İstanbul </a:t>
            </a:r>
            <a:r>
              <a:rPr lang="tr-TR" dirty="0"/>
              <a:t>Teknik Üniversitesi</a:t>
            </a:r>
          </a:p>
          <a:p>
            <a:r>
              <a:rPr lang="tr-TR" dirty="0" smtClean="0"/>
              <a:t>*Boğaziçi </a:t>
            </a:r>
            <a:r>
              <a:rPr lang="tr-TR" dirty="0"/>
              <a:t>Üniversitesi</a:t>
            </a:r>
          </a:p>
          <a:p>
            <a:r>
              <a:rPr lang="tr-TR" dirty="0" smtClean="0"/>
              <a:t>*Orta Doğu </a:t>
            </a:r>
            <a:r>
              <a:rPr lang="tr-TR" dirty="0"/>
              <a:t>Teknik Üniversitesi</a:t>
            </a:r>
          </a:p>
          <a:p>
            <a:r>
              <a:rPr lang="tr-TR" dirty="0" smtClean="0"/>
              <a:t>*Gazi </a:t>
            </a:r>
            <a:r>
              <a:rPr lang="tr-TR" dirty="0"/>
              <a:t>Üniversitesi</a:t>
            </a:r>
          </a:p>
          <a:p>
            <a:r>
              <a:rPr lang="tr-TR" dirty="0" smtClean="0"/>
              <a:t>*Hacettepe Üniversitesi</a:t>
            </a:r>
            <a:endParaRPr lang="tr-TR" dirty="0"/>
          </a:p>
        </p:txBody>
      </p:sp>
      <p:sp>
        <p:nvSpPr>
          <p:cNvPr id="6" name="Metin kutusu 5"/>
          <p:cNvSpPr txBox="1"/>
          <p:nvPr/>
        </p:nvSpPr>
        <p:spPr>
          <a:xfrm>
            <a:off x="3758280" y="404663"/>
            <a:ext cx="2736304" cy="5816977"/>
          </a:xfrm>
          <a:prstGeom prst="rect">
            <a:avLst/>
          </a:prstGeom>
          <a:noFill/>
        </p:spPr>
        <p:txBody>
          <a:bodyPr wrap="square" rtlCol="0">
            <a:spAutoFit/>
          </a:bodyPr>
          <a:lstStyle/>
          <a:p>
            <a:r>
              <a:rPr lang="tr-TR" sz="2000" b="1" u="sng" dirty="0"/>
              <a:t>Hem SAT Hem YÖS İle Öğrenci Kabul Eden Üniversiteler :</a:t>
            </a:r>
            <a:endParaRPr lang="tr-TR" sz="2000" u="sng" dirty="0"/>
          </a:p>
          <a:p>
            <a:r>
              <a:rPr lang="tr-TR" sz="1200" dirty="0"/>
              <a:t>Ankara Üniversitesi</a:t>
            </a:r>
          </a:p>
          <a:p>
            <a:r>
              <a:rPr lang="tr-TR" sz="1200" dirty="0"/>
              <a:t>Anadolu Üniversitesi</a:t>
            </a:r>
          </a:p>
          <a:p>
            <a:r>
              <a:rPr lang="tr-TR" sz="1200" dirty="0"/>
              <a:t>Afyon Kocatepe Üniversitesi</a:t>
            </a:r>
          </a:p>
          <a:p>
            <a:r>
              <a:rPr lang="tr-TR" sz="1200" dirty="0"/>
              <a:t>Afyonkarahisar sağlık bilimler Üniversitesi</a:t>
            </a:r>
          </a:p>
          <a:p>
            <a:r>
              <a:rPr lang="tr-TR" sz="1200" dirty="0"/>
              <a:t>Artvin Çoruh Üniversitesi</a:t>
            </a:r>
          </a:p>
          <a:p>
            <a:r>
              <a:rPr lang="tr-TR" sz="1200" dirty="0"/>
              <a:t>Balıkesir Üniversitesi</a:t>
            </a:r>
          </a:p>
          <a:p>
            <a:r>
              <a:rPr lang="tr-TR" sz="1200" dirty="0"/>
              <a:t>Bandırma On Yedi Eylül Üniversitesi</a:t>
            </a:r>
          </a:p>
          <a:p>
            <a:r>
              <a:rPr lang="tr-TR" sz="1200" dirty="0"/>
              <a:t>Bartın Üniversitesi</a:t>
            </a:r>
          </a:p>
          <a:p>
            <a:r>
              <a:rPr lang="tr-TR" sz="1200" dirty="0"/>
              <a:t>Batman Üniversitesi</a:t>
            </a:r>
          </a:p>
          <a:p>
            <a:r>
              <a:rPr lang="tr-TR" sz="1200" dirty="0"/>
              <a:t>Bayburt Üniversitesi</a:t>
            </a:r>
          </a:p>
          <a:p>
            <a:r>
              <a:rPr lang="tr-TR" sz="1200" dirty="0"/>
              <a:t>Bingöl Üniversitesi</a:t>
            </a:r>
          </a:p>
          <a:p>
            <a:r>
              <a:rPr lang="tr-TR" sz="1200" dirty="0"/>
              <a:t>Bitlis Eren Üniversitesi</a:t>
            </a:r>
          </a:p>
          <a:p>
            <a:r>
              <a:rPr lang="tr-TR" sz="1200" dirty="0"/>
              <a:t>Burdur Mehmet Akif Ersoy Üniversitesi</a:t>
            </a:r>
          </a:p>
          <a:p>
            <a:r>
              <a:rPr lang="tr-TR" sz="1200" dirty="0"/>
              <a:t>Bursa Uludağ Üniversitesi</a:t>
            </a:r>
          </a:p>
          <a:p>
            <a:r>
              <a:rPr lang="tr-TR" sz="1200" dirty="0"/>
              <a:t>Bursa Teknik Üniversitesi</a:t>
            </a:r>
          </a:p>
          <a:p>
            <a:r>
              <a:rPr lang="tr-TR" sz="1200" dirty="0"/>
              <a:t>Ege Üniversitesi</a:t>
            </a:r>
          </a:p>
          <a:p>
            <a:r>
              <a:rPr lang="tr-TR" sz="1200" dirty="0"/>
              <a:t>Erciyes Üniversitesi</a:t>
            </a:r>
          </a:p>
          <a:p>
            <a:r>
              <a:rPr lang="tr-TR" sz="1200" dirty="0"/>
              <a:t>Erzurum Teknik Üniversitesi</a:t>
            </a:r>
          </a:p>
          <a:p>
            <a:r>
              <a:rPr lang="tr-TR" sz="1200" dirty="0"/>
              <a:t>Eskişehir Osmangazi Üniversitesi</a:t>
            </a:r>
          </a:p>
          <a:p>
            <a:r>
              <a:rPr lang="tr-TR" sz="1200" dirty="0"/>
              <a:t>Fırat Üniversitesi</a:t>
            </a:r>
          </a:p>
          <a:p>
            <a:r>
              <a:rPr lang="tr-TR" sz="1200" dirty="0"/>
              <a:t>Gaziantep Üniversitesi</a:t>
            </a:r>
          </a:p>
          <a:p>
            <a:r>
              <a:rPr lang="tr-TR" sz="1200" dirty="0"/>
              <a:t>Gebze Teknik Üniversitesi</a:t>
            </a:r>
          </a:p>
          <a:p>
            <a:r>
              <a:rPr lang="tr-TR" sz="1200" dirty="0"/>
              <a:t>Harran Üniversitesi</a:t>
            </a:r>
          </a:p>
          <a:p>
            <a:r>
              <a:rPr lang="tr-TR" sz="1200" dirty="0"/>
              <a:t>Hatay Mustafa Kemal </a:t>
            </a:r>
            <a:r>
              <a:rPr lang="tr-TR" sz="1200" dirty="0" smtClean="0"/>
              <a:t>Üniversitesi</a:t>
            </a:r>
            <a:endParaRPr lang="tr-TR" sz="1200" dirty="0"/>
          </a:p>
        </p:txBody>
      </p:sp>
      <p:sp>
        <p:nvSpPr>
          <p:cNvPr id="8" name="Metin kutusu 7"/>
          <p:cNvSpPr txBox="1"/>
          <p:nvPr/>
        </p:nvSpPr>
        <p:spPr>
          <a:xfrm>
            <a:off x="6494584" y="964178"/>
            <a:ext cx="2448272" cy="5447645"/>
          </a:xfrm>
          <a:prstGeom prst="rect">
            <a:avLst/>
          </a:prstGeom>
          <a:noFill/>
        </p:spPr>
        <p:txBody>
          <a:bodyPr wrap="square" rtlCol="0">
            <a:spAutoFit/>
          </a:bodyPr>
          <a:lstStyle/>
          <a:p>
            <a:r>
              <a:rPr lang="tr-TR" sz="1200" dirty="0"/>
              <a:t>Hitit Üniversitesi</a:t>
            </a:r>
          </a:p>
          <a:p>
            <a:r>
              <a:rPr lang="tr-TR" sz="1200" dirty="0"/>
              <a:t>Isparta uygulamalı bilimler Üniversitesi</a:t>
            </a:r>
          </a:p>
          <a:p>
            <a:r>
              <a:rPr lang="tr-TR" sz="1200" dirty="0"/>
              <a:t>İskenderun teknik Üniversitesi</a:t>
            </a:r>
          </a:p>
          <a:p>
            <a:r>
              <a:rPr lang="tr-TR" sz="1200" dirty="0"/>
              <a:t>İzmir Kâtip Çelebi Üniversitesi</a:t>
            </a:r>
          </a:p>
          <a:p>
            <a:r>
              <a:rPr lang="tr-TR" sz="1200" dirty="0"/>
              <a:t>Kahramanmaraş Sütçü İmam Üniversitesi</a:t>
            </a:r>
          </a:p>
          <a:p>
            <a:r>
              <a:rPr lang="tr-TR" sz="1200" dirty="0"/>
              <a:t>Karabük Üniversitesi</a:t>
            </a:r>
          </a:p>
          <a:p>
            <a:r>
              <a:rPr lang="tr-TR" sz="1200" dirty="0"/>
              <a:t>Kayseri Üniversitesi</a:t>
            </a:r>
          </a:p>
          <a:p>
            <a:r>
              <a:rPr lang="tr-TR" sz="1200" dirty="0"/>
              <a:t>Kırıkkale Üniversitesi</a:t>
            </a:r>
          </a:p>
          <a:p>
            <a:r>
              <a:rPr lang="tr-TR" sz="1200" dirty="0"/>
              <a:t>Kütahya Dumlupınar Üniversitesi</a:t>
            </a:r>
          </a:p>
          <a:p>
            <a:r>
              <a:rPr lang="tr-TR" sz="1200" dirty="0"/>
              <a:t>Manisa Celal Bayar Üniversitesi</a:t>
            </a:r>
          </a:p>
          <a:p>
            <a:r>
              <a:rPr lang="tr-TR" sz="1200" dirty="0"/>
              <a:t>Mardin </a:t>
            </a:r>
            <a:r>
              <a:rPr lang="tr-TR" sz="1200" dirty="0" err="1"/>
              <a:t>Artuklu</a:t>
            </a:r>
            <a:r>
              <a:rPr lang="tr-TR" sz="1200" dirty="0"/>
              <a:t> Üniversitesi</a:t>
            </a:r>
          </a:p>
          <a:p>
            <a:r>
              <a:rPr lang="tr-TR" sz="1200" dirty="0"/>
              <a:t>Marmara Üniversitesi</a:t>
            </a:r>
          </a:p>
          <a:p>
            <a:r>
              <a:rPr lang="tr-TR" sz="1200" dirty="0"/>
              <a:t>Nevşehir Hacı Bektaş Veli Üniversitesi</a:t>
            </a:r>
          </a:p>
          <a:p>
            <a:r>
              <a:rPr lang="tr-TR" sz="1200" dirty="0"/>
              <a:t>Niğde Ömer Halis Demir Üniversitesi</a:t>
            </a:r>
          </a:p>
          <a:p>
            <a:r>
              <a:rPr lang="tr-TR" sz="1200" dirty="0"/>
              <a:t>Osmaniye Korkut Ata Üniversitesi</a:t>
            </a:r>
          </a:p>
          <a:p>
            <a:r>
              <a:rPr lang="tr-TR" sz="1200" dirty="0"/>
              <a:t>Recep Tayyib Erdoğan Üniversitesi</a:t>
            </a:r>
          </a:p>
          <a:p>
            <a:r>
              <a:rPr lang="tr-TR" sz="1200" dirty="0"/>
              <a:t>Sağlık Bilimler Üniversitesi</a:t>
            </a:r>
          </a:p>
          <a:p>
            <a:r>
              <a:rPr lang="tr-TR" sz="1200" dirty="0"/>
              <a:t>Samsun 19 Mayıs Üniversitesi</a:t>
            </a:r>
          </a:p>
          <a:p>
            <a:r>
              <a:rPr lang="tr-TR" sz="1200" dirty="0"/>
              <a:t>Sivas Cumhuriyet Üniversitesi</a:t>
            </a:r>
          </a:p>
          <a:p>
            <a:r>
              <a:rPr lang="tr-TR" sz="1200" dirty="0"/>
              <a:t>Süleyman Demirel Üniversitesi</a:t>
            </a:r>
          </a:p>
          <a:p>
            <a:r>
              <a:rPr lang="tr-TR" sz="1200" dirty="0"/>
              <a:t>Türk – Alman Üniversitesi</a:t>
            </a:r>
          </a:p>
          <a:p>
            <a:r>
              <a:rPr lang="tr-TR" sz="1200" dirty="0"/>
              <a:t>Uşak Üniversitesi</a:t>
            </a:r>
          </a:p>
          <a:p>
            <a:r>
              <a:rPr lang="tr-TR" sz="1200" dirty="0"/>
              <a:t>Van Yüzüncü Yıl Üniversitesi</a:t>
            </a:r>
          </a:p>
          <a:p>
            <a:r>
              <a:rPr lang="tr-TR" sz="1200" dirty="0"/>
              <a:t>Yalova Üniversitesi</a:t>
            </a:r>
          </a:p>
          <a:p>
            <a:r>
              <a:rPr lang="tr-TR" sz="1200" dirty="0"/>
              <a:t>Yıldız Teknik Üniversitesi</a:t>
            </a:r>
          </a:p>
          <a:p>
            <a:r>
              <a:rPr lang="tr-TR" sz="1200" dirty="0"/>
              <a:t>Yozgat Bozok </a:t>
            </a:r>
            <a:r>
              <a:rPr lang="tr-TR" sz="1200" dirty="0" smtClean="0"/>
              <a:t>Üniversitesi</a:t>
            </a:r>
            <a:endParaRPr lang="tr-TR" sz="1200" dirty="0"/>
          </a:p>
        </p:txBody>
      </p:sp>
      <p:sp>
        <p:nvSpPr>
          <p:cNvPr id="9" name="Metin kutusu 8"/>
          <p:cNvSpPr txBox="1"/>
          <p:nvPr/>
        </p:nvSpPr>
        <p:spPr>
          <a:xfrm>
            <a:off x="323528" y="4328217"/>
            <a:ext cx="2664296" cy="2308324"/>
          </a:xfrm>
          <a:prstGeom prst="rect">
            <a:avLst/>
          </a:prstGeom>
          <a:noFill/>
        </p:spPr>
        <p:txBody>
          <a:bodyPr wrap="square" rtlCol="0">
            <a:spAutoFit/>
          </a:bodyPr>
          <a:lstStyle/>
          <a:p>
            <a:r>
              <a:rPr lang="tr-TR" b="1" u="sng" dirty="0"/>
              <a:t>Bu üniversiteler SAT sınav sonucu ile öğrenci kabul etmektedir. Değişiklikleri takip etmek için veya daha fazla bilgi almak için üniversitenin internet sitesini ziyaret edebilirsiniz.</a:t>
            </a:r>
          </a:p>
        </p:txBody>
      </p:sp>
    </p:spTree>
    <p:extLst>
      <p:ext uri="{BB962C8B-B14F-4D97-AF65-F5344CB8AC3E}">
        <p14:creationId xmlns:p14="http://schemas.microsoft.com/office/powerpoint/2010/main" val="962550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989</Words>
  <Application>Microsoft Office PowerPoint</Application>
  <PresentationFormat>Ekran Gösterisi (4:3)</PresentationFormat>
  <Paragraphs>131</Paragraphs>
  <Slides>14</Slides>
  <Notes>2</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SAT </vt:lpstr>
      <vt:lpstr>SAT SINAVINA KİMLER BAŞVURABİLİR? </vt:lpstr>
      <vt:lpstr>KİMLER GİREBİLİR BU SINAVA?</vt:lpstr>
      <vt:lpstr>PowerPoint Sunusu</vt:lpstr>
      <vt:lpstr> SAT SINAVININ İÇERİĞİ? </vt:lpstr>
      <vt:lpstr>PowerPoint Sunusu</vt:lpstr>
      <vt:lpstr>PowerPoint Sunusu</vt:lpstr>
      <vt:lpstr>SAT SINAVI İLE TÜRKİYE’DE ALIM YAPAN ÜNİVERSİTELER </vt:lpstr>
      <vt:lpstr>PowerPoint Sunusu</vt:lpstr>
      <vt:lpstr>SAT SINAV TARİHLERİ </vt:lpstr>
      <vt:lpstr>SAT SINAVI İLE GİRİLECEK ÜNİVERSİTELER İÇİN BAŞVURULAR NASIL YAPILMAKTADIR? </vt:lpstr>
      <vt:lpstr>SAT SINAV ÜCRETLERİ </vt:lpstr>
      <vt:lpstr>SAT BARAJ PUANLARI </vt:lpstr>
      <vt:lpstr>BAŞARILAR DİLERİZ…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dc:title>
  <dc:creator>NURAY</dc:creator>
  <cp:lastModifiedBy>Windows Kullanıcısı</cp:lastModifiedBy>
  <cp:revision>10</cp:revision>
  <dcterms:created xsi:type="dcterms:W3CDTF">2021-10-04T07:12:56Z</dcterms:created>
  <dcterms:modified xsi:type="dcterms:W3CDTF">2021-10-04T11:51:55Z</dcterms:modified>
</cp:coreProperties>
</file>