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1" r:id="rId2"/>
    <p:sldId id="256" r:id="rId3"/>
    <p:sldId id="257" r:id="rId4"/>
    <p:sldId id="258" r:id="rId5"/>
    <p:sldId id="336" r:id="rId6"/>
    <p:sldId id="259" r:id="rId7"/>
    <p:sldId id="260" r:id="rId8"/>
    <p:sldId id="261" r:id="rId9"/>
    <p:sldId id="262" r:id="rId10"/>
    <p:sldId id="264" r:id="rId11"/>
    <p:sldId id="265" r:id="rId12"/>
    <p:sldId id="266" r:id="rId13"/>
    <p:sldId id="267" r:id="rId14"/>
    <p:sldId id="268" r:id="rId15"/>
    <p:sldId id="269" r:id="rId16"/>
    <p:sldId id="270" r:id="rId17"/>
    <p:sldId id="337" r:id="rId18"/>
    <p:sldId id="339" r:id="rId19"/>
    <p:sldId id="340" r:id="rId20"/>
    <p:sldId id="342" r:id="rId21"/>
    <p:sldId id="343" r:id="rId22"/>
    <p:sldId id="344" r:id="rId23"/>
    <p:sldId id="345" r:id="rId24"/>
    <p:sldId id="346" r:id="rId25"/>
    <p:sldId id="33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4C9B-CFAF-4156-9F1C-0DB26D7D5786}" type="datetimeFigureOut">
              <a:rPr lang="tr-TR" smtClean="0"/>
              <a:t>13.11.2020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F99BC-E43F-4914-B990-A68CBA177C32}" type="slidenum">
              <a:rPr lang="tr-TR" smtClean="0"/>
              <a:t>‹#›</a:t>
            </a:fld>
            <a:endParaRPr lang="tr-TR"/>
          </a:p>
        </p:txBody>
      </p:sp>
    </p:spTree>
    <p:extLst>
      <p:ext uri="{BB962C8B-B14F-4D97-AF65-F5344CB8AC3E}">
        <p14:creationId xmlns:p14="http://schemas.microsoft.com/office/powerpoint/2010/main" val="291565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86F99BC-E43F-4914-B990-A68CBA177C32}" type="slidenum">
              <a:rPr lang="tr-TR" smtClean="0"/>
              <a:t>2</a:t>
            </a:fld>
            <a:endParaRPr lang="tr-TR"/>
          </a:p>
        </p:txBody>
      </p:sp>
    </p:spTree>
    <p:extLst>
      <p:ext uri="{BB962C8B-B14F-4D97-AF65-F5344CB8AC3E}">
        <p14:creationId xmlns:p14="http://schemas.microsoft.com/office/powerpoint/2010/main" val="175548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3ACD0A-71D5-4B11-B0C3-DC9BF1EB4AC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E3E9BA8-82FA-4703-9D60-C4DE9B7F9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BEDA9BD-346D-47DC-BC5A-29ABF006C641}"/>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5" name="Alt Bilgi Yer Tutucusu 4">
            <a:extLst>
              <a:ext uri="{FF2B5EF4-FFF2-40B4-BE49-F238E27FC236}">
                <a16:creationId xmlns:a16="http://schemas.microsoft.com/office/drawing/2014/main" id="{E8A5583B-D64D-4CCD-AB33-B0E589F937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ED50896-17EA-42B7-9D56-7889FB5EA4ED}"/>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29422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F23B9-5DCB-4BA2-A1B5-9CB440DF7BA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71EC017-D218-470D-ABC5-856C37ECA53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2C80F7-E105-4786-AD3E-96CAC6788649}"/>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5" name="Alt Bilgi Yer Tutucusu 4">
            <a:extLst>
              <a:ext uri="{FF2B5EF4-FFF2-40B4-BE49-F238E27FC236}">
                <a16:creationId xmlns:a16="http://schemas.microsoft.com/office/drawing/2014/main" id="{9018A09B-4BDF-45D6-8054-E39A9B3110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7BD746-C441-4A9F-ACF4-632DA8773C7D}"/>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331696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5431B98-E997-4F55-B921-59A72E8DB6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701BCEF-61C1-47F6-B1C9-04287E38D13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4A97AB-9BDE-4F89-9DA1-654F51F39208}"/>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5" name="Alt Bilgi Yer Tutucusu 4">
            <a:extLst>
              <a:ext uri="{FF2B5EF4-FFF2-40B4-BE49-F238E27FC236}">
                <a16:creationId xmlns:a16="http://schemas.microsoft.com/office/drawing/2014/main" id="{D3377219-3AD9-421F-88BF-0CDF186389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BD2A80-D5F1-4BD2-9B2F-1F2FB46907B4}"/>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243194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9E367B-9D36-4DEF-96A4-8FC704D4648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A5DB855-3FD5-49C6-8FFE-E9C2D5AD683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D505CED-D9E7-46BB-A158-F1E34D8EB776}"/>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5" name="Alt Bilgi Yer Tutucusu 4">
            <a:extLst>
              <a:ext uri="{FF2B5EF4-FFF2-40B4-BE49-F238E27FC236}">
                <a16:creationId xmlns:a16="http://schemas.microsoft.com/office/drawing/2014/main" id="{3581227F-9412-47D8-88D5-B6F7837C04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AD096F-512E-4A84-A573-DEE62F2739B0}"/>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123384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9BD961-89BD-4429-BBDC-2677ED1DF9D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7B5535-8225-4910-A285-75994303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4F6EBB6-4BE8-467B-A154-81FA452F864F}"/>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5" name="Alt Bilgi Yer Tutucusu 4">
            <a:extLst>
              <a:ext uri="{FF2B5EF4-FFF2-40B4-BE49-F238E27FC236}">
                <a16:creationId xmlns:a16="http://schemas.microsoft.com/office/drawing/2014/main" id="{6404B7DD-D912-4204-A93B-4C76BFAE8B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D791C1-60CF-45A9-AC4F-4EDEB1AF7B5E}"/>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179465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0F93FB-BC95-4F84-9722-E1AA880C697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735253-0A10-40AF-9837-EA977F757C5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60EB6D7-7B3A-474A-BB92-5C5AAB9B314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6728A3E-B3C9-4E18-A326-50BF17617733}"/>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6" name="Alt Bilgi Yer Tutucusu 5">
            <a:extLst>
              <a:ext uri="{FF2B5EF4-FFF2-40B4-BE49-F238E27FC236}">
                <a16:creationId xmlns:a16="http://schemas.microsoft.com/office/drawing/2014/main" id="{8EB13EE8-4482-4974-997B-36A1A28DA5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49E583-CD16-4681-87F6-05B363D51180}"/>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167056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CEDDB1-9F00-4F8E-8ED6-57765BAD59D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BEAAFDE-BAF5-4A7C-8F82-20AC4B71C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91CF22-7D34-4983-8799-394B8C86506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310587C-5F63-424C-BFF5-85390B5A0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8655297-2418-44EE-9D1A-2C0E641ABD6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6426212-26E7-4D52-950F-213D41B3F04E}"/>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8" name="Alt Bilgi Yer Tutucusu 7">
            <a:extLst>
              <a:ext uri="{FF2B5EF4-FFF2-40B4-BE49-F238E27FC236}">
                <a16:creationId xmlns:a16="http://schemas.microsoft.com/office/drawing/2014/main" id="{D35D5784-1266-4444-A120-92BE074806E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B234FCD-636E-43B2-91EE-42B2AA400107}"/>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223290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F90D9D-7BFA-40C6-8313-F5DA3FE4A22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507F648-D78B-4B63-B029-3A9CAFD782C9}"/>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4" name="Alt Bilgi Yer Tutucusu 3">
            <a:extLst>
              <a:ext uri="{FF2B5EF4-FFF2-40B4-BE49-F238E27FC236}">
                <a16:creationId xmlns:a16="http://schemas.microsoft.com/office/drawing/2014/main" id="{D7C1CC8E-9FBC-4D2C-9BAE-DF0A53B56E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0033E0D-5D07-4101-91AF-56FA9E6661F4}"/>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391966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C824937-43C7-41F7-B2D0-CDCE27C458F2}"/>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3" name="Alt Bilgi Yer Tutucusu 2">
            <a:extLst>
              <a:ext uri="{FF2B5EF4-FFF2-40B4-BE49-F238E27FC236}">
                <a16:creationId xmlns:a16="http://schemas.microsoft.com/office/drawing/2014/main" id="{3C41C4FE-B82A-4A91-A7E5-C0221B072A5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4BD9639-7F92-425F-AA7A-ADA015CF8E78}"/>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361805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43A3F8-B78B-4CAF-A54B-A1F464E4F15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C49CE36-5995-4128-A978-376D66773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18CD0BA-0404-445E-A355-D6F54B3BA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644C81-1E70-452E-B2FB-47AB2E6BE232}"/>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6" name="Alt Bilgi Yer Tutucusu 5">
            <a:extLst>
              <a:ext uri="{FF2B5EF4-FFF2-40B4-BE49-F238E27FC236}">
                <a16:creationId xmlns:a16="http://schemas.microsoft.com/office/drawing/2014/main" id="{0C756C58-DEFB-4E1C-A863-A7614A5CC7A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F2F8C8-4E24-4133-9AD9-A8C8E5C08550}"/>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174473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F632F0-639B-4E69-AE5E-B28838406C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C224BD7-0FA3-4239-8137-A38F10BFD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8B1D4C7-279B-454B-998C-DA113883F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B019CB-DCF8-4203-8C95-B1A30CDE64C9}"/>
              </a:ext>
            </a:extLst>
          </p:cNvPr>
          <p:cNvSpPr>
            <a:spLocks noGrp="1"/>
          </p:cNvSpPr>
          <p:nvPr>
            <p:ph type="dt" sz="half" idx="10"/>
          </p:nvPr>
        </p:nvSpPr>
        <p:spPr/>
        <p:txBody>
          <a:bodyPr/>
          <a:lstStyle/>
          <a:p>
            <a:fld id="{2C27851E-C845-48B0-9F4A-B1D0625F5A49}" type="datetimeFigureOut">
              <a:rPr lang="tr-TR" smtClean="0"/>
              <a:t>13.11.2020</a:t>
            </a:fld>
            <a:endParaRPr lang="tr-TR"/>
          </a:p>
        </p:txBody>
      </p:sp>
      <p:sp>
        <p:nvSpPr>
          <p:cNvPr id="6" name="Alt Bilgi Yer Tutucusu 5">
            <a:extLst>
              <a:ext uri="{FF2B5EF4-FFF2-40B4-BE49-F238E27FC236}">
                <a16:creationId xmlns:a16="http://schemas.microsoft.com/office/drawing/2014/main" id="{75A20113-E424-49DE-85B3-24E8028614E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C2844D8-80A0-4E8C-9E73-B72A503DDA6B}"/>
              </a:ext>
            </a:extLst>
          </p:cNvPr>
          <p:cNvSpPr>
            <a:spLocks noGrp="1"/>
          </p:cNvSpPr>
          <p:nvPr>
            <p:ph type="sldNum" sz="quarter" idx="12"/>
          </p:nvPr>
        </p:nvSpPr>
        <p:spPr/>
        <p:txBody>
          <a:bodyPr/>
          <a:lstStyle/>
          <a:p>
            <a:fld id="{288AE996-CF00-410B-A93A-D547AC67EA15}" type="slidenum">
              <a:rPr lang="tr-TR" smtClean="0"/>
              <a:t>‹#›</a:t>
            </a:fld>
            <a:endParaRPr lang="tr-TR"/>
          </a:p>
        </p:txBody>
      </p:sp>
    </p:spTree>
    <p:extLst>
      <p:ext uri="{BB962C8B-B14F-4D97-AF65-F5344CB8AC3E}">
        <p14:creationId xmlns:p14="http://schemas.microsoft.com/office/powerpoint/2010/main" val="75637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8382410-33E5-4FD4-9AD3-387AE4095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80600A-7BB5-4424-9448-89771FD3A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EDBFF7-8219-4613-976E-B4B5A2EEC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7851E-C845-48B0-9F4A-B1D0625F5A49}" type="datetimeFigureOut">
              <a:rPr lang="tr-TR" smtClean="0"/>
              <a:t>13.11.2020</a:t>
            </a:fld>
            <a:endParaRPr lang="tr-TR"/>
          </a:p>
        </p:txBody>
      </p:sp>
      <p:sp>
        <p:nvSpPr>
          <p:cNvPr id="5" name="Alt Bilgi Yer Tutucusu 4">
            <a:extLst>
              <a:ext uri="{FF2B5EF4-FFF2-40B4-BE49-F238E27FC236}">
                <a16:creationId xmlns:a16="http://schemas.microsoft.com/office/drawing/2014/main" id="{7A52127C-8D7A-41AA-BEC9-70E7A8EF3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314D6F0-68D7-4E56-94BD-C721F7B49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AE996-CF00-410B-A93A-D547AC67EA15}" type="slidenum">
              <a:rPr lang="tr-TR" smtClean="0"/>
              <a:t>‹#›</a:t>
            </a:fld>
            <a:endParaRPr lang="tr-TR"/>
          </a:p>
        </p:txBody>
      </p:sp>
    </p:spTree>
    <p:extLst>
      <p:ext uri="{BB962C8B-B14F-4D97-AF65-F5344CB8AC3E}">
        <p14:creationId xmlns:p14="http://schemas.microsoft.com/office/powerpoint/2010/main" val="84873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10.jpe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BCFDA5-BD6C-41C1-A615-1BF992491CC8}"/>
              </a:ext>
            </a:extLst>
          </p:cNvPr>
          <p:cNvSpPr>
            <a:spLocks noGrp="1"/>
          </p:cNvSpPr>
          <p:nvPr>
            <p:ph type="title"/>
          </p:nvPr>
        </p:nvSpPr>
        <p:spPr>
          <a:xfrm>
            <a:off x="2116584" y="837065"/>
            <a:ext cx="7657730" cy="1325563"/>
          </a:xfrm>
        </p:spPr>
        <p:txBody>
          <a:bodyPr>
            <a:normAutofit/>
          </a:bodyPr>
          <a:lstStyle/>
          <a:p>
            <a:pPr algn="ctr"/>
            <a:r>
              <a:rPr lang="tr-TR" sz="3200" b="0" i="0" dirty="0">
                <a:effectLst/>
                <a:latin typeface="Algerian" panose="04020705040A02060702" pitchFamily="82" charset="0"/>
              </a:rPr>
              <a:t>PROF.DR.NECMETTİN ERBAKAN</a:t>
            </a:r>
            <a:br>
              <a:rPr lang="tr-TR" sz="3200" b="0" i="0" dirty="0">
                <a:effectLst/>
                <a:latin typeface="Algerian" panose="04020705040A02060702" pitchFamily="82" charset="0"/>
              </a:rPr>
            </a:br>
            <a:r>
              <a:rPr lang="tr-TR" sz="3200" b="0" i="0" dirty="0">
                <a:effectLst/>
                <a:latin typeface="Algerian" panose="04020705040A02060702" pitchFamily="82" charset="0"/>
              </a:rPr>
              <a:t> ANADOLU İMAM HATİP LİSESİ</a:t>
            </a:r>
            <a:endParaRPr lang="tr-TR" sz="3200" dirty="0">
              <a:latin typeface="Algerian" panose="04020705040A02060702" pitchFamily="82" charset="0"/>
            </a:endParaRPr>
          </a:p>
        </p:txBody>
      </p:sp>
      <p:sp>
        <p:nvSpPr>
          <p:cNvPr id="3" name="İçerik Yer Tutucusu 2">
            <a:extLst>
              <a:ext uri="{FF2B5EF4-FFF2-40B4-BE49-F238E27FC236}">
                <a16:creationId xmlns:a16="http://schemas.microsoft.com/office/drawing/2014/main" id="{20EF6663-052E-435D-800A-DA4604192F2E}"/>
              </a:ext>
            </a:extLst>
          </p:cNvPr>
          <p:cNvSpPr>
            <a:spLocks noGrp="1"/>
          </p:cNvSpPr>
          <p:nvPr>
            <p:ph idx="1"/>
          </p:nvPr>
        </p:nvSpPr>
        <p:spPr>
          <a:xfrm>
            <a:off x="312198" y="3444620"/>
            <a:ext cx="11567604" cy="1979264"/>
          </a:xfrm>
        </p:spPr>
        <p:txBody>
          <a:bodyPr>
            <a:normAutofit/>
          </a:bodyPr>
          <a:lstStyle/>
          <a:p>
            <a:pPr marL="0" indent="0" algn="ctr">
              <a:buNone/>
            </a:pPr>
            <a:r>
              <a:rPr lang="tr-TR" sz="8000" dirty="0">
                <a:latin typeface="Algerian" panose="04020705040A02060702" pitchFamily="82" charset="0"/>
              </a:rPr>
              <a:t> VERİMLİ DERS ÇALIŞMA</a:t>
            </a:r>
          </a:p>
        </p:txBody>
      </p:sp>
      <p:pic>
        <p:nvPicPr>
          <p:cNvPr id="5" name="Resim 4">
            <a:extLst>
              <a:ext uri="{FF2B5EF4-FFF2-40B4-BE49-F238E27FC236}">
                <a16:creationId xmlns:a16="http://schemas.microsoft.com/office/drawing/2014/main" id="{442D2279-4729-443B-A0B8-6C49E924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95" y="575946"/>
            <a:ext cx="1901810" cy="1847803"/>
          </a:xfrm>
          <a:prstGeom prst="rect">
            <a:avLst/>
          </a:prstGeom>
        </p:spPr>
      </p:pic>
      <p:pic>
        <p:nvPicPr>
          <p:cNvPr id="9" name="Resim 8">
            <a:extLst>
              <a:ext uri="{FF2B5EF4-FFF2-40B4-BE49-F238E27FC236}">
                <a16:creationId xmlns:a16="http://schemas.microsoft.com/office/drawing/2014/main" id="{144CA33C-18E9-43D1-BCEC-3A0FE81B5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332" y="183361"/>
            <a:ext cx="2632969" cy="2632969"/>
          </a:xfrm>
          <a:prstGeom prst="rect">
            <a:avLst/>
          </a:prstGeom>
        </p:spPr>
      </p:pic>
      <p:sp>
        <p:nvSpPr>
          <p:cNvPr id="4" name="Metin kutusu 3">
            <a:extLst>
              <a:ext uri="{FF2B5EF4-FFF2-40B4-BE49-F238E27FC236}">
                <a16:creationId xmlns:a16="http://schemas.microsoft.com/office/drawing/2014/main" id="{393098D0-DE50-4A57-B218-FAF1D8791E52}"/>
              </a:ext>
            </a:extLst>
          </p:cNvPr>
          <p:cNvSpPr txBox="1"/>
          <p:nvPr/>
        </p:nvSpPr>
        <p:spPr>
          <a:xfrm>
            <a:off x="7332955" y="6356411"/>
            <a:ext cx="4776187" cy="369332"/>
          </a:xfrm>
          <a:prstGeom prst="rect">
            <a:avLst/>
          </a:prstGeom>
          <a:noFill/>
        </p:spPr>
        <p:txBody>
          <a:bodyPr wrap="square" rtlCol="0">
            <a:spAutoFit/>
          </a:bodyPr>
          <a:lstStyle/>
          <a:p>
            <a:r>
              <a:rPr lang="tr-TR" dirty="0"/>
              <a:t>UZ. PSİKOLOJİK DANIŞMAN NURAY YAMAN</a:t>
            </a:r>
          </a:p>
        </p:txBody>
      </p:sp>
    </p:spTree>
    <p:extLst>
      <p:ext uri="{BB962C8B-B14F-4D97-AF65-F5344CB8AC3E}">
        <p14:creationId xmlns:p14="http://schemas.microsoft.com/office/powerpoint/2010/main" val="33467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0DE6FE-8AEE-43E4-A939-873A4F4F6BD0}"/>
              </a:ext>
            </a:extLst>
          </p:cNvPr>
          <p:cNvSpPr>
            <a:spLocks noGrp="1"/>
          </p:cNvSpPr>
          <p:nvPr>
            <p:ph type="title"/>
          </p:nvPr>
        </p:nvSpPr>
        <p:spPr/>
        <p:txBody>
          <a:bodyPr/>
          <a:lstStyle/>
          <a:p>
            <a:r>
              <a:rPr lang="tr-TR" b="1" dirty="0"/>
              <a:t>SORUMLULUK VERİN </a:t>
            </a:r>
          </a:p>
        </p:txBody>
      </p:sp>
      <p:sp>
        <p:nvSpPr>
          <p:cNvPr id="3" name="İçerik Yer Tutucusu 2">
            <a:extLst>
              <a:ext uri="{FF2B5EF4-FFF2-40B4-BE49-F238E27FC236}">
                <a16:creationId xmlns:a16="http://schemas.microsoft.com/office/drawing/2014/main" id="{B646A39A-E085-49F0-A86D-6458877BDFB6}"/>
              </a:ext>
            </a:extLst>
          </p:cNvPr>
          <p:cNvSpPr>
            <a:spLocks noGrp="1"/>
          </p:cNvSpPr>
          <p:nvPr>
            <p:ph idx="1"/>
          </p:nvPr>
        </p:nvSpPr>
        <p:spPr>
          <a:xfrm>
            <a:off x="612559" y="1562470"/>
            <a:ext cx="10741241" cy="4614493"/>
          </a:xfrm>
        </p:spPr>
        <p:txBody>
          <a:bodyPr>
            <a:normAutofit/>
          </a:bodyPr>
          <a:lstStyle/>
          <a:p>
            <a:pPr marL="609600" indent="-609600" eaLnBrk="1" hangingPunct="1">
              <a:lnSpc>
                <a:spcPct val="80000"/>
              </a:lnSpc>
              <a:buFont typeface="Wingdings" panose="05000000000000000000" pitchFamily="2" charset="2"/>
              <a:buNone/>
            </a:pPr>
            <a:r>
              <a:rPr lang="tr-TR" altLang="tr-TR" sz="2800" b="1" u="sng" dirty="0">
                <a:latin typeface="Comic Sans MS" panose="030F0702030302020204" pitchFamily="66" charset="0"/>
              </a:rPr>
              <a:t>Sorumluluk bilinci</a:t>
            </a:r>
            <a:r>
              <a:rPr lang="tr-TR" altLang="tr-TR" sz="2800" dirty="0">
                <a:latin typeface="Comic Sans MS" panose="030F0702030302020204" pitchFamily="66" charset="0"/>
              </a:rPr>
              <a:t> gelişmiş ve sınır kavramını</a:t>
            </a:r>
          </a:p>
          <a:p>
            <a:pPr marL="609600" indent="-609600" eaLnBrk="1" hangingPunct="1">
              <a:lnSpc>
                <a:spcPct val="80000"/>
              </a:lnSpc>
              <a:buFont typeface="Wingdings" panose="05000000000000000000" pitchFamily="2" charset="2"/>
              <a:buNone/>
            </a:pPr>
            <a:r>
              <a:rPr lang="tr-TR" altLang="tr-TR" sz="2800" dirty="0">
                <a:latin typeface="Comic Sans MS" panose="030F0702030302020204" pitchFamily="66" charset="0"/>
              </a:rPr>
              <a:t> öğrenmiş çocuklarda, ders yapma alışkanlığı </a:t>
            </a:r>
          </a:p>
          <a:p>
            <a:pPr marL="609600" indent="-609600" eaLnBrk="1" hangingPunct="1">
              <a:lnSpc>
                <a:spcPct val="80000"/>
              </a:lnSpc>
              <a:buFont typeface="Wingdings" panose="05000000000000000000" pitchFamily="2" charset="2"/>
              <a:buNone/>
            </a:pPr>
            <a:r>
              <a:rPr lang="tr-TR" altLang="tr-TR" dirty="0">
                <a:latin typeface="Comic Sans MS" panose="030F0702030302020204" pitchFamily="66" charset="0"/>
              </a:rPr>
              <a:t> </a:t>
            </a:r>
            <a:r>
              <a:rPr lang="tr-TR" altLang="tr-TR" sz="2800" dirty="0">
                <a:latin typeface="Comic Sans MS" panose="030F0702030302020204" pitchFamily="66" charset="0"/>
              </a:rPr>
              <a:t>doğal olarak gelişir.</a:t>
            </a:r>
          </a:p>
          <a:p>
            <a:pPr marL="609600" indent="-609600" eaLnBrk="1" hangingPunct="1">
              <a:lnSpc>
                <a:spcPct val="80000"/>
              </a:lnSpc>
              <a:buFont typeface="Wingdings" panose="05000000000000000000" pitchFamily="2" charset="2"/>
              <a:buNone/>
            </a:pPr>
            <a:endParaRPr lang="tr-TR" altLang="tr-TR" sz="2800" dirty="0">
              <a:latin typeface="Comic Sans MS" panose="030F0702030302020204" pitchFamily="66" charset="0"/>
            </a:endParaRPr>
          </a:p>
          <a:p>
            <a:pPr marL="609600" indent="-609600" eaLnBrk="1" hangingPunct="1">
              <a:lnSpc>
                <a:spcPct val="80000"/>
              </a:lnSpc>
              <a:buFont typeface="Wingdings" panose="05000000000000000000" pitchFamily="2" charset="2"/>
              <a:buNone/>
            </a:pPr>
            <a:r>
              <a:rPr lang="tr-TR" altLang="tr-TR" sz="2800" dirty="0">
                <a:latin typeface="Comic Sans MS" panose="030F0702030302020204" pitchFamily="66" charset="0"/>
              </a:rPr>
              <a:t>Çocuğunuza günlük yaşamda, evde yaşına uygun görevler verin.</a:t>
            </a:r>
          </a:p>
          <a:p>
            <a:pPr marL="609600" indent="-609600" algn="ctr" eaLnBrk="1" hangingPunct="1">
              <a:lnSpc>
                <a:spcPct val="80000"/>
              </a:lnSpc>
              <a:buFont typeface="Wingdings" panose="05000000000000000000" pitchFamily="2" charset="2"/>
              <a:buNone/>
            </a:pPr>
            <a:endParaRPr lang="tr-TR" altLang="tr-TR" sz="2800" dirty="0">
              <a:latin typeface="Comic Sans MS" panose="030F0702030302020204" pitchFamily="66" charset="0"/>
            </a:endParaRPr>
          </a:p>
          <a:p>
            <a:pPr marL="609600" indent="-609600" eaLnBrk="1" hangingPunct="1">
              <a:lnSpc>
                <a:spcPct val="80000"/>
              </a:lnSpc>
              <a:buFont typeface="Wingdings" panose="05000000000000000000" pitchFamily="2" charset="2"/>
              <a:buNone/>
            </a:pPr>
            <a:r>
              <a:rPr lang="tr-TR" altLang="tr-TR" sz="2800" dirty="0">
                <a:latin typeface="Comic Sans MS" panose="030F0702030302020204" pitchFamily="66" charset="0"/>
              </a:rPr>
              <a:t>      Bu görevler çocuğunuzun kendini önemli  hissetmesine, ait olma duygusu geliştirmesine, kendisine değer verildiğini</a:t>
            </a:r>
            <a:r>
              <a:rPr lang="tr-TR" altLang="tr-TR" dirty="0">
                <a:latin typeface="Comic Sans MS" panose="030F0702030302020204" pitchFamily="66" charset="0"/>
              </a:rPr>
              <a:t> </a:t>
            </a:r>
            <a:r>
              <a:rPr lang="tr-TR" altLang="tr-TR" sz="2800" dirty="0">
                <a:latin typeface="Comic Sans MS" panose="030F0702030302020204" pitchFamily="66" charset="0"/>
              </a:rPr>
              <a:t>düşünmesine ve sorumluluk bilincinin gelişmesine yardımcı olacaktır.</a:t>
            </a:r>
          </a:p>
          <a:p>
            <a:endParaRPr lang="tr-TR" dirty="0"/>
          </a:p>
        </p:txBody>
      </p:sp>
      <p:sp>
        <p:nvSpPr>
          <p:cNvPr id="5" name="Metin kutusu 4">
            <a:extLst>
              <a:ext uri="{FF2B5EF4-FFF2-40B4-BE49-F238E27FC236}">
                <a16:creationId xmlns:a16="http://schemas.microsoft.com/office/drawing/2014/main" id="{B5171C3C-D64F-413D-8511-D6A6AC8BF1BB}"/>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D2398D61-92D1-4593-9CCE-DD6037F5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2C82F8C2-ADB6-4970-95CB-A55E5F1DC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6" name="Resim 5">
            <a:extLst>
              <a:ext uri="{FF2B5EF4-FFF2-40B4-BE49-F238E27FC236}">
                <a16:creationId xmlns:a16="http://schemas.microsoft.com/office/drawing/2014/main" id="{D267AA66-A4EA-48AB-8B51-B8FEADB30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824" y="365125"/>
            <a:ext cx="3116726" cy="2805299"/>
          </a:xfrm>
          <a:prstGeom prst="rect">
            <a:avLst/>
          </a:prstGeom>
        </p:spPr>
      </p:pic>
    </p:spTree>
    <p:extLst>
      <p:ext uri="{BB962C8B-B14F-4D97-AF65-F5344CB8AC3E}">
        <p14:creationId xmlns:p14="http://schemas.microsoft.com/office/powerpoint/2010/main" val="54717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5EB4FD-D43C-4195-B553-9EA145597677}"/>
              </a:ext>
            </a:extLst>
          </p:cNvPr>
          <p:cNvSpPr>
            <a:spLocks noGrp="1"/>
          </p:cNvSpPr>
          <p:nvPr>
            <p:ph type="title"/>
          </p:nvPr>
        </p:nvSpPr>
        <p:spPr>
          <a:xfrm>
            <a:off x="5548543" y="834501"/>
            <a:ext cx="6365289" cy="2485748"/>
          </a:xfrm>
        </p:spPr>
        <p:txBody>
          <a:bodyPr>
            <a:normAutofit fontScale="90000"/>
          </a:bodyPr>
          <a:lstStyle/>
          <a:p>
            <a:pPr algn="ctr"/>
            <a:r>
              <a:rPr lang="tr-TR" sz="4400" b="1" dirty="0">
                <a:effectLst>
                  <a:outerShdw blurRad="38100" dist="38100" dir="2700000" algn="tl">
                    <a:srgbClr val="C0C0C0"/>
                  </a:outerShdw>
                </a:effectLst>
                <a:latin typeface="Tahoma" pitchFamily="34" charset="0"/>
              </a:rPr>
              <a:t>Çocuğunuza sürekli ve çok fazla</a:t>
            </a:r>
            <a:br>
              <a:rPr lang="tr-TR" sz="4400" b="1" dirty="0">
                <a:effectLst>
                  <a:outerShdw blurRad="38100" dist="38100" dir="2700000" algn="tl">
                    <a:srgbClr val="C0C0C0"/>
                  </a:outerShdw>
                </a:effectLst>
                <a:latin typeface="Tahoma" pitchFamily="34" charset="0"/>
              </a:rPr>
            </a:br>
            <a:r>
              <a:rPr lang="tr-TR" sz="4400" b="1" dirty="0">
                <a:effectLst>
                  <a:outerShdw blurRad="38100" dist="38100" dir="2700000" algn="tl">
                    <a:srgbClr val="C0C0C0"/>
                  </a:outerShdw>
                </a:effectLst>
                <a:latin typeface="Tahoma" pitchFamily="34" charset="0"/>
              </a:rPr>
              <a:t>“ders çalış” </a:t>
            </a:r>
            <a:br>
              <a:rPr lang="tr-TR" sz="4400" b="1" dirty="0">
                <a:effectLst>
                  <a:outerShdw blurRad="38100" dist="38100" dir="2700000" algn="tl">
                    <a:srgbClr val="C0C0C0"/>
                  </a:outerShdw>
                </a:effectLst>
                <a:latin typeface="Tahoma" pitchFamily="34" charset="0"/>
              </a:rPr>
            </a:br>
            <a:r>
              <a:rPr lang="tr-TR" sz="4400" b="1" u="sng" dirty="0">
                <a:effectLst>
                  <a:outerShdw blurRad="38100" dist="38100" dir="2700000" algn="tl">
                    <a:srgbClr val="C0C0C0"/>
                  </a:outerShdw>
                </a:effectLst>
                <a:latin typeface="Tahoma" pitchFamily="34" charset="0"/>
              </a:rPr>
              <a:t>demeyin.</a:t>
            </a:r>
            <a:endParaRPr lang="tr-TR" u="sng" dirty="0"/>
          </a:p>
        </p:txBody>
      </p:sp>
      <p:sp>
        <p:nvSpPr>
          <p:cNvPr id="3" name="İçerik Yer Tutucusu 2">
            <a:extLst>
              <a:ext uri="{FF2B5EF4-FFF2-40B4-BE49-F238E27FC236}">
                <a16:creationId xmlns:a16="http://schemas.microsoft.com/office/drawing/2014/main" id="{F5FCA2B1-201F-483B-B110-AE2B726A1272}"/>
              </a:ext>
            </a:extLst>
          </p:cNvPr>
          <p:cNvSpPr>
            <a:spLocks noGrp="1"/>
          </p:cNvSpPr>
          <p:nvPr>
            <p:ph idx="1"/>
          </p:nvPr>
        </p:nvSpPr>
        <p:spPr>
          <a:xfrm>
            <a:off x="838200" y="3852909"/>
            <a:ext cx="10515600" cy="2324053"/>
          </a:xfrm>
        </p:spPr>
        <p:txBody>
          <a:bodyPr/>
          <a:lstStyle/>
          <a:p>
            <a:pPr eaLnBrk="1" hangingPunct="1"/>
            <a:r>
              <a:rPr lang="tr-TR" altLang="tr-TR" dirty="0"/>
              <a:t>Ölçülü miktarlarda yapılan </a:t>
            </a:r>
            <a:r>
              <a:rPr lang="tr-TR" altLang="tr-TR" dirty="0">
                <a:solidFill>
                  <a:srgbClr val="CC6600"/>
                </a:solidFill>
              </a:rPr>
              <a:t>“ders çalış” uyarısı ve takibi</a:t>
            </a:r>
            <a:r>
              <a:rPr lang="tr-TR" altLang="tr-TR" dirty="0"/>
              <a:t>, çalışma ortamının da hazır olması çok daha fazla işe yarar.</a:t>
            </a:r>
          </a:p>
          <a:p>
            <a:pPr eaLnBrk="1" hangingPunct="1"/>
            <a:r>
              <a:rPr lang="tr-TR" altLang="tr-TR" dirty="0"/>
              <a:t>Diğer çocuklarla ders veya başka konularda </a:t>
            </a:r>
            <a:r>
              <a:rPr lang="tr-TR" altLang="tr-TR" dirty="0">
                <a:solidFill>
                  <a:srgbClr val="CC6600"/>
                </a:solidFill>
              </a:rPr>
              <a:t>kıyaslama</a:t>
            </a:r>
            <a:r>
              <a:rPr lang="tr-TR" altLang="tr-TR" dirty="0"/>
              <a:t> içine girmeyin.</a:t>
            </a:r>
          </a:p>
          <a:p>
            <a:pPr eaLnBrk="1" hangingPunct="1"/>
            <a:endParaRPr lang="tr-TR" altLang="tr-TR" dirty="0"/>
          </a:p>
          <a:p>
            <a:endParaRPr lang="tr-TR" dirty="0"/>
          </a:p>
        </p:txBody>
      </p:sp>
      <p:sp>
        <p:nvSpPr>
          <p:cNvPr id="5" name="Metin kutusu 4">
            <a:extLst>
              <a:ext uri="{FF2B5EF4-FFF2-40B4-BE49-F238E27FC236}">
                <a16:creationId xmlns:a16="http://schemas.microsoft.com/office/drawing/2014/main" id="{FCDED030-8330-4A08-91B5-6284728EB517}"/>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551600FA-11F8-452F-B373-EA1A5F4F5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5ED55416-0034-494B-AF99-E3D7436C6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6" name="Resim 5">
            <a:extLst>
              <a:ext uri="{FF2B5EF4-FFF2-40B4-BE49-F238E27FC236}">
                <a16:creationId xmlns:a16="http://schemas.microsoft.com/office/drawing/2014/main" id="{09FDC439-A78D-4162-98A8-0205BEA61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34" y="184886"/>
            <a:ext cx="3945200" cy="3456265"/>
          </a:xfrm>
          <a:prstGeom prst="rect">
            <a:avLst/>
          </a:prstGeom>
        </p:spPr>
      </p:pic>
    </p:spTree>
    <p:extLst>
      <p:ext uri="{BB962C8B-B14F-4D97-AF65-F5344CB8AC3E}">
        <p14:creationId xmlns:p14="http://schemas.microsoft.com/office/powerpoint/2010/main" val="21032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C5A9E1-A1BB-41CD-BDAF-0C154A2A1F83}"/>
              </a:ext>
            </a:extLst>
          </p:cNvPr>
          <p:cNvSpPr>
            <a:spLocks noGrp="1"/>
          </p:cNvSpPr>
          <p:nvPr>
            <p:ph type="title"/>
          </p:nvPr>
        </p:nvSpPr>
        <p:spPr/>
        <p:txBody>
          <a:bodyPr/>
          <a:lstStyle/>
          <a:p>
            <a:r>
              <a:rPr lang="tr-TR" altLang="tr-TR" sz="4400" b="1" dirty="0"/>
              <a:t>Verim Azaltıcı Etkenleri Ortadan Kaldırın</a:t>
            </a:r>
            <a:br>
              <a:rPr lang="tr-TR" b="1" dirty="0"/>
            </a:br>
            <a:endParaRPr lang="tr-TR" b="1" dirty="0"/>
          </a:p>
        </p:txBody>
      </p:sp>
      <p:sp>
        <p:nvSpPr>
          <p:cNvPr id="3" name="İçerik Yer Tutucusu 2">
            <a:extLst>
              <a:ext uri="{FF2B5EF4-FFF2-40B4-BE49-F238E27FC236}">
                <a16:creationId xmlns:a16="http://schemas.microsoft.com/office/drawing/2014/main" id="{43C4037C-BFCA-45FC-B957-FE3AD2097038}"/>
              </a:ext>
            </a:extLst>
          </p:cNvPr>
          <p:cNvSpPr>
            <a:spLocks noGrp="1"/>
          </p:cNvSpPr>
          <p:nvPr>
            <p:ph idx="1"/>
          </p:nvPr>
        </p:nvSpPr>
        <p:spPr/>
        <p:txBody>
          <a:bodyPr/>
          <a:lstStyle/>
          <a:p>
            <a:r>
              <a:rPr lang="tr-TR" sz="2800" dirty="0"/>
              <a:t>Dikkat dağıtıcı nesneler</a:t>
            </a:r>
          </a:p>
          <a:p>
            <a:r>
              <a:rPr lang="tr-TR" sz="2800" dirty="0"/>
              <a:t>Öfke</a:t>
            </a:r>
          </a:p>
          <a:p>
            <a:r>
              <a:rPr lang="tr-TR" sz="2800" dirty="0"/>
              <a:t>Uykusuzluk</a:t>
            </a:r>
          </a:p>
          <a:p>
            <a:r>
              <a:rPr lang="tr-TR" sz="2800" dirty="0"/>
              <a:t>Yorgunluk</a:t>
            </a:r>
          </a:p>
          <a:p>
            <a:r>
              <a:rPr lang="tr-TR" sz="2800" dirty="0"/>
              <a:t>Acelecilik</a:t>
            </a:r>
          </a:p>
          <a:p>
            <a:r>
              <a:rPr lang="tr-TR" sz="2800" dirty="0"/>
              <a:t>Başka yerde olma isteği</a:t>
            </a:r>
          </a:p>
          <a:p>
            <a:endParaRPr lang="tr-TR" dirty="0"/>
          </a:p>
        </p:txBody>
      </p:sp>
      <p:sp>
        <p:nvSpPr>
          <p:cNvPr id="5" name="Metin kutusu 4">
            <a:extLst>
              <a:ext uri="{FF2B5EF4-FFF2-40B4-BE49-F238E27FC236}">
                <a16:creationId xmlns:a16="http://schemas.microsoft.com/office/drawing/2014/main" id="{A600BAE3-685A-46E3-B226-43BBF81E9F95}"/>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CA280F2C-B748-4ABE-88E2-CCD0181F1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98D2B7D1-EAC3-45F6-85A9-5ABF95000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6" name="Resim 5">
            <a:extLst>
              <a:ext uri="{FF2B5EF4-FFF2-40B4-BE49-F238E27FC236}">
                <a16:creationId xmlns:a16="http://schemas.microsoft.com/office/drawing/2014/main" id="{7976C1AE-C786-44F9-952E-DFB2FC6FC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211" y="1825624"/>
            <a:ext cx="4687773" cy="3484578"/>
          </a:xfrm>
          <a:prstGeom prst="rect">
            <a:avLst/>
          </a:prstGeom>
        </p:spPr>
      </p:pic>
    </p:spTree>
    <p:extLst>
      <p:ext uri="{BB962C8B-B14F-4D97-AF65-F5344CB8AC3E}">
        <p14:creationId xmlns:p14="http://schemas.microsoft.com/office/powerpoint/2010/main" val="230921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82991F-B020-4E75-8E21-4B1DA8D84FC6}"/>
              </a:ext>
            </a:extLst>
          </p:cNvPr>
          <p:cNvSpPr>
            <a:spLocks noGrp="1"/>
          </p:cNvSpPr>
          <p:nvPr>
            <p:ph idx="1"/>
          </p:nvPr>
        </p:nvSpPr>
        <p:spPr>
          <a:xfrm>
            <a:off x="838200" y="947740"/>
            <a:ext cx="10515600" cy="1476868"/>
          </a:xfrm>
        </p:spPr>
        <p:txBody>
          <a:bodyPr/>
          <a:lstStyle/>
          <a:p>
            <a:r>
              <a:rPr lang="tr-TR" altLang="tr-TR" dirty="0"/>
              <a:t>Çok fazla televizyon ve bilgisayara maruz kalan çocuklarda davranış problemleri oluşmaktadır. Ayrıca çalışmalarını olumsuz etkileyecektir</a:t>
            </a:r>
            <a:endParaRPr lang="tr-TR" dirty="0"/>
          </a:p>
        </p:txBody>
      </p:sp>
      <p:sp>
        <p:nvSpPr>
          <p:cNvPr id="2" name="Metin kutusu 1">
            <a:extLst>
              <a:ext uri="{FF2B5EF4-FFF2-40B4-BE49-F238E27FC236}">
                <a16:creationId xmlns:a16="http://schemas.microsoft.com/office/drawing/2014/main" id="{AFA9C470-583C-437C-B2D7-AB53306DA88A}"/>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6" name="Resim 5">
            <a:extLst>
              <a:ext uri="{FF2B5EF4-FFF2-40B4-BE49-F238E27FC236}">
                <a16:creationId xmlns:a16="http://schemas.microsoft.com/office/drawing/2014/main" id="{6203DB16-7607-4C82-8DB6-6D3CEC593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8" name="Resim 7">
            <a:extLst>
              <a:ext uri="{FF2B5EF4-FFF2-40B4-BE49-F238E27FC236}">
                <a16:creationId xmlns:a16="http://schemas.microsoft.com/office/drawing/2014/main" id="{FE3E8F6F-2F4B-422D-BAF6-6A300FE9E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5" name="Resim 4">
            <a:extLst>
              <a:ext uri="{FF2B5EF4-FFF2-40B4-BE49-F238E27FC236}">
                <a16:creationId xmlns:a16="http://schemas.microsoft.com/office/drawing/2014/main" id="{3C7D2744-E274-4F54-9E24-15CB86AA8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50" y="3027888"/>
            <a:ext cx="5715000" cy="2857500"/>
          </a:xfrm>
          <a:prstGeom prst="rect">
            <a:avLst/>
          </a:prstGeom>
        </p:spPr>
      </p:pic>
      <p:pic>
        <p:nvPicPr>
          <p:cNvPr id="9" name="Resim 8">
            <a:extLst>
              <a:ext uri="{FF2B5EF4-FFF2-40B4-BE49-F238E27FC236}">
                <a16:creationId xmlns:a16="http://schemas.microsoft.com/office/drawing/2014/main" id="{E4C3FC4E-8513-4979-BF47-4756CA149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191" y="3129519"/>
            <a:ext cx="3598967" cy="2654238"/>
          </a:xfrm>
          <a:prstGeom prst="rect">
            <a:avLst/>
          </a:prstGeom>
        </p:spPr>
      </p:pic>
    </p:spTree>
    <p:extLst>
      <p:ext uri="{BB962C8B-B14F-4D97-AF65-F5344CB8AC3E}">
        <p14:creationId xmlns:p14="http://schemas.microsoft.com/office/powerpoint/2010/main" val="52142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A13144-C957-4769-A02F-56A0AD2A7D34}"/>
              </a:ext>
            </a:extLst>
          </p:cNvPr>
          <p:cNvSpPr>
            <a:spLocks noGrp="1"/>
          </p:cNvSpPr>
          <p:nvPr>
            <p:ph idx="1"/>
          </p:nvPr>
        </p:nvSpPr>
        <p:spPr>
          <a:xfrm>
            <a:off x="838200" y="1798992"/>
            <a:ext cx="10515600" cy="4351338"/>
          </a:xfrm>
        </p:spPr>
        <p:txBody>
          <a:bodyPr/>
          <a:lstStyle/>
          <a:p>
            <a:pPr eaLnBrk="1" hangingPunct="1"/>
            <a:r>
              <a:rPr lang="tr-TR" altLang="tr-TR" dirty="0"/>
              <a:t>Çocuğunuzun evde rahat çalışabilmesi için </a:t>
            </a:r>
            <a:r>
              <a:rPr lang="tr-TR" altLang="tr-TR" b="1" dirty="0"/>
              <a:t>bir oda yada bir köşeye</a:t>
            </a:r>
            <a:r>
              <a:rPr lang="tr-TR" altLang="tr-TR" dirty="0"/>
              <a:t> ihtiyacı vardır.</a:t>
            </a:r>
          </a:p>
          <a:p>
            <a:pPr eaLnBrk="1" hangingPunct="1"/>
            <a:r>
              <a:rPr lang="tr-TR" altLang="tr-TR" dirty="0"/>
              <a:t>Çalışma ortamında dikkat dağıtıcı şeyler (Televizyon, yoğun ses, müzik gibi) olmamalıdır. </a:t>
            </a:r>
          </a:p>
          <a:p>
            <a:pPr eaLnBrk="1" hangingPunct="1"/>
            <a:r>
              <a:rPr lang="tr-TR" altLang="tr-TR" dirty="0"/>
              <a:t>Sürekli aynı ortamda ders çalışmalı</a:t>
            </a:r>
          </a:p>
          <a:p>
            <a:pPr eaLnBrk="1" hangingPunct="1"/>
            <a:endParaRPr lang="tr-TR" altLang="tr-TR" dirty="0"/>
          </a:p>
          <a:p>
            <a:pPr>
              <a:buFont typeface="Wingdings" panose="05000000000000000000" pitchFamily="2" charset="2"/>
              <a:buChar char="ü"/>
              <a:defRPr/>
            </a:pPr>
            <a:r>
              <a:rPr lang="tr-TR" dirty="0"/>
              <a:t>Ders çalışma ortamında az eşya olmalı</a:t>
            </a:r>
          </a:p>
          <a:p>
            <a:pPr marL="0" indent="0">
              <a:buFont typeface="Wingdings" panose="05000000000000000000" pitchFamily="2" charset="2"/>
              <a:buNone/>
              <a:defRPr/>
            </a:pPr>
            <a:endParaRPr lang="tr-TR" dirty="0"/>
          </a:p>
          <a:p>
            <a:pPr>
              <a:buFont typeface="Wingdings" panose="05000000000000000000" pitchFamily="2" charset="2"/>
              <a:buChar char="ü"/>
              <a:defRPr/>
            </a:pPr>
            <a:r>
              <a:rPr lang="tr-TR" dirty="0"/>
              <a:t>Ders çalışılacak ortam büyük ve geniş olmamalıdır.</a:t>
            </a:r>
          </a:p>
        </p:txBody>
      </p:sp>
      <p:sp>
        <p:nvSpPr>
          <p:cNvPr id="4" name="Rectangle 2">
            <a:extLst>
              <a:ext uri="{FF2B5EF4-FFF2-40B4-BE49-F238E27FC236}">
                <a16:creationId xmlns:a16="http://schemas.microsoft.com/office/drawing/2014/main" id="{1169C1A3-7702-4660-A174-1F7F76B0E043}"/>
              </a:ext>
            </a:extLst>
          </p:cNvPr>
          <p:cNvSpPr>
            <a:spLocks noGrp="1" noChangeArrowheads="1"/>
          </p:cNvSpPr>
          <p:nvPr>
            <p:ph type="title"/>
          </p:nvPr>
        </p:nvSpPr>
        <p:spPr>
          <a:xfrm>
            <a:off x="838200" y="365125"/>
            <a:ext cx="10515600" cy="1325563"/>
          </a:xfrm>
        </p:spPr>
        <p:txBody>
          <a:bodyPr/>
          <a:lstStyle/>
          <a:p>
            <a:pPr eaLnBrk="1" hangingPunct="1"/>
            <a:r>
              <a:rPr lang="tr-TR" altLang="tr-TR" sz="3200" b="1" dirty="0"/>
              <a:t>Çocuğunuza uygun bir çalışma ortamı hazırlayın.</a:t>
            </a:r>
          </a:p>
        </p:txBody>
      </p:sp>
      <p:sp>
        <p:nvSpPr>
          <p:cNvPr id="2" name="Metin kutusu 1">
            <a:extLst>
              <a:ext uri="{FF2B5EF4-FFF2-40B4-BE49-F238E27FC236}">
                <a16:creationId xmlns:a16="http://schemas.microsoft.com/office/drawing/2014/main" id="{ECDF93B7-C75A-464C-AC5E-3F9B438FC539}"/>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E2A1E31A-7C57-4393-BCC3-923E8D4FA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94A22856-6A1F-4FC7-80E0-769D78CC0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6" name="Resim 5">
            <a:extLst>
              <a:ext uri="{FF2B5EF4-FFF2-40B4-BE49-F238E27FC236}">
                <a16:creationId xmlns:a16="http://schemas.microsoft.com/office/drawing/2014/main" id="{F42BC9D2-2207-4266-B0EE-E59E327EA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55" y="3160450"/>
            <a:ext cx="4034480" cy="2574525"/>
          </a:xfrm>
          <a:prstGeom prst="rect">
            <a:avLst/>
          </a:prstGeom>
        </p:spPr>
      </p:pic>
    </p:spTree>
    <p:extLst>
      <p:ext uri="{BB962C8B-B14F-4D97-AF65-F5344CB8AC3E}">
        <p14:creationId xmlns:p14="http://schemas.microsoft.com/office/powerpoint/2010/main" val="280964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3B3ECD-EC5E-4D27-8BD4-B082C97F68B5}"/>
              </a:ext>
            </a:extLst>
          </p:cNvPr>
          <p:cNvSpPr>
            <a:spLocks noGrp="1"/>
          </p:cNvSpPr>
          <p:nvPr>
            <p:ph idx="1"/>
          </p:nvPr>
        </p:nvSpPr>
        <p:spPr>
          <a:xfrm>
            <a:off x="1200433" y="731009"/>
            <a:ext cx="5020867" cy="961963"/>
          </a:xfrm>
        </p:spPr>
        <p:txBody>
          <a:bodyPr>
            <a:normAutofit/>
          </a:bodyPr>
          <a:lstStyle/>
          <a:p>
            <a:pPr marL="0" indent="0" eaLnBrk="1" hangingPunct="1">
              <a:buNone/>
            </a:pPr>
            <a:r>
              <a:rPr lang="tr-TR" altLang="tr-TR" sz="2400" b="1" dirty="0"/>
              <a:t>Yerde uzanarak yada koltukta oturarak  çalışmasına izin vermeyiniz.</a:t>
            </a:r>
          </a:p>
          <a:p>
            <a:pPr marL="0" indent="0" eaLnBrk="1" hangingPunct="1">
              <a:buNone/>
            </a:pPr>
            <a:endParaRPr lang="tr-TR" altLang="tr-TR" dirty="0"/>
          </a:p>
          <a:p>
            <a:pPr marL="0" indent="0" eaLnBrk="1" hangingPunct="1">
              <a:buNone/>
            </a:pPr>
            <a:endParaRPr lang="tr-TR" altLang="tr-TR" dirty="0"/>
          </a:p>
          <a:p>
            <a:endParaRPr lang="tr-TR" dirty="0"/>
          </a:p>
        </p:txBody>
      </p:sp>
      <p:sp>
        <p:nvSpPr>
          <p:cNvPr id="2" name="Metin kutusu 1">
            <a:extLst>
              <a:ext uri="{FF2B5EF4-FFF2-40B4-BE49-F238E27FC236}">
                <a16:creationId xmlns:a16="http://schemas.microsoft.com/office/drawing/2014/main" id="{ED5A1FD6-7502-49EA-9188-177A236F50F2}"/>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6" name="Resim 5">
            <a:extLst>
              <a:ext uri="{FF2B5EF4-FFF2-40B4-BE49-F238E27FC236}">
                <a16:creationId xmlns:a16="http://schemas.microsoft.com/office/drawing/2014/main" id="{920333D7-658A-479C-99D3-744FB969C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8" name="Resim 7">
            <a:extLst>
              <a:ext uri="{FF2B5EF4-FFF2-40B4-BE49-F238E27FC236}">
                <a16:creationId xmlns:a16="http://schemas.microsoft.com/office/drawing/2014/main" id="{52100670-14B9-4FA5-A5DF-419A0080A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5" name="Resim 4">
            <a:extLst>
              <a:ext uri="{FF2B5EF4-FFF2-40B4-BE49-F238E27FC236}">
                <a16:creationId xmlns:a16="http://schemas.microsoft.com/office/drawing/2014/main" id="{62AAAF6E-CF8F-481B-989A-2C7DB3389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171" y="291519"/>
            <a:ext cx="2438400" cy="1677278"/>
          </a:xfrm>
          <a:prstGeom prst="rect">
            <a:avLst/>
          </a:prstGeom>
        </p:spPr>
      </p:pic>
      <p:sp>
        <p:nvSpPr>
          <p:cNvPr id="9" name="Metin kutusu 8">
            <a:extLst>
              <a:ext uri="{FF2B5EF4-FFF2-40B4-BE49-F238E27FC236}">
                <a16:creationId xmlns:a16="http://schemas.microsoft.com/office/drawing/2014/main" id="{25B7E71C-B1EC-4CDC-AC40-46D7D322D78D}"/>
              </a:ext>
            </a:extLst>
          </p:cNvPr>
          <p:cNvSpPr txBox="1"/>
          <p:nvPr/>
        </p:nvSpPr>
        <p:spPr>
          <a:xfrm>
            <a:off x="3771061" y="4702372"/>
            <a:ext cx="7301513" cy="1631216"/>
          </a:xfrm>
          <a:prstGeom prst="rect">
            <a:avLst/>
          </a:prstGeom>
          <a:noFill/>
        </p:spPr>
        <p:txBody>
          <a:bodyPr wrap="square">
            <a:spAutoFit/>
          </a:bodyPr>
          <a:lstStyle/>
          <a:p>
            <a:pPr eaLnBrk="1" hangingPunct="1"/>
            <a:r>
              <a:rPr lang="tr-TR" altLang="tr-TR" sz="2000" b="1" dirty="0"/>
              <a:t>Çocuğun düzenli çalışma yapma alışkanlığını geliştirmesine yardımcı olun. </a:t>
            </a:r>
          </a:p>
          <a:p>
            <a:pPr eaLnBrk="1" hangingPunct="1"/>
            <a:endParaRPr lang="tr-TR" altLang="tr-TR" sz="2000" b="1" dirty="0"/>
          </a:p>
          <a:p>
            <a:pPr eaLnBrk="1" hangingPunct="1"/>
            <a:r>
              <a:rPr lang="tr-TR" altLang="tr-TR" sz="2000" b="1" dirty="0"/>
              <a:t>Çalışma saati sona ererken, çocuğun yapmış olduğu çalışmayı kontrol etmenizde yarar vardır.</a:t>
            </a:r>
          </a:p>
        </p:txBody>
      </p:sp>
      <p:pic>
        <p:nvPicPr>
          <p:cNvPr id="11" name="Resim 10">
            <a:extLst>
              <a:ext uri="{FF2B5EF4-FFF2-40B4-BE49-F238E27FC236}">
                <a16:creationId xmlns:a16="http://schemas.microsoft.com/office/drawing/2014/main" id="{16890DBC-0DD4-4344-9C1C-F81CA83677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829" y="4383485"/>
            <a:ext cx="3175313" cy="1861134"/>
          </a:xfrm>
          <a:prstGeom prst="rect">
            <a:avLst/>
          </a:prstGeom>
        </p:spPr>
      </p:pic>
      <p:pic>
        <p:nvPicPr>
          <p:cNvPr id="17" name="Resim 16">
            <a:extLst>
              <a:ext uri="{FF2B5EF4-FFF2-40B4-BE49-F238E27FC236}">
                <a16:creationId xmlns:a16="http://schemas.microsoft.com/office/drawing/2014/main" id="{931B146C-31BD-4887-95C0-FE6E85E7D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5933" y="2072359"/>
            <a:ext cx="4917324" cy="2452259"/>
          </a:xfrm>
          <a:prstGeom prst="rect">
            <a:avLst/>
          </a:prstGeom>
        </p:spPr>
      </p:pic>
      <p:sp>
        <p:nvSpPr>
          <p:cNvPr id="19" name="Metin kutusu 18">
            <a:extLst>
              <a:ext uri="{FF2B5EF4-FFF2-40B4-BE49-F238E27FC236}">
                <a16:creationId xmlns:a16="http://schemas.microsoft.com/office/drawing/2014/main" id="{4D7455D2-C58A-42CF-BC86-16219B1BC605}"/>
              </a:ext>
            </a:extLst>
          </p:cNvPr>
          <p:cNvSpPr txBox="1"/>
          <p:nvPr/>
        </p:nvSpPr>
        <p:spPr>
          <a:xfrm>
            <a:off x="790113" y="2541683"/>
            <a:ext cx="5841509" cy="830997"/>
          </a:xfrm>
          <a:prstGeom prst="rect">
            <a:avLst/>
          </a:prstGeom>
          <a:noFill/>
        </p:spPr>
        <p:txBody>
          <a:bodyPr wrap="square">
            <a:spAutoFit/>
          </a:bodyPr>
          <a:lstStyle/>
          <a:p>
            <a:pPr algn="ctr" eaLnBrk="1" hangingPunct="1"/>
            <a:r>
              <a:rPr lang="tr-TR" altLang="tr-TR" sz="2400" b="1" dirty="0"/>
              <a:t>Çalışmaları için her gün düzenli ‘’çalışma saati’’ oluşturmasını sağlayın. </a:t>
            </a:r>
          </a:p>
        </p:txBody>
      </p:sp>
    </p:spTree>
    <p:extLst>
      <p:ext uri="{BB962C8B-B14F-4D97-AF65-F5344CB8AC3E}">
        <p14:creationId xmlns:p14="http://schemas.microsoft.com/office/powerpoint/2010/main" val="271851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703A004-4350-495C-AC1F-D2D790E4E478}"/>
              </a:ext>
            </a:extLst>
          </p:cNvPr>
          <p:cNvSpPr>
            <a:spLocks noGrp="1"/>
          </p:cNvSpPr>
          <p:nvPr>
            <p:ph idx="1"/>
          </p:nvPr>
        </p:nvSpPr>
        <p:spPr>
          <a:xfrm>
            <a:off x="838200" y="426128"/>
            <a:ext cx="10515600" cy="5750835"/>
          </a:xfrm>
        </p:spPr>
        <p:txBody>
          <a:bodyPr/>
          <a:lstStyle/>
          <a:p>
            <a:r>
              <a:rPr lang="tr-TR" altLang="tr-TR" dirty="0"/>
              <a:t>Çalışması ve ödev yapması konusunda ona baskı yapmayın. Önemli olan çocuğun ders çalışırken keyif alabilmesi, desteğiniz ve teşvikinizle yapabileceğinin en iyisini ortaya koyabilmesidir. </a:t>
            </a:r>
          </a:p>
          <a:p>
            <a:endParaRPr lang="tr-TR" altLang="tr-TR" dirty="0"/>
          </a:p>
          <a:p>
            <a:endParaRPr lang="tr-TR" altLang="tr-TR" dirty="0"/>
          </a:p>
          <a:p>
            <a:endParaRPr lang="tr-TR" dirty="0"/>
          </a:p>
        </p:txBody>
      </p:sp>
      <p:sp>
        <p:nvSpPr>
          <p:cNvPr id="4" name="1 Dikdörtgen">
            <a:extLst>
              <a:ext uri="{FF2B5EF4-FFF2-40B4-BE49-F238E27FC236}">
                <a16:creationId xmlns:a16="http://schemas.microsoft.com/office/drawing/2014/main" id="{72691DB9-8A1F-4A83-9049-38CAB6C00AE2}"/>
              </a:ext>
            </a:extLst>
          </p:cNvPr>
          <p:cNvSpPr txBox="1">
            <a:spLocks noChangeArrowheads="1"/>
          </p:cNvSpPr>
          <p:nvPr/>
        </p:nvSpPr>
        <p:spPr bwMode="auto">
          <a:xfrm>
            <a:off x="1077158" y="4557374"/>
            <a:ext cx="10507462"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3600" kern="1200">
                <a:solidFill>
                  <a:srgbClr val="660033"/>
                </a:solidFill>
                <a:latin typeface="Times New Roman" panose="02020603050405020304" pitchFamily="18" charset="0"/>
                <a:ea typeface="+mn-ea"/>
                <a:cs typeface="Arial" panose="020B0604020202020204" pitchFamily="34" charset="0"/>
              </a:defRPr>
            </a:lvl9pPr>
          </a:lstStyle>
          <a:p>
            <a:r>
              <a:rPr lang="tr-TR" altLang="tr-TR" sz="2800" dirty="0" err="1">
                <a:solidFill>
                  <a:schemeClr val="tx1"/>
                </a:solidFill>
              </a:rPr>
              <a:t>Ödevimiz,sınıfımız</a:t>
            </a:r>
            <a:r>
              <a:rPr lang="tr-TR" altLang="tr-TR" sz="2800" dirty="0">
                <a:solidFill>
                  <a:schemeClr val="tx1"/>
                </a:solidFill>
              </a:rPr>
              <a:t>, öğretmenimiz gibi ifadeler kullanmak yerine </a:t>
            </a:r>
            <a:r>
              <a:rPr lang="tr-TR" altLang="tr-TR" sz="2800" dirty="0" err="1">
                <a:solidFill>
                  <a:schemeClr val="tx1"/>
                </a:solidFill>
              </a:rPr>
              <a:t>ödevin,dersin,öğretmenin</a:t>
            </a:r>
            <a:r>
              <a:rPr lang="tr-TR" altLang="tr-TR" sz="2800" dirty="0">
                <a:solidFill>
                  <a:schemeClr val="tx1"/>
                </a:solidFill>
              </a:rPr>
              <a:t>, sınıfın gibi ifadeler kullanın ki sorumluluğun kendisine ait olduğunu  öğrensin.</a:t>
            </a:r>
          </a:p>
        </p:txBody>
      </p:sp>
      <p:sp>
        <p:nvSpPr>
          <p:cNvPr id="2" name="Metin kutusu 1">
            <a:extLst>
              <a:ext uri="{FF2B5EF4-FFF2-40B4-BE49-F238E27FC236}">
                <a16:creationId xmlns:a16="http://schemas.microsoft.com/office/drawing/2014/main" id="{B19AE836-24A1-44FA-BDBD-6513ECAB40A6}"/>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4C1528DB-2AF6-4AA7-B0C6-C3D14773D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61C28672-143B-4A82-9F75-8B6896AF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6" name="Resim 5">
            <a:extLst>
              <a:ext uri="{FF2B5EF4-FFF2-40B4-BE49-F238E27FC236}">
                <a16:creationId xmlns:a16="http://schemas.microsoft.com/office/drawing/2014/main" id="{20BFB4BE-8EE9-4CCB-847E-0F6D16499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054" y="1828723"/>
            <a:ext cx="4833892" cy="2416946"/>
          </a:xfrm>
          <a:prstGeom prst="rect">
            <a:avLst/>
          </a:prstGeom>
        </p:spPr>
      </p:pic>
    </p:spTree>
    <p:extLst>
      <p:ext uri="{BB962C8B-B14F-4D97-AF65-F5344CB8AC3E}">
        <p14:creationId xmlns:p14="http://schemas.microsoft.com/office/powerpoint/2010/main" val="25805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AC170C-27EB-43FC-BE2D-FE0AC039227A}"/>
              </a:ext>
            </a:extLst>
          </p:cNvPr>
          <p:cNvSpPr>
            <a:spLocks noGrp="1"/>
          </p:cNvSpPr>
          <p:nvPr>
            <p:ph idx="1"/>
          </p:nvPr>
        </p:nvSpPr>
        <p:spPr>
          <a:xfrm>
            <a:off x="838200" y="705135"/>
            <a:ext cx="10515600" cy="5471828"/>
          </a:xfrm>
        </p:spPr>
        <p:txBody>
          <a:bodyPr/>
          <a:lstStyle/>
          <a:p>
            <a:r>
              <a:rPr lang="tr-TR" sz="2800" dirty="0"/>
              <a:t>Beynin uyumadan önce yapılan işlere uyurken devam ettiğini biliyor muydunuz?</a:t>
            </a:r>
          </a:p>
          <a:p>
            <a:r>
              <a:rPr lang="tr-TR" sz="2800" dirty="0"/>
              <a:t>Bu yüzden uyumadan önce yapılan  son ders tekrarları oldukça </a:t>
            </a:r>
            <a:r>
              <a:rPr lang="tr-TR" sz="2800" u="sng" dirty="0"/>
              <a:t>önemlidir.</a:t>
            </a:r>
          </a:p>
          <a:p>
            <a:endParaRPr lang="tr-TR" dirty="0"/>
          </a:p>
        </p:txBody>
      </p:sp>
      <p:sp>
        <p:nvSpPr>
          <p:cNvPr id="2" name="Metin kutusu 1">
            <a:extLst>
              <a:ext uri="{FF2B5EF4-FFF2-40B4-BE49-F238E27FC236}">
                <a16:creationId xmlns:a16="http://schemas.microsoft.com/office/drawing/2014/main" id="{AC9BAE25-805C-41F5-934F-0FA9E2496ACA}"/>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6" name="Resim 5">
            <a:extLst>
              <a:ext uri="{FF2B5EF4-FFF2-40B4-BE49-F238E27FC236}">
                <a16:creationId xmlns:a16="http://schemas.microsoft.com/office/drawing/2014/main" id="{9AB0C76E-3B64-48EA-8A18-BDEA32188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8" name="Resim 7">
            <a:extLst>
              <a:ext uri="{FF2B5EF4-FFF2-40B4-BE49-F238E27FC236}">
                <a16:creationId xmlns:a16="http://schemas.microsoft.com/office/drawing/2014/main" id="{85E96ED5-6E42-41AC-A2DC-96753640B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9" name="Resim 8">
            <a:extLst>
              <a:ext uri="{FF2B5EF4-FFF2-40B4-BE49-F238E27FC236}">
                <a16:creationId xmlns:a16="http://schemas.microsoft.com/office/drawing/2014/main" id="{76503E4C-BC5E-4042-8E8F-77193FB31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643" y="2656643"/>
            <a:ext cx="5669995" cy="2723865"/>
          </a:xfrm>
          <a:prstGeom prst="rect">
            <a:avLst/>
          </a:prstGeom>
        </p:spPr>
      </p:pic>
    </p:spTree>
    <p:extLst>
      <p:ext uri="{BB962C8B-B14F-4D97-AF65-F5344CB8AC3E}">
        <p14:creationId xmlns:p14="http://schemas.microsoft.com/office/powerpoint/2010/main" val="218779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38175E-7172-4AEE-9FD3-38A9C91CC2EB}"/>
              </a:ext>
            </a:extLst>
          </p:cNvPr>
          <p:cNvSpPr>
            <a:spLocks noGrp="1"/>
          </p:cNvSpPr>
          <p:nvPr>
            <p:ph idx="1"/>
          </p:nvPr>
        </p:nvSpPr>
        <p:spPr>
          <a:xfrm>
            <a:off x="838200" y="2645545"/>
            <a:ext cx="10515600" cy="3531417"/>
          </a:xfrm>
        </p:spPr>
        <p:txBody>
          <a:bodyPr/>
          <a:lstStyle/>
          <a:p>
            <a:r>
              <a:rPr lang="tr-TR" altLang="tr-TR" b="1" dirty="0">
                <a:latin typeface="Tahoma" panose="020B0604030504040204" pitchFamily="34" charset="0"/>
              </a:rPr>
              <a:t>Öğrenilenlerin %70’i bir saat içinde %80’i bir gün içerisinde unutulmaktadır.  Unutmamak için tekrar yapılmalıdır. </a:t>
            </a:r>
            <a:endParaRPr lang="tr-TR" dirty="0"/>
          </a:p>
        </p:txBody>
      </p:sp>
      <p:pic>
        <p:nvPicPr>
          <p:cNvPr id="5" name="Picture 3" descr="C:\Program Files (x86)\Microsoft Office\MEDIA\CAGCAT10\j0234131.wmf">
            <a:extLst>
              <a:ext uri="{FF2B5EF4-FFF2-40B4-BE49-F238E27FC236}">
                <a16:creationId xmlns:a16="http://schemas.microsoft.com/office/drawing/2014/main" id="{25975648-EBCC-4FE3-A0D5-3BA54B702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911" y="257389"/>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Dell\AppData\Local\Microsoft\Windows\Temporary Internet Files\Content.IE5\8VZFWJ1R\aaronzenz_220[1].jpg">
            <a:extLst>
              <a:ext uri="{FF2B5EF4-FFF2-40B4-BE49-F238E27FC236}">
                <a16:creationId xmlns:a16="http://schemas.microsoft.com/office/drawing/2014/main" id="{D0D6463A-53A7-4586-8EE3-364CDE4CE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411" y="304351"/>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a:extLst>
              <a:ext uri="{FF2B5EF4-FFF2-40B4-BE49-F238E27FC236}">
                <a16:creationId xmlns:a16="http://schemas.microsoft.com/office/drawing/2014/main" id="{730DD74C-828F-4A04-8592-6D565EAA0C6A}"/>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11" name="Resim 10">
            <a:extLst>
              <a:ext uri="{FF2B5EF4-FFF2-40B4-BE49-F238E27FC236}">
                <a16:creationId xmlns:a16="http://schemas.microsoft.com/office/drawing/2014/main" id="{4CF12C9A-9E83-447E-984F-97D1550AC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3" name="Resim 12">
            <a:extLst>
              <a:ext uri="{FF2B5EF4-FFF2-40B4-BE49-F238E27FC236}">
                <a16:creationId xmlns:a16="http://schemas.microsoft.com/office/drawing/2014/main" id="{67E4C0F8-DD24-4244-8CD0-4B5DA59D3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320625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15A138-D9B8-425D-9596-A952573223C5}"/>
              </a:ext>
            </a:extLst>
          </p:cNvPr>
          <p:cNvSpPr>
            <a:spLocks noGrp="1"/>
          </p:cNvSpPr>
          <p:nvPr>
            <p:ph idx="1"/>
          </p:nvPr>
        </p:nvSpPr>
        <p:spPr>
          <a:xfrm>
            <a:off x="838200" y="914400"/>
            <a:ext cx="10515600" cy="5262563"/>
          </a:xfrm>
        </p:spPr>
        <p:txBody>
          <a:bodyPr>
            <a:normAutofit lnSpcReduction="10000"/>
          </a:bodyPr>
          <a:lstStyle/>
          <a:p>
            <a:pPr algn="ctr" eaLnBrk="1" hangingPunct="1">
              <a:lnSpc>
                <a:spcPct val="90000"/>
              </a:lnSpc>
              <a:spcBef>
                <a:spcPct val="50000"/>
              </a:spcBef>
              <a:buFont typeface="Wingdings" panose="05000000000000000000" pitchFamily="2" charset="2"/>
              <a:buNone/>
            </a:pPr>
            <a:r>
              <a:rPr lang="tr-TR" altLang="tr-TR" sz="4000" b="1" i="1" u="sng" dirty="0">
                <a:latin typeface="Albertus Extra Bold"/>
              </a:rPr>
              <a:t>YAPILAN ARAŞTIRMALARDA;</a:t>
            </a:r>
          </a:p>
          <a:p>
            <a:pPr algn="ctr" eaLnBrk="1" hangingPunct="1">
              <a:lnSpc>
                <a:spcPct val="90000"/>
              </a:lnSpc>
              <a:spcBef>
                <a:spcPct val="50000"/>
              </a:spcBef>
              <a:buFont typeface="Wingdings" panose="05000000000000000000" pitchFamily="2" charset="2"/>
              <a:buNone/>
            </a:pPr>
            <a:endParaRPr lang="tr-TR" altLang="tr-TR" sz="4000" b="1" i="1" u="sng" dirty="0">
              <a:latin typeface="Albertus Extra Bold"/>
            </a:endParaRPr>
          </a:p>
          <a:p>
            <a:pPr algn="ctr" eaLnBrk="1" hangingPunct="1">
              <a:lnSpc>
                <a:spcPct val="90000"/>
              </a:lnSpc>
              <a:spcBef>
                <a:spcPct val="50000"/>
              </a:spcBef>
              <a:buFontTx/>
              <a:buChar char="•"/>
            </a:pPr>
            <a:r>
              <a:rPr lang="tr-TR" altLang="tr-TR" b="1" dirty="0">
                <a:latin typeface="Times New Roman" panose="02020603050405020304" pitchFamily="18" charset="0"/>
              </a:rPr>
              <a:t>İnsan öğrendiği konunun</a:t>
            </a:r>
            <a:r>
              <a:rPr lang="tr-TR" altLang="tr-TR" b="1" dirty="0">
                <a:solidFill>
                  <a:schemeClr val="folHlink"/>
                </a:solidFill>
                <a:latin typeface="Times New Roman" panose="02020603050405020304" pitchFamily="18" charset="0"/>
              </a:rPr>
              <a:t> </a:t>
            </a:r>
            <a:r>
              <a:rPr lang="tr-TR" altLang="tr-TR" b="1" dirty="0">
                <a:latin typeface="Times New Roman" panose="02020603050405020304" pitchFamily="18" charset="0"/>
              </a:rPr>
              <a:t>yaklaşık </a:t>
            </a:r>
            <a:r>
              <a:rPr lang="tr-TR" altLang="tr-TR" b="1" dirty="0">
                <a:solidFill>
                  <a:srgbClr val="FF5050"/>
                </a:solidFill>
                <a:latin typeface="Times New Roman" panose="02020603050405020304" pitchFamily="18" charset="0"/>
              </a:rPr>
              <a:t>%50’sini 20 dakika</a:t>
            </a:r>
            <a:r>
              <a:rPr lang="tr-TR" altLang="tr-TR" b="1" dirty="0">
                <a:solidFill>
                  <a:schemeClr val="folHlink"/>
                </a:solidFill>
                <a:latin typeface="Times New Roman" panose="02020603050405020304" pitchFamily="18" charset="0"/>
              </a:rPr>
              <a:t> </a:t>
            </a:r>
            <a:r>
              <a:rPr lang="tr-TR" altLang="tr-TR" b="1" dirty="0">
                <a:latin typeface="Times New Roman" panose="02020603050405020304" pitchFamily="18" charset="0"/>
              </a:rPr>
              <a:t>sonra</a:t>
            </a:r>
          </a:p>
          <a:p>
            <a:pPr algn="ctr" eaLnBrk="1" hangingPunct="1">
              <a:lnSpc>
                <a:spcPct val="90000"/>
              </a:lnSpc>
              <a:spcBef>
                <a:spcPct val="50000"/>
              </a:spcBef>
              <a:buFontTx/>
              <a:buChar char="•"/>
            </a:pPr>
            <a:r>
              <a:rPr lang="tr-TR" altLang="tr-TR" b="1" dirty="0">
                <a:solidFill>
                  <a:srgbClr val="FF5050"/>
                </a:solidFill>
                <a:latin typeface="Times New Roman" panose="02020603050405020304" pitchFamily="18" charset="0"/>
              </a:rPr>
              <a:t>%70’ini 1 saatte</a:t>
            </a:r>
            <a:r>
              <a:rPr lang="tr-TR" altLang="tr-TR" b="1" dirty="0">
                <a:solidFill>
                  <a:schemeClr val="folHlink"/>
                </a:solidFill>
                <a:latin typeface="Times New Roman" panose="02020603050405020304" pitchFamily="18" charset="0"/>
              </a:rPr>
              <a:t> </a:t>
            </a:r>
          </a:p>
          <a:p>
            <a:pPr algn="ctr" eaLnBrk="1" hangingPunct="1">
              <a:lnSpc>
                <a:spcPct val="90000"/>
              </a:lnSpc>
              <a:spcBef>
                <a:spcPct val="50000"/>
              </a:spcBef>
              <a:buFontTx/>
              <a:buChar char="•"/>
            </a:pPr>
            <a:r>
              <a:rPr lang="tr-TR" altLang="tr-TR" b="1" dirty="0">
                <a:solidFill>
                  <a:srgbClr val="FF5050"/>
                </a:solidFill>
                <a:latin typeface="Times New Roman" panose="02020603050405020304" pitchFamily="18" charset="0"/>
              </a:rPr>
              <a:t>%80’ini ise 1günde</a:t>
            </a:r>
            <a:r>
              <a:rPr lang="tr-TR" altLang="tr-TR" b="1" dirty="0">
                <a:solidFill>
                  <a:schemeClr val="folHlink"/>
                </a:solidFill>
                <a:latin typeface="Times New Roman" panose="02020603050405020304" pitchFamily="18" charset="0"/>
              </a:rPr>
              <a:t> </a:t>
            </a:r>
            <a:r>
              <a:rPr lang="tr-TR" altLang="tr-TR" b="1" dirty="0">
                <a:latin typeface="Times New Roman" panose="02020603050405020304" pitchFamily="18" charset="0"/>
              </a:rPr>
              <a:t>unutur.</a:t>
            </a:r>
          </a:p>
          <a:p>
            <a:pPr algn="ctr" eaLnBrk="1" hangingPunct="1">
              <a:lnSpc>
                <a:spcPct val="90000"/>
              </a:lnSpc>
              <a:spcBef>
                <a:spcPct val="50000"/>
              </a:spcBef>
              <a:buFontTx/>
              <a:buChar char="•"/>
            </a:pPr>
            <a:r>
              <a:rPr lang="tr-TR" altLang="tr-TR" b="1" dirty="0">
                <a:latin typeface="Times New Roman" panose="02020603050405020304" pitchFamily="18" charset="0"/>
              </a:rPr>
              <a:t>Öğrenci okuduğunu yaklaşık</a:t>
            </a:r>
            <a:r>
              <a:rPr lang="tr-TR" altLang="tr-TR" b="1" dirty="0">
                <a:solidFill>
                  <a:srgbClr val="FF5050"/>
                </a:solidFill>
                <a:latin typeface="Times New Roman" panose="02020603050405020304" pitchFamily="18" charset="0"/>
              </a:rPr>
              <a:t> %20’</a:t>
            </a:r>
            <a:r>
              <a:rPr lang="tr-TR" altLang="tr-TR" b="1" dirty="0">
                <a:latin typeface="Times New Roman" panose="02020603050405020304" pitchFamily="18" charset="0"/>
              </a:rPr>
              <a:t>sini</a:t>
            </a:r>
          </a:p>
          <a:p>
            <a:pPr algn="ctr" eaLnBrk="1" hangingPunct="1">
              <a:lnSpc>
                <a:spcPct val="90000"/>
              </a:lnSpc>
              <a:spcBef>
                <a:spcPct val="50000"/>
              </a:spcBef>
              <a:buFontTx/>
              <a:buChar char="•"/>
            </a:pPr>
            <a:r>
              <a:rPr lang="tr-TR" altLang="tr-TR" b="1" dirty="0">
                <a:latin typeface="Times New Roman" panose="02020603050405020304" pitchFamily="18" charset="0"/>
              </a:rPr>
              <a:t>Önce okuyup sonra</a:t>
            </a:r>
            <a:r>
              <a:rPr lang="tr-TR" altLang="tr-TR" b="1" dirty="0">
                <a:solidFill>
                  <a:schemeClr val="folHlink"/>
                </a:solidFill>
                <a:latin typeface="Times New Roman" panose="02020603050405020304" pitchFamily="18" charset="0"/>
              </a:rPr>
              <a:t> </a:t>
            </a:r>
            <a:r>
              <a:rPr lang="tr-TR" altLang="tr-TR" b="1" dirty="0">
                <a:latin typeface="Times New Roman" panose="02020603050405020304" pitchFamily="18" charset="0"/>
              </a:rPr>
              <a:t>dinlediğinin</a:t>
            </a:r>
            <a:r>
              <a:rPr lang="tr-TR" altLang="tr-TR" b="1" dirty="0">
                <a:solidFill>
                  <a:srgbClr val="FF5050"/>
                </a:solidFill>
                <a:latin typeface="Times New Roman" panose="02020603050405020304" pitchFamily="18" charset="0"/>
              </a:rPr>
              <a:t> % 40’</a:t>
            </a:r>
            <a:r>
              <a:rPr lang="tr-TR" altLang="tr-TR" b="1" dirty="0">
                <a:latin typeface="Times New Roman" panose="02020603050405020304" pitchFamily="18" charset="0"/>
              </a:rPr>
              <a:t>ını</a:t>
            </a:r>
          </a:p>
          <a:p>
            <a:pPr algn="ctr" eaLnBrk="1" hangingPunct="1">
              <a:lnSpc>
                <a:spcPct val="90000"/>
              </a:lnSpc>
              <a:spcBef>
                <a:spcPct val="50000"/>
              </a:spcBef>
              <a:buFontTx/>
              <a:buChar char="•"/>
            </a:pPr>
            <a:r>
              <a:rPr lang="tr-TR" altLang="tr-TR" b="1" dirty="0">
                <a:latin typeface="Times New Roman" panose="02020603050405020304" pitchFamily="18" charset="0"/>
              </a:rPr>
              <a:t>Okuduktan sonra dinleyip</a:t>
            </a:r>
            <a:r>
              <a:rPr lang="tr-TR" altLang="tr-TR" b="1" dirty="0">
                <a:solidFill>
                  <a:schemeClr val="folHlink"/>
                </a:solidFill>
                <a:latin typeface="Times New Roman" panose="02020603050405020304" pitchFamily="18" charset="0"/>
              </a:rPr>
              <a:t> </a:t>
            </a:r>
            <a:r>
              <a:rPr lang="tr-TR" altLang="tr-TR" b="1" dirty="0">
                <a:latin typeface="Times New Roman" panose="02020603050405020304" pitchFamily="18" charset="0"/>
              </a:rPr>
              <a:t>sonrada yazdığını</a:t>
            </a:r>
            <a:r>
              <a:rPr lang="tr-TR" altLang="tr-TR" b="1" dirty="0">
                <a:solidFill>
                  <a:srgbClr val="FF5050"/>
                </a:solidFill>
                <a:latin typeface="Times New Roman" panose="02020603050405020304" pitchFamily="18" charset="0"/>
              </a:rPr>
              <a:t> %70’</a:t>
            </a:r>
            <a:r>
              <a:rPr lang="tr-TR" altLang="tr-TR" b="1" dirty="0">
                <a:latin typeface="Times New Roman" panose="02020603050405020304" pitchFamily="18" charset="0"/>
              </a:rPr>
              <a:t>ini</a:t>
            </a:r>
            <a:r>
              <a:rPr lang="tr-TR" altLang="tr-TR" b="1" dirty="0">
                <a:solidFill>
                  <a:schemeClr val="folHlink"/>
                </a:solidFill>
                <a:latin typeface="Times New Roman" panose="02020603050405020304" pitchFamily="18" charset="0"/>
              </a:rPr>
              <a:t> </a:t>
            </a:r>
            <a:r>
              <a:rPr lang="tr-TR" altLang="tr-TR" b="1" dirty="0">
                <a:latin typeface="Times New Roman" panose="02020603050405020304" pitchFamily="18" charset="0"/>
              </a:rPr>
              <a:t>ancak hatırlaya bilmektedir.</a:t>
            </a:r>
          </a:p>
          <a:p>
            <a:endParaRPr lang="tr-TR" dirty="0"/>
          </a:p>
        </p:txBody>
      </p:sp>
      <p:sp>
        <p:nvSpPr>
          <p:cNvPr id="5" name="Metin kutusu 4">
            <a:extLst>
              <a:ext uri="{FF2B5EF4-FFF2-40B4-BE49-F238E27FC236}">
                <a16:creationId xmlns:a16="http://schemas.microsoft.com/office/drawing/2014/main" id="{331359F2-0BEC-4E5E-8EA9-C681536FE409}"/>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B3785C52-1703-43B5-AF05-D9CB7D15E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842FBC15-B1B0-4A5E-882B-5B0029054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4" name="Resim 3">
            <a:extLst>
              <a:ext uri="{FF2B5EF4-FFF2-40B4-BE49-F238E27FC236}">
                <a16:creationId xmlns:a16="http://schemas.microsoft.com/office/drawing/2014/main" id="{E8D9DC4E-6F77-4C8B-9DB7-491EF6D1F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2356" y="349021"/>
            <a:ext cx="2261779" cy="1736491"/>
          </a:xfrm>
          <a:prstGeom prst="rect">
            <a:avLst/>
          </a:prstGeom>
        </p:spPr>
      </p:pic>
      <p:pic>
        <p:nvPicPr>
          <p:cNvPr id="6" name="Resim 5">
            <a:extLst>
              <a:ext uri="{FF2B5EF4-FFF2-40B4-BE49-F238E27FC236}">
                <a16:creationId xmlns:a16="http://schemas.microsoft.com/office/drawing/2014/main" id="{EAD83972-12A5-4AFD-94F5-4B3A50865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68" y="349021"/>
            <a:ext cx="2261779" cy="1736491"/>
          </a:xfrm>
          <a:prstGeom prst="rect">
            <a:avLst/>
          </a:prstGeom>
          <a:scene3d>
            <a:camera prst="orthographicFront">
              <a:rot lat="21299999" lon="900000" rev="0"/>
            </a:camera>
            <a:lightRig rig="threePt" dir="t"/>
          </a:scene3d>
        </p:spPr>
      </p:pic>
    </p:spTree>
    <p:extLst>
      <p:ext uri="{BB962C8B-B14F-4D97-AF65-F5344CB8AC3E}">
        <p14:creationId xmlns:p14="http://schemas.microsoft.com/office/powerpoint/2010/main" val="428120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0E0AB-C2A6-4CDB-9317-34534F9F4EAF}"/>
              </a:ext>
            </a:extLst>
          </p:cNvPr>
          <p:cNvSpPr>
            <a:spLocks noGrp="1"/>
          </p:cNvSpPr>
          <p:nvPr>
            <p:ph type="ctrTitle"/>
          </p:nvPr>
        </p:nvSpPr>
        <p:spPr>
          <a:xfrm>
            <a:off x="733610" y="2253263"/>
            <a:ext cx="10915466" cy="4480450"/>
          </a:xfrm>
        </p:spPr>
        <p:txBody>
          <a:bodyPr>
            <a:noAutofit/>
          </a:bodyPr>
          <a:lstStyle/>
          <a:p>
            <a:r>
              <a:rPr lang="tr-TR" altLang="tr-TR" sz="5400" b="1" dirty="0">
                <a:solidFill>
                  <a:srgbClr val="FF0000"/>
                </a:solidFill>
                <a:latin typeface="Algerian" panose="04020705040A02060702" pitchFamily="82" charset="0"/>
              </a:rPr>
              <a:t>ÇOCUKLARIN VERİMLİ DERS ÇALIŞMA ALIŞKANLIKLARI EDİNMELERİNDE </a:t>
            </a:r>
            <a:br>
              <a:rPr lang="tr-TR" altLang="tr-TR" sz="5400" b="1" dirty="0">
                <a:solidFill>
                  <a:srgbClr val="FF0000"/>
                </a:solidFill>
                <a:latin typeface="Algerian" panose="04020705040A02060702" pitchFamily="82" charset="0"/>
              </a:rPr>
            </a:br>
            <a:r>
              <a:rPr lang="tr-TR" altLang="tr-TR" sz="5400" b="1" dirty="0">
                <a:solidFill>
                  <a:srgbClr val="FF0000"/>
                </a:solidFill>
                <a:latin typeface="Algerian" panose="04020705040A02060702" pitchFamily="82" charset="0"/>
              </a:rPr>
              <a:t>VELİYE DÜŞEN GÖREVLER</a:t>
            </a:r>
            <a:br>
              <a:rPr lang="tr-TR" altLang="tr-TR" sz="5400" b="1" dirty="0">
                <a:solidFill>
                  <a:srgbClr val="FF0000"/>
                </a:solidFill>
                <a:latin typeface="Algerian" panose="04020705040A02060702" pitchFamily="82" charset="0"/>
              </a:rPr>
            </a:br>
            <a:endParaRPr lang="tr-TR" sz="5400" b="1" dirty="0">
              <a:latin typeface="Algerian" panose="04020705040A02060702" pitchFamily="82" charset="0"/>
            </a:endParaRPr>
          </a:p>
        </p:txBody>
      </p:sp>
      <p:pic>
        <p:nvPicPr>
          <p:cNvPr id="5" name="Resim 4">
            <a:extLst>
              <a:ext uri="{FF2B5EF4-FFF2-40B4-BE49-F238E27FC236}">
                <a16:creationId xmlns:a16="http://schemas.microsoft.com/office/drawing/2014/main" id="{52530A59-A449-43CF-8B28-0193F73D5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30" y="124287"/>
            <a:ext cx="5024761" cy="2840855"/>
          </a:xfrm>
          <a:prstGeom prst="rect">
            <a:avLst/>
          </a:prstGeom>
        </p:spPr>
      </p:pic>
      <p:sp>
        <p:nvSpPr>
          <p:cNvPr id="6" name="Metin kutusu 5">
            <a:extLst>
              <a:ext uri="{FF2B5EF4-FFF2-40B4-BE49-F238E27FC236}">
                <a16:creationId xmlns:a16="http://schemas.microsoft.com/office/drawing/2014/main" id="{CEA669F7-BBC1-4E71-83B6-F61D201C72C0}"/>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8" name="Resim 7">
            <a:extLst>
              <a:ext uri="{FF2B5EF4-FFF2-40B4-BE49-F238E27FC236}">
                <a16:creationId xmlns:a16="http://schemas.microsoft.com/office/drawing/2014/main" id="{70D73212-9855-4C7F-AA3A-5ACE2E6AA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0" name="Resim 9">
            <a:extLst>
              <a:ext uri="{FF2B5EF4-FFF2-40B4-BE49-F238E27FC236}">
                <a16:creationId xmlns:a16="http://schemas.microsoft.com/office/drawing/2014/main" id="{AAB06406-9C5D-45AA-BF7E-D30D29A5B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095" y="6488666"/>
            <a:ext cx="380128" cy="369333"/>
          </a:xfrm>
          <a:prstGeom prst="rect">
            <a:avLst/>
          </a:prstGeom>
        </p:spPr>
      </p:pic>
    </p:spTree>
    <p:extLst>
      <p:ext uri="{BB962C8B-B14F-4D97-AF65-F5344CB8AC3E}">
        <p14:creationId xmlns:p14="http://schemas.microsoft.com/office/powerpoint/2010/main" val="127555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DAFCF7-4719-41A4-89C6-F2FFCD195629}"/>
              </a:ext>
            </a:extLst>
          </p:cNvPr>
          <p:cNvSpPr>
            <a:spLocks noGrp="1"/>
          </p:cNvSpPr>
          <p:nvPr>
            <p:ph type="title"/>
          </p:nvPr>
        </p:nvSpPr>
        <p:spPr>
          <a:xfrm>
            <a:off x="713913" y="819658"/>
            <a:ext cx="10515600" cy="1325563"/>
          </a:xfrm>
        </p:spPr>
        <p:txBody>
          <a:bodyPr>
            <a:noAutofit/>
          </a:bodyPr>
          <a:lstStyle/>
          <a:p>
            <a:r>
              <a:rPr lang="tr-TR" sz="2800" b="1" dirty="0">
                <a:solidFill>
                  <a:srgbClr val="444444"/>
                </a:solidFill>
                <a:latin typeface="Open Sans"/>
              </a:rPr>
              <a:t>VERİMLİ DERS ÇALIŞMAK NEDİR?</a:t>
            </a:r>
            <a:br>
              <a:rPr lang="tr-TR" sz="2800" dirty="0">
                <a:solidFill>
                  <a:srgbClr val="444444"/>
                </a:solidFill>
                <a:latin typeface="Open Sans"/>
              </a:rPr>
            </a:br>
            <a:r>
              <a:rPr lang="tr-TR" sz="2800" dirty="0">
                <a:solidFill>
                  <a:srgbClr val="444444"/>
                </a:solidFill>
                <a:latin typeface="Open Sans"/>
              </a:rPr>
              <a:t>Potansiyel gücünüzün ve yeteneklerinizin başarı elde etmek için olabilecek en yüksek düzeyde kullanılmasıdır.</a:t>
            </a:r>
            <a:br>
              <a:rPr lang="tr-TR" sz="2000" dirty="0">
                <a:solidFill>
                  <a:srgbClr val="444444"/>
                </a:solidFill>
                <a:latin typeface="Open Sans"/>
              </a:rPr>
            </a:br>
            <a:br>
              <a:rPr lang="tr-TR" sz="2000" dirty="0">
                <a:solidFill>
                  <a:srgbClr val="444444"/>
                </a:solidFill>
                <a:latin typeface="Open Sans"/>
              </a:rPr>
            </a:br>
            <a:endParaRPr lang="tr-TR" sz="2000" dirty="0"/>
          </a:p>
        </p:txBody>
      </p:sp>
      <p:sp>
        <p:nvSpPr>
          <p:cNvPr id="3" name="İçerik Yer Tutucusu 2">
            <a:extLst>
              <a:ext uri="{FF2B5EF4-FFF2-40B4-BE49-F238E27FC236}">
                <a16:creationId xmlns:a16="http://schemas.microsoft.com/office/drawing/2014/main" id="{66DAA6C7-9C61-49E0-8910-66BE646942E6}"/>
              </a:ext>
            </a:extLst>
          </p:cNvPr>
          <p:cNvSpPr>
            <a:spLocks noGrp="1"/>
          </p:cNvSpPr>
          <p:nvPr>
            <p:ph idx="1"/>
          </p:nvPr>
        </p:nvSpPr>
        <p:spPr>
          <a:xfrm>
            <a:off x="838200" y="2263805"/>
            <a:ext cx="10515600" cy="5157926"/>
          </a:xfrm>
        </p:spPr>
        <p:txBody>
          <a:bodyPr>
            <a:normAutofit/>
          </a:bodyPr>
          <a:lstStyle/>
          <a:p>
            <a:r>
              <a:rPr lang="tr-TR" sz="2400" dirty="0">
                <a:solidFill>
                  <a:srgbClr val="FFFFFF"/>
                </a:solidFill>
                <a:latin typeface="Open Sans"/>
              </a:rPr>
              <a:t>2</a:t>
            </a:r>
            <a:r>
              <a:rPr lang="tr-TR" sz="2400" b="1" i="0" dirty="0">
                <a:solidFill>
                  <a:srgbClr val="444444"/>
                </a:solidFill>
                <a:effectLst/>
                <a:latin typeface="Open Sans"/>
              </a:rPr>
              <a:t>Etkili ve Verimli Ders Çalışma Teknikleri</a:t>
            </a:r>
            <a:br>
              <a:rPr lang="tr-TR" sz="2400" b="0" i="0" dirty="0">
                <a:solidFill>
                  <a:srgbClr val="444444"/>
                </a:solidFill>
                <a:effectLst/>
                <a:latin typeface="Open Sans"/>
              </a:rPr>
            </a:br>
            <a:r>
              <a:rPr lang="tr-TR" sz="2400" b="0" i="0" dirty="0">
                <a:solidFill>
                  <a:srgbClr val="444444"/>
                </a:solidFill>
                <a:effectLst/>
                <a:latin typeface="Open Sans"/>
              </a:rPr>
              <a:t>1. Kendinize bir amaç belirleyin.</a:t>
            </a:r>
          </a:p>
          <a:p>
            <a:r>
              <a:rPr lang="tr-TR" sz="2400" b="0" i="0" dirty="0">
                <a:solidFill>
                  <a:srgbClr val="444444"/>
                </a:solidFill>
                <a:effectLst/>
                <a:latin typeface="Open Sans"/>
              </a:rPr>
              <a:t>2. Planlı çalışın.</a:t>
            </a:r>
          </a:p>
          <a:p>
            <a:r>
              <a:rPr lang="tr-TR" sz="2400" b="0" i="0" dirty="0">
                <a:solidFill>
                  <a:srgbClr val="444444"/>
                </a:solidFill>
                <a:effectLst/>
                <a:latin typeface="Open Sans"/>
              </a:rPr>
              <a:t>3. Tekrar yapmayı unutmayın.</a:t>
            </a:r>
          </a:p>
          <a:p>
            <a:r>
              <a:rPr lang="tr-TR" sz="2400" b="0" i="0" dirty="0">
                <a:solidFill>
                  <a:srgbClr val="444444"/>
                </a:solidFill>
                <a:effectLst/>
                <a:latin typeface="Open Sans"/>
              </a:rPr>
              <a:t>4. Diğer kaynaklardan faydalanın.</a:t>
            </a:r>
          </a:p>
          <a:p>
            <a:r>
              <a:rPr lang="tr-TR" sz="2400" b="0" i="0" dirty="0">
                <a:solidFill>
                  <a:srgbClr val="444444"/>
                </a:solidFill>
                <a:effectLst/>
                <a:latin typeface="Open Sans"/>
              </a:rPr>
              <a:t>5. Soru çözün.</a:t>
            </a:r>
          </a:p>
          <a:p>
            <a:r>
              <a:rPr lang="tr-TR" sz="2400" b="0" i="0" dirty="0">
                <a:solidFill>
                  <a:srgbClr val="444444"/>
                </a:solidFill>
                <a:effectLst/>
                <a:latin typeface="Open Sans"/>
              </a:rPr>
              <a:t>6. Ön hazırlık yapın.</a:t>
            </a:r>
          </a:p>
          <a:p>
            <a:r>
              <a:rPr lang="tr-TR" sz="2400" b="0" i="0" dirty="0">
                <a:solidFill>
                  <a:srgbClr val="444444"/>
                </a:solidFill>
                <a:effectLst/>
                <a:latin typeface="Open Sans"/>
              </a:rPr>
              <a:t>7. Zamanınızı etkin ve verimli şekilde değerlendirin.</a:t>
            </a:r>
            <a:br>
              <a:rPr lang="tr-TR" b="0" i="0" dirty="0">
                <a:solidFill>
                  <a:srgbClr val="444444"/>
                </a:solidFill>
                <a:effectLst/>
                <a:latin typeface="Open Sans"/>
              </a:rPr>
            </a:br>
            <a:endParaRPr lang="tr-TR" b="0" i="0" dirty="0">
              <a:solidFill>
                <a:srgbClr val="444444"/>
              </a:solidFill>
              <a:effectLst/>
              <a:latin typeface="Open Sans"/>
            </a:endParaRPr>
          </a:p>
          <a:p>
            <a:r>
              <a:rPr lang="tr-TR" dirty="0">
                <a:solidFill>
                  <a:srgbClr val="FFFFFF"/>
                </a:solidFill>
                <a:latin typeface="Open Sans"/>
              </a:rPr>
              <a:t>3</a:t>
            </a:r>
            <a:r>
              <a:rPr lang="tr-TR" b="0" i="0" dirty="0">
                <a:solidFill>
                  <a:srgbClr val="444444"/>
                </a:solidFill>
                <a:effectLst/>
                <a:latin typeface="Open Sans"/>
              </a:rPr>
              <a:t> </a:t>
            </a:r>
            <a:endParaRPr lang="tr-TR" dirty="0"/>
          </a:p>
        </p:txBody>
      </p:sp>
      <p:pic>
        <p:nvPicPr>
          <p:cNvPr id="5" name="Resim 4">
            <a:extLst>
              <a:ext uri="{FF2B5EF4-FFF2-40B4-BE49-F238E27FC236}">
                <a16:creationId xmlns:a16="http://schemas.microsoft.com/office/drawing/2014/main" id="{CC1377D2-25EA-4F12-A9C8-340ED8958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977" y="2145221"/>
            <a:ext cx="2951525" cy="3152006"/>
          </a:xfrm>
          <a:prstGeom prst="rect">
            <a:avLst/>
          </a:prstGeom>
        </p:spPr>
      </p:pic>
      <p:sp>
        <p:nvSpPr>
          <p:cNvPr id="7" name="Metin kutusu 6">
            <a:extLst>
              <a:ext uri="{FF2B5EF4-FFF2-40B4-BE49-F238E27FC236}">
                <a16:creationId xmlns:a16="http://schemas.microsoft.com/office/drawing/2014/main" id="{BD821B28-63F9-4B10-AD8C-CFE6E78A9211}"/>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9" name="Resim 8">
            <a:extLst>
              <a:ext uri="{FF2B5EF4-FFF2-40B4-BE49-F238E27FC236}">
                <a16:creationId xmlns:a16="http://schemas.microsoft.com/office/drawing/2014/main" id="{C4129BE2-0FE2-4AF5-890E-3D613D251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1" name="Resim 10">
            <a:extLst>
              <a:ext uri="{FF2B5EF4-FFF2-40B4-BE49-F238E27FC236}">
                <a16:creationId xmlns:a16="http://schemas.microsoft.com/office/drawing/2014/main" id="{74795910-5222-410A-95F4-65898939B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195893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82283B-0299-4624-9EC3-558A55A1136A}"/>
              </a:ext>
            </a:extLst>
          </p:cNvPr>
          <p:cNvSpPr>
            <a:spLocks noGrp="1"/>
          </p:cNvSpPr>
          <p:nvPr>
            <p:ph type="title"/>
          </p:nvPr>
        </p:nvSpPr>
        <p:spPr>
          <a:xfrm>
            <a:off x="1740023" y="2760955"/>
            <a:ext cx="8842160" cy="1118587"/>
          </a:xfrm>
        </p:spPr>
        <p:txBody>
          <a:bodyPr>
            <a:normAutofit/>
          </a:bodyPr>
          <a:lstStyle/>
          <a:p>
            <a:pPr algn="ctr"/>
            <a:r>
              <a:rPr lang="tr-TR" sz="2800" b="1" i="0" dirty="0">
                <a:solidFill>
                  <a:srgbClr val="444444"/>
                </a:solidFill>
                <a:effectLst/>
                <a:latin typeface="Open Sans"/>
              </a:rPr>
              <a:t>Nasıl Ders Çalışmalı? Çalışma yerinizi belirleyiniz.</a:t>
            </a:r>
            <a:endParaRPr lang="tr-TR" sz="2800" dirty="0"/>
          </a:p>
        </p:txBody>
      </p:sp>
      <p:sp>
        <p:nvSpPr>
          <p:cNvPr id="3" name="İçerik Yer Tutucusu 2">
            <a:extLst>
              <a:ext uri="{FF2B5EF4-FFF2-40B4-BE49-F238E27FC236}">
                <a16:creationId xmlns:a16="http://schemas.microsoft.com/office/drawing/2014/main" id="{7DFE5B70-D072-4DB0-8983-BF3A18F05A2C}"/>
              </a:ext>
            </a:extLst>
          </p:cNvPr>
          <p:cNvSpPr>
            <a:spLocks noGrp="1"/>
          </p:cNvSpPr>
          <p:nvPr>
            <p:ph idx="1"/>
          </p:nvPr>
        </p:nvSpPr>
        <p:spPr>
          <a:xfrm>
            <a:off x="1246572" y="3610668"/>
            <a:ext cx="10515600" cy="3247332"/>
          </a:xfrm>
        </p:spPr>
        <p:txBody>
          <a:bodyPr>
            <a:normAutofit/>
          </a:bodyPr>
          <a:lstStyle/>
          <a:p>
            <a:pPr marL="0" indent="0">
              <a:buNone/>
            </a:pPr>
            <a:br>
              <a:rPr lang="tr-TR" sz="2400" b="0" i="0" dirty="0">
                <a:solidFill>
                  <a:srgbClr val="444444"/>
                </a:solidFill>
                <a:effectLst/>
                <a:latin typeface="Open Sans"/>
              </a:rPr>
            </a:br>
            <a:r>
              <a:rPr lang="tr-TR" sz="2400" b="0" i="0" dirty="0">
                <a:solidFill>
                  <a:srgbClr val="444444"/>
                </a:solidFill>
                <a:effectLst/>
                <a:latin typeface="Open Sans"/>
              </a:rPr>
              <a:t>Ne çalışacağınızı </a:t>
            </a:r>
            <a:r>
              <a:rPr lang="tr-TR" sz="2400" b="0" i="0" dirty="0" err="1">
                <a:solidFill>
                  <a:srgbClr val="444444"/>
                </a:solidFill>
                <a:effectLst/>
                <a:latin typeface="Open Sans"/>
              </a:rPr>
              <a:t>belirleyiniz.Çalışma</a:t>
            </a:r>
            <a:r>
              <a:rPr lang="tr-TR" sz="2400" b="0" i="0" dirty="0">
                <a:solidFill>
                  <a:srgbClr val="444444"/>
                </a:solidFill>
                <a:effectLst/>
                <a:latin typeface="Open Sans"/>
              </a:rPr>
              <a:t> zamanınızı dakika ile sınırlayınız.50 dakikayı aşan çalışmalarda genellikle algılama gücü azalır; hatırlama oranı hızla </a:t>
            </a:r>
            <a:r>
              <a:rPr lang="tr-TR" sz="2400" b="0" i="0" dirty="0" err="1">
                <a:solidFill>
                  <a:srgbClr val="444444"/>
                </a:solidFill>
                <a:effectLst/>
                <a:latin typeface="Open Sans"/>
              </a:rPr>
              <a:t>düşer.Kesinlikle</a:t>
            </a:r>
            <a:r>
              <a:rPr lang="tr-TR" sz="2400" b="0" i="0" dirty="0">
                <a:solidFill>
                  <a:srgbClr val="444444"/>
                </a:solidFill>
                <a:effectLst/>
                <a:latin typeface="Open Sans"/>
              </a:rPr>
              <a:t> televizyon karşısında </a:t>
            </a:r>
            <a:r>
              <a:rPr lang="tr-TR" sz="2400" b="0" i="0" dirty="0" err="1">
                <a:solidFill>
                  <a:srgbClr val="444444"/>
                </a:solidFill>
                <a:effectLst/>
                <a:latin typeface="Open Sans"/>
              </a:rPr>
              <a:t>çalışmayınız.Her</a:t>
            </a:r>
            <a:r>
              <a:rPr lang="tr-TR" sz="2400" b="0" i="0" dirty="0">
                <a:solidFill>
                  <a:srgbClr val="444444"/>
                </a:solidFill>
                <a:effectLst/>
                <a:latin typeface="Open Sans"/>
              </a:rPr>
              <a:t> akşam o gün işlenen konuları mutlaka tekrar </a:t>
            </a:r>
            <a:r>
              <a:rPr lang="tr-TR" sz="2400" b="0" i="0" dirty="0" err="1">
                <a:solidFill>
                  <a:srgbClr val="444444"/>
                </a:solidFill>
                <a:effectLst/>
                <a:latin typeface="Open Sans"/>
              </a:rPr>
              <a:t>ediniz.Yanlış</a:t>
            </a:r>
            <a:r>
              <a:rPr lang="tr-TR" sz="2400" b="0" i="0" dirty="0">
                <a:solidFill>
                  <a:srgbClr val="444444"/>
                </a:solidFill>
                <a:effectLst/>
                <a:latin typeface="Open Sans"/>
              </a:rPr>
              <a:t> çözdüğünüz soruyu tekrar </a:t>
            </a:r>
            <a:r>
              <a:rPr lang="tr-TR" sz="2400" b="0" i="0" dirty="0" err="1">
                <a:solidFill>
                  <a:srgbClr val="444444"/>
                </a:solidFill>
                <a:effectLst/>
                <a:latin typeface="Open Sans"/>
              </a:rPr>
              <a:t>çözünüz.Dersi</a:t>
            </a:r>
            <a:r>
              <a:rPr lang="tr-TR" sz="2400" b="0" i="0" dirty="0">
                <a:solidFill>
                  <a:srgbClr val="444444"/>
                </a:solidFill>
                <a:effectLst/>
                <a:latin typeface="Open Sans"/>
              </a:rPr>
              <a:t> derste dinleyin ve çok iyi </a:t>
            </a:r>
            <a:r>
              <a:rPr lang="tr-TR" sz="2400" b="0" i="0" dirty="0" err="1">
                <a:solidFill>
                  <a:srgbClr val="444444"/>
                </a:solidFill>
                <a:effectLst/>
                <a:latin typeface="Open Sans"/>
              </a:rPr>
              <a:t>dinleyin.Günde</a:t>
            </a:r>
            <a:r>
              <a:rPr lang="tr-TR" sz="2400" b="0" i="0" dirty="0">
                <a:solidFill>
                  <a:srgbClr val="444444"/>
                </a:solidFill>
                <a:effectLst/>
                <a:latin typeface="Open Sans"/>
              </a:rPr>
              <a:t> 3 saat plansız çalışacağınıza 1 saat çalışın; ama planlı </a:t>
            </a:r>
            <a:r>
              <a:rPr lang="tr-TR" sz="2400" b="0" i="0" dirty="0" err="1">
                <a:solidFill>
                  <a:srgbClr val="444444"/>
                </a:solidFill>
                <a:effectLst/>
                <a:latin typeface="Open Sans"/>
              </a:rPr>
              <a:t>çalışın.Başarı</a:t>
            </a:r>
            <a:r>
              <a:rPr lang="tr-TR" sz="2400" b="0" i="0" dirty="0">
                <a:solidFill>
                  <a:srgbClr val="444444"/>
                </a:solidFill>
                <a:effectLst/>
                <a:latin typeface="Open Sans"/>
              </a:rPr>
              <a:t>, ders başında geçen süreye değil, planlı çalışmaya ve etkili tekrara bağlıdır.</a:t>
            </a:r>
          </a:p>
          <a:p>
            <a:endParaRPr lang="tr-TR" sz="2400" dirty="0"/>
          </a:p>
        </p:txBody>
      </p:sp>
      <p:pic>
        <p:nvPicPr>
          <p:cNvPr id="5" name="Resim 4">
            <a:extLst>
              <a:ext uri="{FF2B5EF4-FFF2-40B4-BE49-F238E27FC236}">
                <a16:creationId xmlns:a16="http://schemas.microsoft.com/office/drawing/2014/main" id="{1ACD1625-F258-40EA-B9E5-B7D5FC88F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875" y="204186"/>
            <a:ext cx="6368249" cy="2454675"/>
          </a:xfrm>
          <a:prstGeom prst="rect">
            <a:avLst/>
          </a:prstGeom>
        </p:spPr>
      </p:pic>
      <p:sp>
        <p:nvSpPr>
          <p:cNvPr id="7" name="Metin kutusu 6">
            <a:extLst>
              <a:ext uri="{FF2B5EF4-FFF2-40B4-BE49-F238E27FC236}">
                <a16:creationId xmlns:a16="http://schemas.microsoft.com/office/drawing/2014/main" id="{1587AB29-89D4-4797-9F4E-1A2D6CB28124}"/>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9" name="Resim 8">
            <a:extLst>
              <a:ext uri="{FF2B5EF4-FFF2-40B4-BE49-F238E27FC236}">
                <a16:creationId xmlns:a16="http://schemas.microsoft.com/office/drawing/2014/main" id="{D96F7CD5-2B26-4145-AE50-DCB06BB30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1" name="Resim 10">
            <a:extLst>
              <a:ext uri="{FF2B5EF4-FFF2-40B4-BE49-F238E27FC236}">
                <a16:creationId xmlns:a16="http://schemas.microsoft.com/office/drawing/2014/main" id="{29D88010-FDB2-4910-B368-B8E7F87F3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84173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C6D5E0-C71C-4736-8A55-A760A2D10768}"/>
              </a:ext>
            </a:extLst>
          </p:cNvPr>
          <p:cNvSpPr>
            <a:spLocks noGrp="1"/>
          </p:cNvSpPr>
          <p:nvPr>
            <p:ph idx="1"/>
          </p:nvPr>
        </p:nvSpPr>
        <p:spPr>
          <a:xfrm>
            <a:off x="243396" y="582873"/>
            <a:ext cx="10515600" cy="4969600"/>
          </a:xfrm>
        </p:spPr>
        <p:txBody>
          <a:bodyPr/>
          <a:lstStyle/>
          <a:p>
            <a:r>
              <a:rPr lang="tr-TR" b="0" i="0" dirty="0">
                <a:solidFill>
                  <a:srgbClr val="444444"/>
                </a:solidFill>
                <a:effectLst/>
                <a:latin typeface="Open Sans"/>
              </a:rPr>
              <a:t> </a:t>
            </a:r>
            <a:r>
              <a:rPr lang="tr-TR" b="1" i="0" dirty="0">
                <a:solidFill>
                  <a:srgbClr val="444444"/>
                </a:solidFill>
                <a:effectLst/>
                <a:latin typeface="Open Sans"/>
              </a:rPr>
              <a:t>BAŞARININ SIRLARI; Derse hazırlıklı gel, Dersi derste iyi dinle,</a:t>
            </a:r>
          </a:p>
          <a:p>
            <a:r>
              <a:rPr lang="tr-TR" b="0" i="0" dirty="0">
                <a:solidFill>
                  <a:srgbClr val="444444"/>
                </a:solidFill>
                <a:effectLst/>
                <a:latin typeface="Open Sans"/>
              </a:rPr>
              <a:t>Öğretmenin anlattıklarından not tut,</a:t>
            </a:r>
          </a:p>
          <a:p>
            <a:r>
              <a:rPr lang="tr-TR" b="0" i="0" dirty="0">
                <a:solidFill>
                  <a:srgbClr val="444444"/>
                </a:solidFill>
                <a:effectLst/>
                <a:latin typeface="Open Sans"/>
              </a:rPr>
              <a:t>Günlük tekrarını yap,</a:t>
            </a:r>
          </a:p>
          <a:p>
            <a:r>
              <a:rPr lang="tr-TR" b="0" i="0" dirty="0">
                <a:solidFill>
                  <a:srgbClr val="444444"/>
                </a:solidFill>
                <a:effectLst/>
                <a:latin typeface="Open Sans"/>
              </a:rPr>
              <a:t>Farklı kaynaklardan faydalan,</a:t>
            </a:r>
          </a:p>
          <a:p>
            <a:r>
              <a:rPr lang="tr-TR" b="0" i="0" dirty="0">
                <a:solidFill>
                  <a:srgbClr val="444444"/>
                </a:solidFill>
                <a:effectLst/>
                <a:latin typeface="Open Sans"/>
              </a:rPr>
              <a:t>Bol miktarda soru çöz,</a:t>
            </a:r>
          </a:p>
          <a:p>
            <a:r>
              <a:rPr lang="tr-TR" b="0" i="0" dirty="0">
                <a:solidFill>
                  <a:srgbClr val="444444"/>
                </a:solidFill>
                <a:effectLst/>
                <a:latin typeface="Open Sans"/>
              </a:rPr>
              <a:t>Çözemediğin soruları öğretmenlerle paylaş.</a:t>
            </a:r>
            <a:endParaRPr lang="tr-TR" dirty="0"/>
          </a:p>
        </p:txBody>
      </p:sp>
      <p:pic>
        <p:nvPicPr>
          <p:cNvPr id="7" name="Resim 6">
            <a:extLst>
              <a:ext uri="{FF2B5EF4-FFF2-40B4-BE49-F238E27FC236}">
                <a16:creationId xmlns:a16="http://schemas.microsoft.com/office/drawing/2014/main" id="{A57E6ABC-9F39-44A8-A25E-581E57C6E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168" y="1687012"/>
            <a:ext cx="4426292" cy="3865461"/>
          </a:xfrm>
          <a:prstGeom prst="rect">
            <a:avLst/>
          </a:prstGeom>
        </p:spPr>
      </p:pic>
      <p:sp>
        <p:nvSpPr>
          <p:cNvPr id="9" name="Metin kutusu 8">
            <a:extLst>
              <a:ext uri="{FF2B5EF4-FFF2-40B4-BE49-F238E27FC236}">
                <a16:creationId xmlns:a16="http://schemas.microsoft.com/office/drawing/2014/main" id="{B15FA864-C526-4381-B401-032F0F4F9BCF}"/>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11" name="Resim 10">
            <a:extLst>
              <a:ext uri="{FF2B5EF4-FFF2-40B4-BE49-F238E27FC236}">
                <a16:creationId xmlns:a16="http://schemas.microsoft.com/office/drawing/2014/main" id="{D034D907-9EAA-4F88-A9C0-37B2AF214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3" name="Resim 12">
            <a:extLst>
              <a:ext uri="{FF2B5EF4-FFF2-40B4-BE49-F238E27FC236}">
                <a16:creationId xmlns:a16="http://schemas.microsoft.com/office/drawing/2014/main" id="{8D348789-F260-4D62-BD63-5B5237B35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99102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89D48B-F2BB-42D0-B52A-A0B8949C381C}"/>
              </a:ext>
            </a:extLst>
          </p:cNvPr>
          <p:cNvSpPr>
            <a:spLocks noGrp="1"/>
          </p:cNvSpPr>
          <p:nvPr>
            <p:ph type="title"/>
          </p:nvPr>
        </p:nvSpPr>
        <p:spPr>
          <a:xfrm>
            <a:off x="195308" y="355513"/>
            <a:ext cx="8549198" cy="1325563"/>
          </a:xfrm>
        </p:spPr>
        <p:txBody>
          <a:bodyPr/>
          <a:lstStyle/>
          <a:p>
            <a:r>
              <a:rPr lang="tr-TR" b="1" i="0" dirty="0">
                <a:solidFill>
                  <a:srgbClr val="444444"/>
                </a:solidFill>
                <a:effectLst/>
                <a:latin typeface="Open Sans"/>
              </a:rPr>
              <a:t>Etkili Dinleme Alışkanlıkları</a:t>
            </a:r>
            <a:endParaRPr lang="tr-TR" dirty="0"/>
          </a:p>
        </p:txBody>
      </p:sp>
      <p:sp>
        <p:nvSpPr>
          <p:cNvPr id="3" name="İçerik Yer Tutucusu 2">
            <a:extLst>
              <a:ext uri="{FF2B5EF4-FFF2-40B4-BE49-F238E27FC236}">
                <a16:creationId xmlns:a16="http://schemas.microsoft.com/office/drawing/2014/main" id="{847E1616-5FBC-43A9-B3CA-45CE6F132DE5}"/>
              </a:ext>
            </a:extLst>
          </p:cNvPr>
          <p:cNvSpPr>
            <a:spLocks noGrp="1"/>
          </p:cNvSpPr>
          <p:nvPr>
            <p:ph idx="1"/>
          </p:nvPr>
        </p:nvSpPr>
        <p:spPr>
          <a:xfrm>
            <a:off x="838200" y="1825625"/>
            <a:ext cx="5891074" cy="4351338"/>
          </a:xfrm>
        </p:spPr>
        <p:txBody>
          <a:bodyPr>
            <a:noAutofit/>
          </a:bodyPr>
          <a:lstStyle/>
          <a:p>
            <a:pPr marL="0" indent="0">
              <a:buNone/>
            </a:pPr>
            <a:br>
              <a:rPr lang="tr-TR" sz="2000" dirty="0"/>
            </a:br>
            <a:r>
              <a:rPr lang="tr-TR" sz="2000" b="1" dirty="0">
                <a:solidFill>
                  <a:srgbClr val="444444"/>
                </a:solidFill>
                <a:effectLst/>
                <a:latin typeface="Open Sans"/>
              </a:rPr>
              <a:t>Etkili Not Almada 3 Adım;</a:t>
            </a:r>
          </a:p>
          <a:p>
            <a:pPr marL="0" indent="0">
              <a:buNone/>
            </a:pPr>
            <a:r>
              <a:rPr lang="tr-TR" sz="2000" b="0" i="0" dirty="0">
                <a:solidFill>
                  <a:srgbClr val="444444"/>
                </a:solidFill>
                <a:effectLst/>
                <a:latin typeface="Open Sans"/>
              </a:rPr>
              <a:t>Olumlu bir tutum içinde dinlemek</a:t>
            </a:r>
          </a:p>
          <a:p>
            <a:pPr marL="0" indent="0">
              <a:buNone/>
            </a:pPr>
            <a:r>
              <a:rPr lang="tr-TR" sz="2000" b="0" i="0" dirty="0">
                <a:solidFill>
                  <a:srgbClr val="444444"/>
                </a:solidFill>
                <a:effectLst/>
                <a:latin typeface="Open Sans"/>
              </a:rPr>
              <a:t>Aktif dinlemek(anlatılanlara ilişkin sorular geliştirmek)</a:t>
            </a:r>
          </a:p>
          <a:p>
            <a:pPr marL="0" indent="0">
              <a:buNone/>
            </a:pPr>
            <a:r>
              <a:rPr lang="tr-TR" sz="2000" b="0" i="0" dirty="0">
                <a:solidFill>
                  <a:srgbClr val="444444"/>
                </a:solidFill>
                <a:effectLst/>
                <a:latin typeface="Open Sans"/>
              </a:rPr>
              <a:t>Sözel olmayan mesajları dikkate almak</a:t>
            </a:r>
          </a:p>
          <a:p>
            <a:pPr marL="0" indent="0">
              <a:buNone/>
            </a:pPr>
            <a:r>
              <a:rPr lang="tr-TR" sz="2000" b="0" i="0" dirty="0">
                <a:solidFill>
                  <a:srgbClr val="444444"/>
                </a:solidFill>
                <a:effectLst/>
                <a:latin typeface="Open Sans"/>
              </a:rPr>
              <a:t>Önemli bilgiye işaret eden ipuçlarını dikkate almak</a:t>
            </a:r>
          </a:p>
          <a:p>
            <a:pPr marL="0" indent="0">
              <a:buNone/>
            </a:pPr>
            <a:r>
              <a:rPr lang="tr-TR" sz="2000" b="0" i="0" dirty="0">
                <a:solidFill>
                  <a:srgbClr val="444444"/>
                </a:solidFill>
                <a:effectLst/>
                <a:latin typeface="Open Sans"/>
              </a:rPr>
              <a:t>Ders için ön hazırlık yapmak</a:t>
            </a:r>
          </a:p>
          <a:p>
            <a:pPr marL="0" indent="0">
              <a:buNone/>
            </a:pPr>
            <a:r>
              <a:rPr lang="tr-TR" sz="2000" b="0" i="0" dirty="0">
                <a:solidFill>
                  <a:srgbClr val="444444"/>
                </a:solidFill>
                <a:effectLst/>
                <a:latin typeface="Open Sans"/>
              </a:rPr>
              <a:t>Etkili not almak</a:t>
            </a:r>
          </a:p>
          <a:p>
            <a:pPr marL="0" indent="0">
              <a:buNone/>
            </a:pPr>
            <a:r>
              <a:rPr lang="tr-TR" sz="2000" b="0" i="0" dirty="0">
                <a:solidFill>
                  <a:srgbClr val="444444"/>
                </a:solidFill>
                <a:effectLst/>
                <a:latin typeface="Open Sans"/>
              </a:rPr>
              <a:t>Dersten önce hazırlanma</a:t>
            </a:r>
          </a:p>
          <a:p>
            <a:pPr marL="0" indent="0">
              <a:buNone/>
            </a:pPr>
            <a:r>
              <a:rPr lang="tr-TR" sz="2000" b="0" i="0" dirty="0">
                <a:solidFill>
                  <a:srgbClr val="444444"/>
                </a:solidFill>
                <a:effectLst/>
                <a:latin typeface="Open Sans"/>
              </a:rPr>
              <a:t>Dersi dikkatle dinleme ve ders süresince not alma</a:t>
            </a:r>
          </a:p>
          <a:p>
            <a:pPr marL="0" indent="0">
              <a:buNone/>
            </a:pPr>
            <a:r>
              <a:rPr lang="tr-TR" sz="2000" b="0" i="0" dirty="0">
                <a:solidFill>
                  <a:srgbClr val="444444"/>
                </a:solidFill>
                <a:effectLst/>
                <a:latin typeface="Open Sans"/>
              </a:rPr>
              <a:t>Dersten sonra alınan notları gözden geçirme</a:t>
            </a:r>
          </a:p>
          <a:p>
            <a:pPr marL="0" indent="0">
              <a:buNone/>
            </a:pPr>
            <a:endParaRPr lang="tr-TR" sz="2000" b="0" i="0" dirty="0">
              <a:solidFill>
                <a:srgbClr val="444444"/>
              </a:solidFill>
              <a:effectLst/>
              <a:latin typeface="Open Sans"/>
            </a:endParaRPr>
          </a:p>
          <a:p>
            <a:pPr marL="0" indent="0">
              <a:buNone/>
            </a:pPr>
            <a:br>
              <a:rPr lang="tr-TR" sz="2000" dirty="0"/>
            </a:br>
            <a:endParaRPr lang="tr-TR" sz="2000" dirty="0"/>
          </a:p>
        </p:txBody>
      </p:sp>
      <p:sp>
        <p:nvSpPr>
          <p:cNvPr id="4" name="Metin kutusu 3">
            <a:extLst>
              <a:ext uri="{FF2B5EF4-FFF2-40B4-BE49-F238E27FC236}">
                <a16:creationId xmlns:a16="http://schemas.microsoft.com/office/drawing/2014/main" id="{A3005DF0-4C51-4439-92C1-45C22004AD4C}"/>
              </a:ext>
            </a:extLst>
          </p:cNvPr>
          <p:cNvSpPr txBox="1"/>
          <p:nvPr/>
        </p:nvSpPr>
        <p:spPr>
          <a:xfrm>
            <a:off x="8033550" y="3866096"/>
            <a:ext cx="4066714" cy="1754326"/>
          </a:xfrm>
          <a:prstGeom prst="rect">
            <a:avLst/>
          </a:prstGeom>
          <a:noFill/>
        </p:spPr>
        <p:txBody>
          <a:bodyPr wrap="square" rtlCol="0">
            <a:spAutoFit/>
          </a:bodyPr>
          <a:lstStyle/>
          <a:p>
            <a:pPr marL="0" indent="0">
              <a:buNone/>
            </a:pPr>
            <a:r>
              <a:rPr lang="tr-TR" sz="1800" b="1" i="0" dirty="0">
                <a:solidFill>
                  <a:srgbClr val="444444"/>
                </a:solidFill>
                <a:effectLst/>
                <a:latin typeface="Open Sans"/>
              </a:rPr>
              <a:t>Not Alma İlkeleri;</a:t>
            </a:r>
          </a:p>
          <a:p>
            <a:pPr marL="0" indent="0">
              <a:buNone/>
            </a:pPr>
            <a:r>
              <a:rPr lang="tr-TR" sz="1800" b="0" i="0" dirty="0">
                <a:solidFill>
                  <a:srgbClr val="444444"/>
                </a:solidFill>
                <a:effectLst/>
                <a:latin typeface="Open Sans"/>
              </a:rPr>
              <a:t>Önemli noktaları yakalamaya çalışmak</a:t>
            </a:r>
          </a:p>
          <a:p>
            <a:pPr marL="0" indent="0">
              <a:buNone/>
            </a:pPr>
            <a:r>
              <a:rPr lang="tr-TR" sz="1800" b="0" i="0" dirty="0">
                <a:solidFill>
                  <a:srgbClr val="444444"/>
                </a:solidFill>
                <a:effectLst/>
                <a:latin typeface="Open Sans"/>
              </a:rPr>
              <a:t>Dinleme ile not alma arasında bir denge oluşturmak</a:t>
            </a:r>
          </a:p>
          <a:p>
            <a:pPr marL="0" indent="0">
              <a:buNone/>
            </a:pPr>
            <a:r>
              <a:rPr lang="tr-TR" sz="1800" b="0" i="0" dirty="0">
                <a:solidFill>
                  <a:srgbClr val="444444"/>
                </a:solidFill>
                <a:effectLst/>
                <a:latin typeface="Open Sans"/>
              </a:rPr>
              <a:t>Kısaltmalar ve semboller kullanmak</a:t>
            </a:r>
          </a:p>
          <a:p>
            <a:pPr marL="0" indent="0">
              <a:buNone/>
            </a:pPr>
            <a:r>
              <a:rPr lang="tr-TR" sz="1800" b="0" i="0" dirty="0">
                <a:solidFill>
                  <a:srgbClr val="444444"/>
                </a:solidFill>
                <a:effectLst/>
                <a:latin typeface="Open Sans"/>
              </a:rPr>
              <a:t>Uyarı ve ödevleri not etmek</a:t>
            </a:r>
            <a:endParaRPr lang="tr-TR" dirty="0"/>
          </a:p>
        </p:txBody>
      </p:sp>
      <p:pic>
        <p:nvPicPr>
          <p:cNvPr id="6" name="Resim 5">
            <a:extLst>
              <a:ext uri="{FF2B5EF4-FFF2-40B4-BE49-F238E27FC236}">
                <a16:creationId xmlns:a16="http://schemas.microsoft.com/office/drawing/2014/main" id="{22B4B1C8-ADBC-4EC9-9854-25088279E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653" y="355513"/>
            <a:ext cx="4424039" cy="2994413"/>
          </a:xfrm>
          <a:prstGeom prst="rect">
            <a:avLst/>
          </a:prstGeom>
        </p:spPr>
      </p:pic>
      <p:sp>
        <p:nvSpPr>
          <p:cNvPr id="8" name="Metin kutusu 7">
            <a:extLst>
              <a:ext uri="{FF2B5EF4-FFF2-40B4-BE49-F238E27FC236}">
                <a16:creationId xmlns:a16="http://schemas.microsoft.com/office/drawing/2014/main" id="{23446B3C-1CC6-4620-A1A8-B0F325E442E1}"/>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10" name="Resim 9">
            <a:extLst>
              <a:ext uri="{FF2B5EF4-FFF2-40B4-BE49-F238E27FC236}">
                <a16:creationId xmlns:a16="http://schemas.microsoft.com/office/drawing/2014/main" id="{09D1835A-1EF6-44C5-AC76-7AE2F8781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2" name="Resim 11">
            <a:extLst>
              <a:ext uri="{FF2B5EF4-FFF2-40B4-BE49-F238E27FC236}">
                <a16:creationId xmlns:a16="http://schemas.microsoft.com/office/drawing/2014/main" id="{1C1B8444-E818-4D27-ABB5-DAB8AE280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146723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E5247-9AD5-4FD3-BC6F-7CCE6D90E5BD}"/>
              </a:ext>
            </a:extLst>
          </p:cNvPr>
          <p:cNvSpPr>
            <a:spLocks noGrp="1"/>
          </p:cNvSpPr>
          <p:nvPr>
            <p:ph type="title"/>
          </p:nvPr>
        </p:nvSpPr>
        <p:spPr>
          <a:xfrm>
            <a:off x="5956915" y="735367"/>
            <a:ext cx="5752731" cy="2074817"/>
          </a:xfrm>
        </p:spPr>
        <p:txBody>
          <a:bodyPr>
            <a:normAutofit/>
          </a:bodyPr>
          <a:lstStyle/>
          <a:p>
            <a:r>
              <a:rPr lang="tr-TR" sz="4000" b="1" i="0" dirty="0">
                <a:solidFill>
                  <a:srgbClr val="444444"/>
                </a:solidFill>
                <a:effectLst/>
                <a:latin typeface="Open Sans"/>
              </a:rPr>
              <a:t>PLANLI ÇALIŞMAK</a:t>
            </a:r>
            <a:br>
              <a:rPr lang="tr-TR" sz="4000" b="1" i="0" dirty="0">
                <a:solidFill>
                  <a:srgbClr val="444444"/>
                </a:solidFill>
                <a:effectLst/>
                <a:latin typeface="Open Sans"/>
              </a:rPr>
            </a:br>
            <a:r>
              <a:rPr lang="tr-TR" sz="4000" b="1" i="0" dirty="0">
                <a:solidFill>
                  <a:srgbClr val="444444"/>
                </a:solidFill>
                <a:effectLst/>
                <a:latin typeface="Open Sans"/>
              </a:rPr>
              <a:t>(PROGRAM YAPMAK)</a:t>
            </a:r>
            <a:endParaRPr lang="tr-TR" sz="4000" dirty="0"/>
          </a:p>
        </p:txBody>
      </p:sp>
      <p:sp>
        <p:nvSpPr>
          <p:cNvPr id="3" name="İçerik Yer Tutucusu 2">
            <a:extLst>
              <a:ext uri="{FF2B5EF4-FFF2-40B4-BE49-F238E27FC236}">
                <a16:creationId xmlns:a16="http://schemas.microsoft.com/office/drawing/2014/main" id="{94E99485-BA50-41A8-80C5-9F3B5261FAFD}"/>
              </a:ext>
            </a:extLst>
          </p:cNvPr>
          <p:cNvSpPr>
            <a:spLocks noGrp="1"/>
          </p:cNvSpPr>
          <p:nvPr>
            <p:ph idx="1"/>
          </p:nvPr>
        </p:nvSpPr>
        <p:spPr>
          <a:xfrm>
            <a:off x="747573" y="3351320"/>
            <a:ext cx="10696853" cy="3313929"/>
          </a:xfrm>
        </p:spPr>
        <p:txBody>
          <a:bodyPr>
            <a:noAutofit/>
          </a:bodyPr>
          <a:lstStyle/>
          <a:p>
            <a:pPr marL="0" indent="0">
              <a:buNone/>
            </a:pPr>
            <a:br>
              <a:rPr lang="tr-TR" sz="2000" dirty="0"/>
            </a:br>
            <a:r>
              <a:rPr lang="tr-TR" sz="2000" b="0" i="0" dirty="0">
                <a:solidFill>
                  <a:srgbClr val="444444"/>
                </a:solidFill>
                <a:effectLst/>
                <a:latin typeface="Open Sans"/>
              </a:rPr>
              <a:t>Çalışma programından; tekrarı içeren, etkili çalışmayı sağlayan ve kişiye özgü hazırlanmış bir program kastedilmektedir. Sadece belirli saatlerde dersin başına oturma, belirli saatlerde mola verme üzerine kurulmuş bir çizelge, uygun bir ders çalışma programı anlamına gelmez.</a:t>
            </a:r>
          </a:p>
          <a:p>
            <a:pPr marL="0" indent="0">
              <a:buNone/>
            </a:pPr>
            <a:r>
              <a:rPr lang="tr-TR" sz="2000" b="0" i="0" dirty="0">
                <a:solidFill>
                  <a:srgbClr val="444444"/>
                </a:solidFill>
                <a:effectLst/>
                <a:latin typeface="Open Sans"/>
              </a:rPr>
              <a:t>Önceden hazırlanan program aşağıdaki faydaları sağlar: </a:t>
            </a:r>
          </a:p>
          <a:p>
            <a:pPr marL="0" indent="0">
              <a:buNone/>
            </a:pPr>
            <a:r>
              <a:rPr lang="tr-TR" sz="2000" b="0" i="0" dirty="0">
                <a:solidFill>
                  <a:srgbClr val="444444"/>
                </a:solidFill>
                <a:effectLst/>
                <a:latin typeface="Open Sans"/>
              </a:rPr>
              <a:t>1.Zamanın etkili şekilde kullanılması </a:t>
            </a:r>
          </a:p>
          <a:p>
            <a:pPr marL="0" indent="0">
              <a:buNone/>
            </a:pPr>
            <a:r>
              <a:rPr lang="tr-TR" sz="2000" b="0" i="0" dirty="0">
                <a:solidFill>
                  <a:srgbClr val="444444"/>
                </a:solidFill>
                <a:effectLst/>
                <a:latin typeface="Open Sans"/>
              </a:rPr>
              <a:t>2.Neye nereden başlanacağına karar verilmesi</a:t>
            </a:r>
          </a:p>
          <a:p>
            <a:pPr marL="0" indent="0">
              <a:buNone/>
            </a:pPr>
            <a:r>
              <a:rPr lang="tr-TR" sz="2000" b="0" i="0" dirty="0">
                <a:solidFill>
                  <a:srgbClr val="444444"/>
                </a:solidFill>
                <a:effectLst/>
                <a:latin typeface="Open Sans"/>
              </a:rPr>
              <a:t>3.Güven ve motivasyonun artması</a:t>
            </a:r>
            <a:endParaRPr lang="tr-TR" sz="2000" dirty="0"/>
          </a:p>
        </p:txBody>
      </p:sp>
      <p:pic>
        <p:nvPicPr>
          <p:cNvPr id="5" name="Resim 4">
            <a:extLst>
              <a:ext uri="{FF2B5EF4-FFF2-40B4-BE49-F238E27FC236}">
                <a16:creationId xmlns:a16="http://schemas.microsoft.com/office/drawing/2014/main" id="{FD4C1EE2-374E-4057-A245-36D5488AE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24" y="192751"/>
            <a:ext cx="4955590" cy="3313929"/>
          </a:xfrm>
          <a:prstGeom prst="rect">
            <a:avLst/>
          </a:prstGeom>
        </p:spPr>
      </p:pic>
      <p:sp>
        <p:nvSpPr>
          <p:cNvPr id="7" name="Metin kutusu 6">
            <a:extLst>
              <a:ext uri="{FF2B5EF4-FFF2-40B4-BE49-F238E27FC236}">
                <a16:creationId xmlns:a16="http://schemas.microsoft.com/office/drawing/2014/main" id="{F9DF7053-8AAD-4742-8235-EF6AD67A59EB}"/>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9" name="Resim 8">
            <a:extLst>
              <a:ext uri="{FF2B5EF4-FFF2-40B4-BE49-F238E27FC236}">
                <a16:creationId xmlns:a16="http://schemas.microsoft.com/office/drawing/2014/main" id="{74D38EC8-3FF2-42FD-ADE5-275ECB84F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1" name="Resim 10">
            <a:extLst>
              <a:ext uri="{FF2B5EF4-FFF2-40B4-BE49-F238E27FC236}">
                <a16:creationId xmlns:a16="http://schemas.microsoft.com/office/drawing/2014/main" id="{27E747C9-9D12-435B-9DAC-ECFB68A80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292406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873CB9-F7EB-482D-94E3-242A75A5B7F9}"/>
              </a:ext>
            </a:extLst>
          </p:cNvPr>
          <p:cNvSpPr>
            <a:spLocks noGrp="1"/>
          </p:cNvSpPr>
          <p:nvPr>
            <p:ph idx="1"/>
          </p:nvPr>
        </p:nvSpPr>
        <p:spPr>
          <a:xfrm>
            <a:off x="686909" y="1750481"/>
            <a:ext cx="10818181" cy="4351338"/>
          </a:xfrm>
        </p:spPr>
        <p:txBody>
          <a:bodyPr>
            <a:normAutofit/>
          </a:bodyPr>
          <a:lstStyle/>
          <a:p>
            <a:r>
              <a:rPr lang="tr-TR" sz="8800" dirty="0">
                <a:effectLst>
                  <a:outerShdw blurRad="38100" dist="38100" dir="2700000" algn="tl">
                    <a:srgbClr val="C0C0C0"/>
                  </a:outerShdw>
                </a:effectLst>
              </a:rPr>
              <a:t>ŞİMDİYİ DEĞİL GELECEĞİ DÜŞÜNÜN!!</a:t>
            </a:r>
            <a:endParaRPr lang="tr-TR" sz="8800" dirty="0"/>
          </a:p>
        </p:txBody>
      </p:sp>
      <p:sp>
        <p:nvSpPr>
          <p:cNvPr id="4" name="Metin kutusu 3">
            <a:extLst>
              <a:ext uri="{FF2B5EF4-FFF2-40B4-BE49-F238E27FC236}">
                <a16:creationId xmlns:a16="http://schemas.microsoft.com/office/drawing/2014/main" id="{A595DEE5-B490-4B34-9BEE-F6BE1C086470}"/>
              </a:ext>
            </a:extLst>
          </p:cNvPr>
          <p:cNvSpPr txBox="1"/>
          <p:nvPr/>
        </p:nvSpPr>
        <p:spPr>
          <a:xfrm>
            <a:off x="7688062" y="6031319"/>
            <a:ext cx="4208016" cy="369332"/>
          </a:xfrm>
          <a:prstGeom prst="rect">
            <a:avLst/>
          </a:prstGeom>
          <a:noFill/>
        </p:spPr>
        <p:txBody>
          <a:bodyPr wrap="square" rtlCol="0">
            <a:spAutoFit/>
          </a:bodyPr>
          <a:lstStyle/>
          <a:p>
            <a:r>
              <a:rPr lang="tr-TR" dirty="0"/>
              <a:t>UZ. PSİKOLOJİK DANIŞMAN NURAY YAMAN</a:t>
            </a:r>
          </a:p>
        </p:txBody>
      </p:sp>
    </p:spTree>
    <p:extLst>
      <p:ext uri="{BB962C8B-B14F-4D97-AF65-F5344CB8AC3E}">
        <p14:creationId xmlns:p14="http://schemas.microsoft.com/office/powerpoint/2010/main" val="219832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848E6A-E5F1-445D-9572-E4183970B628}"/>
              </a:ext>
            </a:extLst>
          </p:cNvPr>
          <p:cNvSpPr>
            <a:spLocks noGrp="1"/>
          </p:cNvSpPr>
          <p:nvPr>
            <p:ph idx="1"/>
          </p:nvPr>
        </p:nvSpPr>
        <p:spPr>
          <a:xfrm>
            <a:off x="545237" y="902347"/>
            <a:ext cx="10515600" cy="5267633"/>
          </a:xfrm>
        </p:spPr>
        <p:txBody>
          <a:bodyPr>
            <a:normAutofit/>
          </a:bodyPr>
          <a:lstStyle/>
          <a:p>
            <a:pPr marL="0" indent="0">
              <a:buNone/>
            </a:pPr>
            <a:r>
              <a:rPr lang="tr-TR" sz="2800" b="1" dirty="0">
                <a:latin typeface="Tahoma" pitchFamily="34" charset="0"/>
                <a:cs typeface="Arial" charset="0"/>
              </a:rPr>
              <a:t>Ana, baba ve öğretmenlerin öğrenciden genel beklentisi, onların “Derslerine çok çalışıp, başarılı olmaları" yönündedir</a:t>
            </a:r>
            <a:r>
              <a:rPr lang="tr-TR" sz="3200" dirty="0">
                <a:latin typeface="Arial" charset="0"/>
                <a:cs typeface="Arial" charset="0"/>
              </a:rPr>
              <a:t>. </a:t>
            </a:r>
          </a:p>
          <a:p>
            <a:pPr marL="0" indent="0">
              <a:buNone/>
            </a:pPr>
            <a:endParaRPr lang="tr-TR" sz="3200" dirty="0">
              <a:effectLst>
                <a:outerShdw blurRad="38100" dist="38100" dir="2700000" algn="tl">
                  <a:srgbClr val="000000"/>
                </a:outerShdw>
              </a:effectLst>
              <a:latin typeface="Arial" charset="0"/>
              <a:cs typeface="Arial" charset="0"/>
            </a:endParaRPr>
          </a:p>
          <a:p>
            <a:pPr marL="0" indent="0">
              <a:buNone/>
            </a:pPr>
            <a:endParaRPr lang="tr-TR" sz="3200" dirty="0">
              <a:effectLst>
                <a:outerShdw blurRad="38100" dist="38100" dir="2700000" algn="tl">
                  <a:srgbClr val="000000"/>
                </a:outerShdw>
              </a:effectLst>
              <a:cs typeface="Arial" charset="0"/>
            </a:endParaRPr>
          </a:p>
          <a:p>
            <a:pPr marL="0" indent="0">
              <a:buNone/>
            </a:pPr>
            <a:endParaRPr lang="tr-TR" sz="3200" dirty="0">
              <a:effectLst>
                <a:outerShdw blurRad="38100" dist="38100" dir="2700000" algn="tl">
                  <a:srgbClr val="000000"/>
                </a:outerShdw>
              </a:effectLst>
              <a:cs typeface="Arial" charset="0"/>
            </a:endParaRPr>
          </a:p>
          <a:p>
            <a:pPr marL="0" indent="0">
              <a:buNone/>
            </a:pPr>
            <a:endParaRPr lang="tr-TR" sz="3200" dirty="0">
              <a:effectLst>
                <a:outerShdw blurRad="38100" dist="38100" dir="2700000" algn="tl">
                  <a:srgbClr val="000000"/>
                </a:outerShdw>
              </a:effectLst>
              <a:cs typeface="Arial" charset="0"/>
            </a:endParaRPr>
          </a:p>
          <a:p>
            <a:pPr marL="0" indent="0">
              <a:buNone/>
            </a:pPr>
            <a:r>
              <a:rPr lang="tr-TR" altLang="tr-TR" sz="2800" b="1" dirty="0">
                <a:latin typeface="Tahoma" panose="020B0604030504040204" pitchFamily="34" charset="0"/>
              </a:rPr>
              <a:t>Beklenti böyle olunca başarısızlığın nedeni, "yeterince çalışmamak" olarak görülmekte ve sizlerden sürekli daha çok çalışması istenmektedir. </a:t>
            </a:r>
            <a:endParaRPr lang="tr-TR" altLang="tr-TR" sz="2800" dirty="0">
              <a:latin typeface="Tahoma" panose="020B0604030504040204" pitchFamily="34" charset="0"/>
            </a:endParaRPr>
          </a:p>
          <a:p>
            <a:endParaRPr lang="tr-TR" dirty="0"/>
          </a:p>
        </p:txBody>
      </p:sp>
      <p:sp>
        <p:nvSpPr>
          <p:cNvPr id="2" name="Metin kutusu 1">
            <a:extLst>
              <a:ext uri="{FF2B5EF4-FFF2-40B4-BE49-F238E27FC236}">
                <a16:creationId xmlns:a16="http://schemas.microsoft.com/office/drawing/2014/main" id="{713E4EB7-37F6-41B8-91F1-8D183274C9B9}"/>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6" name="Resim 5">
            <a:extLst>
              <a:ext uri="{FF2B5EF4-FFF2-40B4-BE49-F238E27FC236}">
                <a16:creationId xmlns:a16="http://schemas.microsoft.com/office/drawing/2014/main" id="{B4DB33AC-E645-4D29-8784-91E92C9D9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8" name="Resim 7">
            <a:extLst>
              <a:ext uri="{FF2B5EF4-FFF2-40B4-BE49-F238E27FC236}">
                <a16:creationId xmlns:a16="http://schemas.microsoft.com/office/drawing/2014/main" id="{E28B74F1-18C7-4761-9BA9-3ADA6682D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5" name="Resim 4">
            <a:extLst>
              <a:ext uri="{FF2B5EF4-FFF2-40B4-BE49-F238E27FC236}">
                <a16:creationId xmlns:a16="http://schemas.microsoft.com/office/drawing/2014/main" id="{709A4281-00FC-48D8-B1D3-A4086050D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587" y="1979722"/>
            <a:ext cx="4818825" cy="2298530"/>
          </a:xfrm>
          <a:prstGeom prst="rect">
            <a:avLst/>
          </a:prstGeom>
        </p:spPr>
      </p:pic>
    </p:spTree>
    <p:extLst>
      <p:ext uri="{BB962C8B-B14F-4D97-AF65-F5344CB8AC3E}">
        <p14:creationId xmlns:p14="http://schemas.microsoft.com/office/powerpoint/2010/main" val="10922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3482E5-4086-4417-A4A2-EF6ED7C4766F}"/>
              </a:ext>
            </a:extLst>
          </p:cNvPr>
          <p:cNvSpPr>
            <a:spLocks noGrp="1"/>
          </p:cNvSpPr>
          <p:nvPr>
            <p:ph idx="1"/>
          </p:nvPr>
        </p:nvSpPr>
        <p:spPr>
          <a:xfrm>
            <a:off x="838200" y="681037"/>
            <a:ext cx="10515600" cy="5495926"/>
          </a:xfrm>
        </p:spPr>
        <p:txBody>
          <a:bodyPr/>
          <a:lstStyle/>
          <a:p>
            <a:r>
              <a:rPr lang="tr-TR" altLang="tr-TR" sz="2800" b="1" dirty="0"/>
              <a:t>Verimli ders çalışma yollarını iyi bilerek ve bunlardan gereğince yararlanarak </a:t>
            </a:r>
            <a:r>
              <a:rPr lang="tr-TR" altLang="tr-TR" sz="2800" b="1" u="sng" dirty="0"/>
              <a:t>etkili çalışmaktır</a:t>
            </a:r>
            <a:r>
              <a:rPr lang="tr-TR" altLang="tr-TR" sz="2800" b="1" dirty="0"/>
              <a:t>.</a:t>
            </a:r>
            <a:endParaRPr lang="tr-TR" altLang="tr-TR" sz="3000" dirty="0"/>
          </a:p>
          <a:p>
            <a:endParaRPr lang="tr-TR" dirty="0"/>
          </a:p>
        </p:txBody>
      </p:sp>
      <p:pic>
        <p:nvPicPr>
          <p:cNvPr id="5" name="Picture 3" descr="id4">
            <a:extLst>
              <a:ext uri="{FF2B5EF4-FFF2-40B4-BE49-F238E27FC236}">
                <a16:creationId xmlns:a16="http://schemas.microsoft.com/office/drawing/2014/main" id="{A17E8774-D5D5-462B-8986-F2DD70606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96" y="1899821"/>
            <a:ext cx="6258757" cy="392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a:extLst>
              <a:ext uri="{FF2B5EF4-FFF2-40B4-BE49-F238E27FC236}">
                <a16:creationId xmlns:a16="http://schemas.microsoft.com/office/drawing/2014/main" id="{33EC9869-4BE4-4C38-85CC-477CA8B0ADDA}"/>
              </a:ext>
            </a:extLst>
          </p:cNvPr>
          <p:cNvSpPr/>
          <p:nvPr/>
        </p:nvSpPr>
        <p:spPr>
          <a:xfrm>
            <a:off x="2842334" y="5299970"/>
            <a:ext cx="6507332" cy="6036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7" name="AutoShape 5">
            <a:extLst>
              <a:ext uri="{FF2B5EF4-FFF2-40B4-BE49-F238E27FC236}">
                <a16:creationId xmlns:a16="http://schemas.microsoft.com/office/drawing/2014/main" id="{1E78FD85-D69D-46FF-8FC9-CB460E5B8B72}"/>
              </a:ext>
            </a:extLst>
          </p:cNvPr>
          <p:cNvSpPr>
            <a:spLocks noChangeArrowheads="1"/>
          </p:cNvSpPr>
          <p:nvPr/>
        </p:nvSpPr>
        <p:spPr bwMode="auto">
          <a:xfrm>
            <a:off x="6590005" y="1261131"/>
            <a:ext cx="3101636" cy="2167869"/>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lvl1pPr>
              <a:defRPr sz="3600">
                <a:solidFill>
                  <a:srgbClr val="660033"/>
                </a:solidFill>
                <a:latin typeface="Times New Roman" panose="02020603050405020304" pitchFamily="18" charset="0"/>
                <a:cs typeface="Arial" panose="020B0604020202020204" pitchFamily="34" charset="0"/>
              </a:defRPr>
            </a:lvl1pPr>
            <a:lvl2pPr marL="742950" indent="-285750">
              <a:defRPr sz="3600">
                <a:solidFill>
                  <a:srgbClr val="660033"/>
                </a:solidFill>
                <a:latin typeface="Times New Roman" panose="02020603050405020304" pitchFamily="18" charset="0"/>
                <a:cs typeface="Arial" panose="020B0604020202020204" pitchFamily="34" charset="0"/>
              </a:defRPr>
            </a:lvl2pPr>
            <a:lvl3pPr marL="1143000" indent="-228600">
              <a:defRPr sz="3600">
                <a:solidFill>
                  <a:srgbClr val="660033"/>
                </a:solidFill>
                <a:latin typeface="Times New Roman" panose="02020603050405020304" pitchFamily="18" charset="0"/>
                <a:cs typeface="Arial" panose="020B0604020202020204" pitchFamily="34" charset="0"/>
              </a:defRPr>
            </a:lvl3pPr>
            <a:lvl4pPr marL="1600200" indent="-228600">
              <a:defRPr sz="3600">
                <a:solidFill>
                  <a:srgbClr val="660033"/>
                </a:solidFill>
                <a:latin typeface="Times New Roman" panose="02020603050405020304" pitchFamily="18" charset="0"/>
                <a:cs typeface="Arial" panose="020B0604020202020204" pitchFamily="34" charset="0"/>
              </a:defRPr>
            </a:lvl4pPr>
            <a:lvl5pPr marL="2057400" indent="-228600">
              <a:defRPr sz="3600">
                <a:solidFill>
                  <a:srgbClr val="660033"/>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rgbClr val="660033"/>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rgbClr val="660033"/>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rgbClr val="660033"/>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rgbClr val="660033"/>
                </a:solidFill>
                <a:latin typeface="Times New Roman" panose="02020603050405020304" pitchFamily="18" charset="0"/>
                <a:cs typeface="Arial" panose="020B0604020202020204" pitchFamily="34" charset="0"/>
              </a:defRPr>
            </a:lvl9pPr>
          </a:lstStyle>
          <a:p>
            <a:pPr algn="ctr" eaLnBrk="1" hangingPunct="1"/>
            <a:r>
              <a:rPr lang="tr-TR" altLang="tr-TR" sz="2000" dirty="0">
                <a:solidFill>
                  <a:srgbClr val="000000"/>
                </a:solidFill>
                <a:latin typeface="Comic Sans MS" panose="030F0702030302020204" pitchFamily="66" charset="0"/>
              </a:rPr>
              <a:t>Oysa</a:t>
            </a:r>
          </a:p>
          <a:p>
            <a:pPr algn="ctr" eaLnBrk="1" hangingPunct="1"/>
            <a:r>
              <a:rPr lang="tr-TR" altLang="tr-TR" sz="2000" dirty="0">
                <a:solidFill>
                  <a:srgbClr val="000000"/>
                </a:solidFill>
                <a:latin typeface="Comic Sans MS" panose="030F0702030302020204" pitchFamily="66" charset="0"/>
              </a:rPr>
              <a:t> gerekli olan </a:t>
            </a:r>
          </a:p>
          <a:p>
            <a:pPr algn="ctr" eaLnBrk="1" hangingPunct="1"/>
            <a:r>
              <a:rPr lang="tr-TR" altLang="tr-TR" sz="2000" b="1" dirty="0">
                <a:solidFill>
                  <a:srgbClr val="000000"/>
                </a:solidFill>
                <a:latin typeface="Comic Sans MS" panose="030F0702030302020204" pitchFamily="66" charset="0"/>
              </a:rPr>
              <a:t>"Bilinçsizce </a:t>
            </a:r>
          </a:p>
          <a:p>
            <a:pPr algn="ctr" eaLnBrk="1" hangingPunct="1"/>
            <a:r>
              <a:rPr lang="tr-TR" altLang="tr-TR" sz="2000" b="1" dirty="0">
                <a:solidFill>
                  <a:srgbClr val="000000"/>
                </a:solidFill>
                <a:latin typeface="Comic Sans MS" panose="030F0702030302020204" pitchFamily="66" charset="0"/>
              </a:rPr>
              <a:t>çok çalışmak"</a:t>
            </a:r>
            <a:r>
              <a:rPr lang="tr-TR" altLang="tr-TR" sz="2000" dirty="0">
                <a:solidFill>
                  <a:srgbClr val="000000"/>
                </a:solidFill>
                <a:latin typeface="Comic Sans MS" panose="030F0702030302020204" pitchFamily="66" charset="0"/>
              </a:rPr>
              <a:t> </a:t>
            </a:r>
          </a:p>
          <a:p>
            <a:pPr algn="ctr" eaLnBrk="1" hangingPunct="1"/>
            <a:r>
              <a:rPr lang="tr-TR" altLang="tr-TR" sz="2000" dirty="0">
                <a:solidFill>
                  <a:srgbClr val="000000"/>
                </a:solidFill>
                <a:latin typeface="Comic Sans MS" panose="030F0702030302020204" pitchFamily="66" charset="0"/>
              </a:rPr>
              <a:t>değil</a:t>
            </a:r>
            <a:endParaRPr lang="tr-TR" altLang="tr-TR" sz="2000" dirty="0">
              <a:solidFill>
                <a:schemeClr val="bg2"/>
              </a:solidFill>
              <a:latin typeface="Arial" panose="020B0604020202020204" pitchFamily="34" charset="0"/>
            </a:endParaRPr>
          </a:p>
        </p:txBody>
      </p:sp>
      <p:sp>
        <p:nvSpPr>
          <p:cNvPr id="4" name="Metin kutusu 3">
            <a:extLst>
              <a:ext uri="{FF2B5EF4-FFF2-40B4-BE49-F238E27FC236}">
                <a16:creationId xmlns:a16="http://schemas.microsoft.com/office/drawing/2014/main" id="{30D98561-462B-40B4-8999-1423EBDAE9AA}"/>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9" name="Resim 8">
            <a:extLst>
              <a:ext uri="{FF2B5EF4-FFF2-40B4-BE49-F238E27FC236}">
                <a16:creationId xmlns:a16="http://schemas.microsoft.com/office/drawing/2014/main" id="{84F7D981-6DBC-477E-98BD-E9F80C3ED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1" name="Resim 10">
            <a:extLst>
              <a:ext uri="{FF2B5EF4-FFF2-40B4-BE49-F238E27FC236}">
                <a16:creationId xmlns:a16="http://schemas.microsoft.com/office/drawing/2014/main" id="{2C624F99-3756-4207-8A94-C3B5470E0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389556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D82CEAD-29D4-4476-B4EC-BFDD302B5B02}"/>
              </a:ext>
            </a:extLst>
          </p:cNvPr>
          <p:cNvSpPr>
            <a:spLocks noGrp="1" noChangeArrowheads="1"/>
          </p:cNvSpPr>
          <p:nvPr>
            <p:ph type="body" idx="4294967295"/>
          </p:nvPr>
        </p:nvSpPr>
        <p:spPr>
          <a:xfrm>
            <a:off x="6096000" y="1457713"/>
            <a:ext cx="5805256" cy="4978598"/>
          </a:xfrm>
          <a:noFill/>
        </p:spPr>
        <p:txBody>
          <a:bodyPr>
            <a:normAutofit lnSpcReduction="10000"/>
          </a:bodyPr>
          <a:lstStyle/>
          <a:p>
            <a:pPr eaLnBrk="1" hangingPunct="1"/>
            <a:r>
              <a:rPr lang="tr-TR" altLang="tr-TR" b="1" dirty="0"/>
              <a:t>Öğrenmeye karşı istekli ve kararlı olma.</a:t>
            </a:r>
          </a:p>
          <a:p>
            <a:pPr eaLnBrk="1" hangingPunct="1"/>
            <a:r>
              <a:rPr lang="tr-TR" altLang="tr-TR" b="1" dirty="0"/>
              <a:t>Öğrenme için gerekli yeteneklere sahip olma.</a:t>
            </a:r>
          </a:p>
          <a:p>
            <a:pPr eaLnBrk="1" hangingPunct="1"/>
            <a:r>
              <a:rPr lang="tr-TR" altLang="tr-TR" b="1" dirty="0"/>
              <a:t>Yeteneklerinize uygun bir çalışma sistematiği geliştirerek, sistematik içerisinde olumlu ders çalışma alışkanlığı kazanma.</a:t>
            </a:r>
          </a:p>
          <a:p>
            <a:pPr eaLnBrk="1" hangingPunct="1"/>
            <a:r>
              <a:rPr lang="tr-TR" altLang="tr-TR" b="1" dirty="0"/>
              <a:t>Her bireyin kişilik yapısı ve algılama özellikleri birbirinden farklı olduğundan geliştirilecek bu sistematik bireyin kendi şartlarına uygun olmalıdır</a:t>
            </a:r>
            <a:r>
              <a:rPr lang="tr-TR" altLang="tr-TR" dirty="0"/>
              <a:t>.</a:t>
            </a:r>
          </a:p>
        </p:txBody>
      </p:sp>
      <p:sp>
        <p:nvSpPr>
          <p:cNvPr id="64516" name="Rectangle 4">
            <a:extLst>
              <a:ext uri="{FF2B5EF4-FFF2-40B4-BE49-F238E27FC236}">
                <a16:creationId xmlns:a16="http://schemas.microsoft.com/office/drawing/2014/main" id="{75BD4FED-5DD1-4931-9129-F646BD26BF65}"/>
              </a:ext>
            </a:extLst>
          </p:cNvPr>
          <p:cNvSpPr>
            <a:spLocks noGrp="1" noChangeArrowheads="1"/>
          </p:cNvSpPr>
          <p:nvPr>
            <p:ph type="title" idx="4294967295"/>
          </p:nvPr>
        </p:nvSpPr>
        <p:spPr>
          <a:xfrm>
            <a:off x="6329779" y="313402"/>
            <a:ext cx="5193437" cy="1091954"/>
          </a:xfrm>
        </p:spPr>
        <p:style>
          <a:lnRef idx="2">
            <a:schemeClr val="dk1"/>
          </a:lnRef>
          <a:fillRef idx="1">
            <a:schemeClr val="lt1"/>
          </a:fillRef>
          <a:effectRef idx="0">
            <a:schemeClr val="dk1"/>
          </a:effectRef>
          <a:fontRef idx="minor">
            <a:schemeClr val="dk1"/>
          </a:fontRef>
        </p:style>
        <p:txBody>
          <a:bodyPr>
            <a:normAutofit fontScale="90000"/>
          </a:bodyPr>
          <a:lstStyle/>
          <a:p>
            <a:pPr algn="ctr" eaLnBrk="1" hangingPunct="1"/>
            <a:r>
              <a:rPr lang="tr-TR" altLang="tr-TR" sz="3000" b="1" dirty="0">
                <a:solidFill>
                  <a:srgbClr val="FF0000"/>
                </a:solidFill>
              </a:rPr>
              <a:t>ÖĞRENMEDE BAŞARIYI ETKİLEYEN EN ÖNEMLİ FAKTÖRLER.</a:t>
            </a:r>
            <a:r>
              <a:rPr lang="tr-TR" altLang="tr-TR" sz="4000" dirty="0"/>
              <a:t> </a:t>
            </a:r>
          </a:p>
        </p:txBody>
      </p:sp>
      <p:sp>
        <p:nvSpPr>
          <p:cNvPr id="2" name="Metin kutusu 1">
            <a:extLst>
              <a:ext uri="{FF2B5EF4-FFF2-40B4-BE49-F238E27FC236}">
                <a16:creationId xmlns:a16="http://schemas.microsoft.com/office/drawing/2014/main" id="{518A75F2-8E26-48F3-9215-4BDE2A9A738F}"/>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3" name="Resim 2">
            <a:extLst>
              <a:ext uri="{FF2B5EF4-FFF2-40B4-BE49-F238E27FC236}">
                <a16:creationId xmlns:a16="http://schemas.microsoft.com/office/drawing/2014/main" id="{9C8F0B50-7C55-49F5-B611-D9F150562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4" name="Resim 3">
            <a:extLst>
              <a:ext uri="{FF2B5EF4-FFF2-40B4-BE49-F238E27FC236}">
                <a16:creationId xmlns:a16="http://schemas.microsoft.com/office/drawing/2014/main" id="{22368686-D5D7-4520-B4E2-461E9054C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10" name="Resim 9">
            <a:extLst>
              <a:ext uri="{FF2B5EF4-FFF2-40B4-BE49-F238E27FC236}">
                <a16:creationId xmlns:a16="http://schemas.microsoft.com/office/drawing/2014/main" id="{64B4E3A3-ECAC-4933-AD96-3AE9DE0CF7FE}"/>
              </a:ext>
            </a:extLst>
          </p:cNvPr>
          <p:cNvPicPr>
            <a:picLocks noChangeAspect="1"/>
          </p:cNvPicPr>
          <p:nvPr/>
        </p:nvPicPr>
        <p:blipFill rotWithShape="1">
          <a:blip r:embed="rId4">
            <a:extLst>
              <a:ext uri="{28A0092B-C50C-407E-A947-70E740481C1C}">
                <a14:useLocalDpi xmlns:a14="http://schemas.microsoft.com/office/drawing/2010/main" val="0"/>
              </a:ext>
            </a:extLst>
          </a:blip>
          <a:srcRect l="10278" r="10568"/>
          <a:stretch/>
        </p:blipFill>
        <p:spPr>
          <a:xfrm>
            <a:off x="173855" y="1457713"/>
            <a:ext cx="5805256" cy="42956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4516">
                                            <p:txEl>
                                              <p:charRg st="4294967295" end="4294967295"/>
                                            </p:txEl>
                                          </p:spTgt>
                                        </p:tgtEl>
                                        <p:attrNameLst>
                                          <p:attrName>style.visibility</p:attrName>
                                        </p:attrNameLst>
                                      </p:cBhvr>
                                      <p:to>
                                        <p:strVal val="visible"/>
                                      </p:to>
                                    </p:set>
                                    <p:anim calcmode="lin" valueType="num">
                                      <p:cBhvr>
                                        <p:cTn id="7" dur="1000" fill="hold"/>
                                        <p:tgtEl>
                                          <p:spTgt spid="6451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6451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4514">
                                            <p:txEl>
                                              <p:pRg st="0" end="0"/>
                                            </p:txEl>
                                          </p:spTgt>
                                        </p:tgtEl>
                                        <p:attrNameLst>
                                          <p:attrName>style.visibility</p:attrName>
                                        </p:attrNameLst>
                                      </p:cBhvr>
                                      <p:to>
                                        <p:strVal val="visible"/>
                                      </p:to>
                                    </p:set>
                                    <p:animEffect transition="in" filter="fade">
                                      <p:cBhvr>
                                        <p:cTn id="14" dur="500"/>
                                        <p:tgtEl>
                                          <p:spTgt spid="64514">
                                            <p:txEl>
                                              <p:pRg st="0" end="0"/>
                                            </p:txEl>
                                          </p:spTgt>
                                        </p:tgtEl>
                                      </p:cBhvr>
                                    </p:animEffect>
                                    <p:anim calcmode="lin" valueType="num">
                                      <p:cBhvr>
                                        <p:cTn id="15"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51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4514">
                                            <p:txEl>
                                              <p:pRg st="1" end="1"/>
                                            </p:txEl>
                                          </p:spTgt>
                                        </p:tgtEl>
                                        <p:attrNameLst>
                                          <p:attrName>style.visibility</p:attrName>
                                        </p:attrNameLst>
                                      </p:cBhvr>
                                      <p:to>
                                        <p:strVal val="visible"/>
                                      </p:to>
                                    </p:set>
                                    <p:animEffect transition="in" filter="fade">
                                      <p:cBhvr>
                                        <p:cTn id="21" dur="500"/>
                                        <p:tgtEl>
                                          <p:spTgt spid="64514">
                                            <p:txEl>
                                              <p:pRg st="1" end="1"/>
                                            </p:txEl>
                                          </p:spTgt>
                                        </p:tgtEl>
                                      </p:cBhvr>
                                    </p:animEffect>
                                    <p:anim calcmode="lin" valueType="num">
                                      <p:cBhvr>
                                        <p:cTn id="22" dur="5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4514">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4514">
                                            <p:txEl>
                                              <p:pRg st="2" end="2"/>
                                            </p:txEl>
                                          </p:spTgt>
                                        </p:tgtEl>
                                        <p:attrNameLst>
                                          <p:attrName>style.visibility</p:attrName>
                                        </p:attrNameLst>
                                      </p:cBhvr>
                                      <p:to>
                                        <p:strVal val="visible"/>
                                      </p:to>
                                    </p:set>
                                    <p:animEffect transition="in" filter="fade">
                                      <p:cBhvr>
                                        <p:cTn id="28" dur="500"/>
                                        <p:tgtEl>
                                          <p:spTgt spid="64514">
                                            <p:txEl>
                                              <p:pRg st="2" end="2"/>
                                            </p:txEl>
                                          </p:spTgt>
                                        </p:tgtEl>
                                      </p:cBhvr>
                                    </p:animEffect>
                                    <p:anim calcmode="lin" valueType="num">
                                      <p:cBhvr>
                                        <p:cTn id="29" dur="5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451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4514">
                                            <p:txEl>
                                              <p:pRg st="3" end="3"/>
                                            </p:txEl>
                                          </p:spTgt>
                                        </p:tgtEl>
                                        <p:attrNameLst>
                                          <p:attrName>style.visibility</p:attrName>
                                        </p:attrNameLst>
                                      </p:cBhvr>
                                      <p:to>
                                        <p:strVal val="visible"/>
                                      </p:to>
                                    </p:set>
                                    <p:animEffect transition="in" filter="fade">
                                      <p:cBhvr>
                                        <p:cTn id="35" dur="500"/>
                                        <p:tgtEl>
                                          <p:spTgt spid="64514">
                                            <p:txEl>
                                              <p:pRg st="3" end="3"/>
                                            </p:txEl>
                                          </p:spTgt>
                                        </p:tgtEl>
                                      </p:cBhvr>
                                    </p:animEffect>
                                    <p:anim calcmode="lin" valueType="num">
                                      <p:cBhvr>
                                        <p:cTn id="36" dur="5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4514">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P spid="645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D3E42F-CE6A-4850-8614-BA6D60FF8849}"/>
              </a:ext>
            </a:extLst>
          </p:cNvPr>
          <p:cNvSpPr>
            <a:spLocks noGrp="1"/>
          </p:cNvSpPr>
          <p:nvPr>
            <p:ph idx="1"/>
          </p:nvPr>
        </p:nvSpPr>
        <p:spPr>
          <a:xfrm>
            <a:off x="838200" y="653772"/>
            <a:ext cx="10515600" cy="4351338"/>
          </a:xfrm>
        </p:spPr>
        <p:txBody>
          <a:bodyPr/>
          <a:lstStyle/>
          <a:p>
            <a:r>
              <a:rPr lang="tr-TR" altLang="tr-TR" dirty="0"/>
              <a:t>Okuldan eve geldiğinde, dinlenme ve yemeğe zaman ayırın. Hemen ders çalışmaya geçmesini istemeyin. Bunun on dakikasını, birlikte sohbet ederek geçirmeye çalışın. </a:t>
            </a:r>
          </a:p>
          <a:p>
            <a:endParaRPr lang="tr-TR" dirty="0"/>
          </a:p>
        </p:txBody>
      </p:sp>
      <p:sp>
        <p:nvSpPr>
          <p:cNvPr id="2" name="Metin kutusu 1">
            <a:extLst>
              <a:ext uri="{FF2B5EF4-FFF2-40B4-BE49-F238E27FC236}">
                <a16:creationId xmlns:a16="http://schemas.microsoft.com/office/drawing/2014/main" id="{4096543F-7EAF-4819-8ABE-6A6BD2FAD21E}"/>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7" name="Resim 6">
            <a:extLst>
              <a:ext uri="{FF2B5EF4-FFF2-40B4-BE49-F238E27FC236}">
                <a16:creationId xmlns:a16="http://schemas.microsoft.com/office/drawing/2014/main" id="{A097DAD1-C4AF-43C5-843E-9DD5BB571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96C1BA25-0AC2-4B2D-B4F7-6AB821B45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pic>
        <p:nvPicPr>
          <p:cNvPr id="10" name="Resim 9">
            <a:extLst>
              <a:ext uri="{FF2B5EF4-FFF2-40B4-BE49-F238E27FC236}">
                <a16:creationId xmlns:a16="http://schemas.microsoft.com/office/drawing/2014/main" id="{B8AA2A90-2BA3-4FE3-ADFF-A0398CD99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916" y="2530136"/>
            <a:ext cx="6028998" cy="3358217"/>
          </a:xfrm>
          <a:prstGeom prst="rect">
            <a:avLst/>
          </a:prstGeom>
        </p:spPr>
      </p:pic>
    </p:spTree>
    <p:extLst>
      <p:ext uri="{BB962C8B-B14F-4D97-AF65-F5344CB8AC3E}">
        <p14:creationId xmlns:p14="http://schemas.microsoft.com/office/powerpoint/2010/main" val="382306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581037-8590-424B-88D9-D487D9A1E1E8}"/>
              </a:ext>
            </a:extLst>
          </p:cNvPr>
          <p:cNvSpPr>
            <a:spLocks noGrp="1" noChangeArrowheads="1"/>
          </p:cNvSpPr>
          <p:nvPr>
            <p:ph idx="1"/>
          </p:nvPr>
        </p:nvSpPr>
        <p:spPr>
          <a:xfrm>
            <a:off x="518604" y="254278"/>
            <a:ext cx="10515600" cy="4351338"/>
          </a:xfrm>
        </p:spPr>
        <p:txBody>
          <a:bodyPr/>
          <a:lstStyle/>
          <a:p>
            <a:pPr eaLnBrk="1" hangingPunct="1"/>
            <a:endParaRPr lang="tr-TR" altLang="tr-TR" dirty="0"/>
          </a:p>
          <a:p>
            <a:pPr eaLnBrk="1" hangingPunct="1"/>
            <a:r>
              <a:rPr lang="tr-TR" altLang="tr-TR" dirty="0"/>
              <a:t>Verimli ders çalışmada en yararlı zaman  planlamasının çalışmaya birer saatlik süreler ayrılması olduğu söylenebilir.</a:t>
            </a:r>
          </a:p>
          <a:p>
            <a:pPr eaLnBrk="1" hangingPunct="1"/>
            <a:endParaRPr lang="tr-TR" altLang="tr-TR" dirty="0"/>
          </a:p>
          <a:p>
            <a:pPr eaLnBrk="1" hangingPunct="1"/>
            <a:r>
              <a:rPr lang="tr-TR" altLang="tr-TR" dirty="0"/>
              <a:t>40-50 </a:t>
            </a:r>
            <a:r>
              <a:rPr lang="tr-TR" altLang="tr-TR" dirty="0" err="1"/>
              <a:t>dk</a:t>
            </a:r>
            <a:r>
              <a:rPr lang="tr-TR" altLang="tr-TR" dirty="0"/>
              <a:t> ders</a:t>
            </a:r>
          </a:p>
          <a:p>
            <a:pPr eaLnBrk="1" hangingPunct="1"/>
            <a:r>
              <a:rPr lang="tr-TR" altLang="tr-TR" dirty="0"/>
              <a:t>10 </a:t>
            </a:r>
            <a:r>
              <a:rPr lang="tr-TR" altLang="tr-TR" dirty="0" err="1"/>
              <a:t>dk</a:t>
            </a:r>
            <a:r>
              <a:rPr lang="tr-TR" altLang="tr-TR" dirty="0"/>
              <a:t> tekrar</a:t>
            </a:r>
          </a:p>
          <a:p>
            <a:pPr eaLnBrk="1" hangingPunct="1"/>
            <a:r>
              <a:rPr lang="tr-TR" altLang="tr-TR" dirty="0"/>
              <a:t>10-15 </a:t>
            </a:r>
            <a:r>
              <a:rPr lang="tr-TR" altLang="tr-TR" dirty="0" err="1"/>
              <a:t>dk</a:t>
            </a:r>
            <a:r>
              <a:rPr lang="tr-TR" altLang="tr-TR" dirty="0"/>
              <a:t> dinlenme zamanı</a:t>
            </a:r>
          </a:p>
        </p:txBody>
      </p:sp>
      <p:pic>
        <p:nvPicPr>
          <p:cNvPr id="6" name="Picture 243" descr="C_014">
            <a:extLst>
              <a:ext uri="{FF2B5EF4-FFF2-40B4-BE49-F238E27FC236}">
                <a16:creationId xmlns:a16="http://schemas.microsoft.com/office/drawing/2014/main" id="{F1FA346E-3001-4A89-9E75-0A82196101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2348098"/>
            <a:ext cx="70104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717CAD76-A164-48A5-AE96-FBA7D80155D1}"/>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3" name="Resim 2">
            <a:extLst>
              <a:ext uri="{FF2B5EF4-FFF2-40B4-BE49-F238E27FC236}">
                <a16:creationId xmlns:a16="http://schemas.microsoft.com/office/drawing/2014/main" id="{D91F656E-C2FB-456F-B9F5-FA69BE25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9" name="Resim 8">
            <a:extLst>
              <a:ext uri="{FF2B5EF4-FFF2-40B4-BE49-F238E27FC236}">
                <a16:creationId xmlns:a16="http://schemas.microsoft.com/office/drawing/2014/main" id="{57CDCC9C-4CD8-443A-A56F-B12E0EA49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353570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4F9B3C-2610-4679-B6AD-3D5FA3E5E55F}"/>
              </a:ext>
            </a:extLst>
          </p:cNvPr>
          <p:cNvSpPr>
            <a:spLocks noGrp="1"/>
          </p:cNvSpPr>
          <p:nvPr>
            <p:ph type="title"/>
          </p:nvPr>
        </p:nvSpPr>
        <p:spPr>
          <a:xfrm>
            <a:off x="1490339" y="525809"/>
            <a:ext cx="6743330" cy="1325563"/>
          </a:xfrm>
        </p:spPr>
        <p:txBody>
          <a:bodyPr/>
          <a:lstStyle/>
          <a:p>
            <a:r>
              <a:rPr lang="tr-TR" altLang="tr-TR" sz="4400" b="1" dirty="0"/>
              <a:t>Çocuğunuzu tanımaya çalışın.</a:t>
            </a:r>
            <a:endParaRPr lang="tr-TR" dirty="0"/>
          </a:p>
        </p:txBody>
      </p:sp>
      <p:sp>
        <p:nvSpPr>
          <p:cNvPr id="3" name="İçerik Yer Tutucusu 2">
            <a:extLst>
              <a:ext uri="{FF2B5EF4-FFF2-40B4-BE49-F238E27FC236}">
                <a16:creationId xmlns:a16="http://schemas.microsoft.com/office/drawing/2014/main" id="{88CF2015-D0A0-4F35-88AF-DF85E6136047}"/>
              </a:ext>
            </a:extLst>
          </p:cNvPr>
          <p:cNvSpPr>
            <a:spLocks noGrp="1"/>
          </p:cNvSpPr>
          <p:nvPr>
            <p:ph idx="1"/>
          </p:nvPr>
        </p:nvSpPr>
        <p:spPr>
          <a:xfrm>
            <a:off x="5228948" y="2198749"/>
            <a:ext cx="5592192" cy="2835152"/>
          </a:xfrm>
        </p:spPr>
        <p:txBody>
          <a:bodyPr/>
          <a:lstStyle/>
          <a:p>
            <a:pPr eaLnBrk="1" hangingPunct="1"/>
            <a:r>
              <a:rPr lang="tr-TR" altLang="tr-TR" dirty="0"/>
              <a:t>Her çocuğun kapasitesi, yetenekleri, ilgileri, farklıdır.</a:t>
            </a:r>
          </a:p>
          <a:p>
            <a:pPr eaLnBrk="1" hangingPunct="1"/>
            <a:r>
              <a:rPr lang="tr-TR" altLang="tr-TR" dirty="0"/>
              <a:t>Çocuğunuzdan </a:t>
            </a:r>
            <a:r>
              <a:rPr lang="tr-TR" altLang="tr-TR" dirty="0">
                <a:solidFill>
                  <a:srgbClr val="CC6600"/>
                </a:solidFill>
              </a:rPr>
              <a:t>yapabileceklerinden fazlasını beklemek,</a:t>
            </a:r>
            <a:r>
              <a:rPr lang="tr-TR" altLang="tr-TR" dirty="0"/>
              <a:t> onlara eğitim hayatları boyunca verebileceğiniz en büyük zarardır.</a:t>
            </a:r>
          </a:p>
          <a:p>
            <a:endParaRPr lang="tr-TR" dirty="0"/>
          </a:p>
        </p:txBody>
      </p:sp>
      <p:graphicFrame>
        <p:nvGraphicFramePr>
          <p:cNvPr id="4" name="Object 12">
            <a:extLst>
              <a:ext uri="{FF2B5EF4-FFF2-40B4-BE49-F238E27FC236}">
                <a16:creationId xmlns:a16="http://schemas.microsoft.com/office/drawing/2014/main" id="{5E1263F9-BE3D-4D52-A982-86A900B38A44}"/>
              </a:ext>
            </a:extLst>
          </p:cNvPr>
          <p:cNvGraphicFramePr>
            <a:graphicFrameLocks noChangeAspect="1"/>
          </p:cNvGraphicFramePr>
          <p:nvPr>
            <p:extLst>
              <p:ext uri="{D42A27DB-BD31-4B8C-83A1-F6EECF244321}">
                <p14:modId xmlns:p14="http://schemas.microsoft.com/office/powerpoint/2010/main" val="685108406"/>
              </p:ext>
            </p:extLst>
          </p:nvPr>
        </p:nvGraphicFramePr>
        <p:xfrm>
          <a:off x="2879834" y="1825625"/>
          <a:ext cx="1752600" cy="3581400"/>
        </p:xfrm>
        <a:graphic>
          <a:graphicData uri="http://schemas.openxmlformats.org/presentationml/2006/ole">
            <mc:AlternateContent xmlns:mc="http://schemas.openxmlformats.org/markup-compatibility/2006">
              <mc:Choice xmlns:v="urn:schemas-microsoft-com:vml" Requires="v">
                <p:oleObj spid="_x0000_s1034" name="Clip" r:id="rId3" imgW="4672061" imgH="10443248" progId="">
                  <p:embed/>
                </p:oleObj>
              </mc:Choice>
              <mc:Fallback>
                <p:oleObj name="Clip" r:id="rId3" imgW="4672061" imgH="10443248" progId="">
                  <p:embed/>
                  <p:pic>
                    <p:nvPicPr>
                      <p:cNvPr id="16396" name="Object 12">
                        <a:extLst>
                          <a:ext uri="{FF2B5EF4-FFF2-40B4-BE49-F238E27FC236}">
                            <a16:creationId xmlns:a16="http://schemas.microsoft.com/office/drawing/2014/main" id="{8C7467C3-F659-4136-BCDF-51723C813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834" y="1825625"/>
                        <a:ext cx="1752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3" descr="C:\Users\Gonca\AppData\Local\Microsoft\Windows\Temporary Internet Files\Content.IE5\VTI5VI8U\kutu toga[1].jpg">
            <a:extLst>
              <a:ext uri="{FF2B5EF4-FFF2-40B4-BE49-F238E27FC236}">
                <a16:creationId xmlns:a16="http://schemas.microsoft.com/office/drawing/2014/main" id="{267B863E-6378-4EA8-94C7-1760DA579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30438">
            <a:off x="9134000" y="700634"/>
            <a:ext cx="2627672" cy="17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2B0DA373-C82D-4D21-A346-D1FB5B503AB0}"/>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9" name="Resim 8">
            <a:extLst>
              <a:ext uri="{FF2B5EF4-FFF2-40B4-BE49-F238E27FC236}">
                <a16:creationId xmlns:a16="http://schemas.microsoft.com/office/drawing/2014/main" id="{BFB7C54C-DA76-4A25-85DF-67E5141A2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1" name="Resim 10">
            <a:extLst>
              <a:ext uri="{FF2B5EF4-FFF2-40B4-BE49-F238E27FC236}">
                <a16:creationId xmlns:a16="http://schemas.microsoft.com/office/drawing/2014/main" id="{A28D6F7C-26E6-465A-9C01-EB83CF4644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30303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2841C-1712-43D3-9276-84D05DB1C03E}"/>
              </a:ext>
            </a:extLst>
          </p:cNvPr>
          <p:cNvSpPr>
            <a:spLocks noGrp="1"/>
          </p:cNvSpPr>
          <p:nvPr>
            <p:ph type="title"/>
          </p:nvPr>
        </p:nvSpPr>
        <p:spPr>
          <a:xfrm>
            <a:off x="838200" y="923278"/>
            <a:ext cx="10515600" cy="767410"/>
          </a:xfrm>
        </p:spPr>
        <p:txBody>
          <a:bodyPr>
            <a:normAutofit fontScale="90000"/>
          </a:bodyPr>
          <a:lstStyle/>
          <a:p>
            <a:r>
              <a:rPr lang="tr-TR" altLang="tr-TR" sz="4400" b="1" dirty="0"/>
              <a:t>Ders başarı durumunu </a:t>
            </a:r>
            <a:br>
              <a:rPr lang="tr-TR" altLang="tr-TR" sz="4400" b="1" dirty="0"/>
            </a:br>
            <a:r>
              <a:rPr lang="tr-TR" altLang="tr-TR" sz="4400" b="1" dirty="0"/>
              <a:t>          Sağlıklı ve devamlı  takip edin. </a:t>
            </a:r>
            <a:br>
              <a:rPr lang="tr-TR" altLang="tr-TR" sz="4400" dirty="0">
                <a:solidFill>
                  <a:srgbClr val="FF3399"/>
                </a:solidFill>
              </a:rPr>
            </a:br>
            <a:endParaRPr lang="tr-TR" dirty="0"/>
          </a:p>
        </p:txBody>
      </p:sp>
      <p:sp>
        <p:nvSpPr>
          <p:cNvPr id="3" name="İçerik Yer Tutucusu 2">
            <a:extLst>
              <a:ext uri="{FF2B5EF4-FFF2-40B4-BE49-F238E27FC236}">
                <a16:creationId xmlns:a16="http://schemas.microsoft.com/office/drawing/2014/main" id="{E5171E26-61A3-42AD-A59B-B34765841210}"/>
              </a:ext>
            </a:extLst>
          </p:cNvPr>
          <p:cNvSpPr>
            <a:spLocks noGrp="1"/>
          </p:cNvSpPr>
          <p:nvPr>
            <p:ph idx="1"/>
          </p:nvPr>
        </p:nvSpPr>
        <p:spPr>
          <a:xfrm>
            <a:off x="918099" y="1781237"/>
            <a:ext cx="10515600" cy="4351338"/>
          </a:xfrm>
        </p:spPr>
        <p:txBody>
          <a:bodyPr/>
          <a:lstStyle/>
          <a:p>
            <a:pPr algn="ctr" eaLnBrk="1" hangingPunct="1">
              <a:lnSpc>
                <a:spcPct val="90000"/>
              </a:lnSpc>
              <a:buFont typeface="Wingdings" panose="05000000000000000000" pitchFamily="2" charset="2"/>
              <a:buNone/>
            </a:pPr>
            <a:r>
              <a:rPr lang="tr-TR" altLang="tr-TR" sz="4000" dirty="0"/>
              <a:t>	</a:t>
            </a:r>
            <a:r>
              <a:rPr lang="tr-TR" altLang="tr-TR" sz="2800" dirty="0"/>
              <a:t>(Çocuğu aşırı ders baskısı altında tutmak, çalışırken kendiniz bağımlı kılmak, ya da tamamen serbest bırakarak aslında hiç ilgilenmemek gibi hatalardan sakının.)</a:t>
            </a:r>
            <a:endParaRPr lang="tr-TR" altLang="tr-TR" sz="2800" dirty="0">
              <a:latin typeface="Arial" panose="020B0604020202020204" pitchFamily="34" charset="0"/>
            </a:endParaRPr>
          </a:p>
          <a:p>
            <a:endParaRPr lang="tr-TR" dirty="0"/>
          </a:p>
        </p:txBody>
      </p:sp>
      <p:graphicFrame>
        <p:nvGraphicFramePr>
          <p:cNvPr id="4" name="Object 8">
            <a:extLst>
              <a:ext uri="{FF2B5EF4-FFF2-40B4-BE49-F238E27FC236}">
                <a16:creationId xmlns:a16="http://schemas.microsoft.com/office/drawing/2014/main" id="{8CEBAF9A-148C-4263-87E0-5A29BB725C66}"/>
              </a:ext>
            </a:extLst>
          </p:cNvPr>
          <p:cNvGraphicFramePr>
            <a:graphicFrameLocks noChangeAspect="1"/>
          </p:cNvGraphicFramePr>
          <p:nvPr>
            <p:extLst>
              <p:ext uri="{D42A27DB-BD31-4B8C-83A1-F6EECF244321}">
                <p14:modId xmlns:p14="http://schemas.microsoft.com/office/powerpoint/2010/main" val="441565780"/>
              </p:ext>
            </p:extLst>
          </p:nvPr>
        </p:nvGraphicFramePr>
        <p:xfrm>
          <a:off x="2085097" y="3283181"/>
          <a:ext cx="2640012" cy="2414587"/>
        </p:xfrm>
        <a:graphic>
          <a:graphicData uri="http://schemas.openxmlformats.org/presentationml/2006/ole">
            <mc:AlternateContent xmlns:mc="http://schemas.openxmlformats.org/markup-compatibility/2006">
              <mc:Choice xmlns:v="urn:schemas-microsoft-com:vml" Requires="v">
                <p:oleObj spid="_x0000_s2058" name="Klip" r:id="rId3" imgW="8083296" imgH="7394448" progId="">
                  <p:embed/>
                </p:oleObj>
              </mc:Choice>
              <mc:Fallback>
                <p:oleObj name="Klip" r:id="rId3" imgW="8083296" imgH="7394448" progId="">
                  <p:embed/>
                  <p:pic>
                    <p:nvPicPr>
                      <p:cNvPr id="3074" name="Object 8">
                        <a:extLst>
                          <a:ext uri="{FF2B5EF4-FFF2-40B4-BE49-F238E27FC236}">
                            <a16:creationId xmlns:a16="http://schemas.microsoft.com/office/drawing/2014/main" id="{5695536B-2495-47BC-9274-F07DB5C0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097" y="3283181"/>
                        <a:ext cx="2640012"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Metin kutusu 5">
            <a:extLst>
              <a:ext uri="{FF2B5EF4-FFF2-40B4-BE49-F238E27FC236}">
                <a16:creationId xmlns:a16="http://schemas.microsoft.com/office/drawing/2014/main" id="{21696A18-8856-422E-ADB2-2319A1C36A5C}"/>
              </a:ext>
            </a:extLst>
          </p:cNvPr>
          <p:cNvSpPr txBox="1"/>
          <p:nvPr/>
        </p:nvSpPr>
        <p:spPr>
          <a:xfrm>
            <a:off x="5179381" y="4350928"/>
            <a:ext cx="6094520" cy="646331"/>
          </a:xfrm>
          <a:prstGeom prst="rect">
            <a:avLst/>
          </a:prstGeom>
          <a:noFill/>
        </p:spPr>
        <p:txBody>
          <a:bodyPr wrap="square">
            <a:spAutoFit/>
          </a:bodyPr>
          <a:lstStyle/>
          <a:p>
            <a:pPr eaLnBrk="1" hangingPunct="1"/>
            <a:r>
              <a:rPr lang="tr-TR" altLang="tr-TR" dirty="0">
                <a:solidFill>
                  <a:schemeClr val="tx1"/>
                </a:solidFill>
              </a:rPr>
              <a:t>Doğru  çalışmalar yapma  konusunda öğretmeniyle sürekli bir işbirliği içinde olunuz</a:t>
            </a:r>
          </a:p>
        </p:txBody>
      </p:sp>
      <p:sp>
        <p:nvSpPr>
          <p:cNvPr id="5" name="Metin kutusu 4">
            <a:extLst>
              <a:ext uri="{FF2B5EF4-FFF2-40B4-BE49-F238E27FC236}">
                <a16:creationId xmlns:a16="http://schemas.microsoft.com/office/drawing/2014/main" id="{2F1E3669-7188-459B-A792-33AAFE3F466D}"/>
              </a:ext>
            </a:extLst>
          </p:cNvPr>
          <p:cNvSpPr txBox="1"/>
          <p:nvPr/>
        </p:nvSpPr>
        <p:spPr>
          <a:xfrm>
            <a:off x="0" y="6488668"/>
            <a:ext cx="12192000" cy="369332"/>
          </a:xfrm>
          <a:prstGeom prst="rect">
            <a:avLst/>
          </a:prstGeom>
          <a:solidFill>
            <a:schemeClr val="bg1">
              <a:lumMod val="95000"/>
            </a:schemeClr>
          </a:solidFill>
        </p:spPr>
        <p:txBody>
          <a:bodyPr wrap="square" rtlCol="0">
            <a:spAutoFit/>
          </a:bodyPr>
          <a:lstStyle/>
          <a:p>
            <a:r>
              <a:rPr lang="tr-TR" b="0" i="0" dirty="0">
                <a:effectLst/>
                <a:latin typeface="Arial" panose="020B0604020202020204" pitchFamily="34" charset="0"/>
              </a:rPr>
              <a:t>                                 PROF.DR.NECMETTİN ERBAKAN ANADOLU İMAM HATİP LİSESİ</a:t>
            </a:r>
            <a:endParaRPr lang="tr-TR" dirty="0"/>
          </a:p>
        </p:txBody>
      </p:sp>
      <p:pic>
        <p:nvPicPr>
          <p:cNvPr id="9" name="Resim 8">
            <a:extLst>
              <a:ext uri="{FF2B5EF4-FFF2-40B4-BE49-F238E27FC236}">
                <a16:creationId xmlns:a16="http://schemas.microsoft.com/office/drawing/2014/main" id="{DE315E70-A07C-4F73-93A7-90F9EBD6E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881" y="6488667"/>
            <a:ext cx="380128" cy="369333"/>
          </a:xfrm>
          <a:prstGeom prst="rect">
            <a:avLst/>
          </a:prstGeom>
        </p:spPr>
      </p:pic>
      <p:pic>
        <p:nvPicPr>
          <p:cNvPr id="11" name="Resim 10">
            <a:extLst>
              <a:ext uri="{FF2B5EF4-FFF2-40B4-BE49-F238E27FC236}">
                <a16:creationId xmlns:a16="http://schemas.microsoft.com/office/drawing/2014/main" id="{67AED688-05E4-45B3-BC3D-F277681EFC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4595" y="6488666"/>
            <a:ext cx="380128" cy="369333"/>
          </a:xfrm>
          <a:prstGeom prst="rect">
            <a:avLst/>
          </a:prstGeom>
        </p:spPr>
      </p:pic>
    </p:spTree>
    <p:extLst>
      <p:ext uri="{BB962C8B-B14F-4D97-AF65-F5344CB8AC3E}">
        <p14:creationId xmlns:p14="http://schemas.microsoft.com/office/powerpoint/2010/main" val="300946535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3166</TotalTime>
  <Words>1272</Words>
  <Application>Microsoft Office PowerPoint</Application>
  <PresentationFormat>Geniş ekran</PresentationFormat>
  <Paragraphs>148</Paragraphs>
  <Slides>25</Slides>
  <Notes>1</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2</vt:i4>
      </vt:variant>
      <vt:variant>
        <vt:lpstr>Slayt Başlıkları</vt:lpstr>
      </vt:variant>
      <vt:variant>
        <vt:i4>25</vt:i4>
      </vt:variant>
    </vt:vector>
  </HeadingPairs>
  <TitlesOfParts>
    <vt:vector size="38" baseType="lpstr">
      <vt:lpstr>Albertus Extra Bold</vt:lpstr>
      <vt:lpstr>Algerian</vt:lpstr>
      <vt:lpstr>Arial</vt:lpstr>
      <vt:lpstr>Calibri</vt:lpstr>
      <vt:lpstr>Calibri Light</vt:lpstr>
      <vt:lpstr>Comic Sans MS</vt:lpstr>
      <vt:lpstr>Open Sans</vt:lpstr>
      <vt:lpstr>Tahoma</vt:lpstr>
      <vt:lpstr>Times New Roman</vt:lpstr>
      <vt:lpstr>Wingdings</vt:lpstr>
      <vt:lpstr>Office Teması</vt:lpstr>
      <vt:lpstr>Clip</vt:lpstr>
      <vt:lpstr>Klip</vt:lpstr>
      <vt:lpstr>PROF.DR.NECMETTİN ERBAKAN  ANADOLU İMAM HATİP LİSESİ</vt:lpstr>
      <vt:lpstr>ÇOCUKLARIN VERİMLİ DERS ÇALIŞMA ALIŞKANLIKLARI EDİNMELERİNDE  VELİYE DÜŞEN GÖREVLER </vt:lpstr>
      <vt:lpstr>PowerPoint Sunusu</vt:lpstr>
      <vt:lpstr>PowerPoint Sunusu</vt:lpstr>
      <vt:lpstr>ÖĞRENMEDE BAŞARIYI ETKİLEYEN EN ÖNEMLİ FAKTÖRLER. </vt:lpstr>
      <vt:lpstr>PowerPoint Sunusu</vt:lpstr>
      <vt:lpstr>PowerPoint Sunusu</vt:lpstr>
      <vt:lpstr>Çocuğunuzu tanımaya çalışın.</vt:lpstr>
      <vt:lpstr>Ders başarı durumunu            Sağlıklı ve devamlı  takip edin.  </vt:lpstr>
      <vt:lpstr>SORUMLULUK VERİN </vt:lpstr>
      <vt:lpstr>Çocuğunuza sürekli ve çok fazla “ders çalış”  demeyin.</vt:lpstr>
      <vt:lpstr>Verim Azaltıcı Etkenleri Ortadan Kaldırın </vt:lpstr>
      <vt:lpstr>PowerPoint Sunusu</vt:lpstr>
      <vt:lpstr>Çocuğunuza uygun bir çalışma ortamı hazırlayın.</vt:lpstr>
      <vt:lpstr>PowerPoint Sunusu</vt:lpstr>
      <vt:lpstr>PowerPoint Sunusu</vt:lpstr>
      <vt:lpstr>PowerPoint Sunusu</vt:lpstr>
      <vt:lpstr>PowerPoint Sunusu</vt:lpstr>
      <vt:lpstr>PowerPoint Sunusu</vt:lpstr>
      <vt:lpstr>VERİMLİ DERS ÇALIŞMAK NEDİR? Potansiyel gücünüzün ve yeteneklerinizin başarı elde etmek için olabilecek en yüksek düzeyde kullanılmasıdır.  </vt:lpstr>
      <vt:lpstr>Nasıl Ders Çalışmalı? Çalışma yerinizi belirleyiniz.</vt:lpstr>
      <vt:lpstr>PowerPoint Sunusu</vt:lpstr>
      <vt:lpstr>Etkili Dinleme Alışkanlıkları</vt:lpstr>
      <vt:lpstr>PLANLI ÇALIŞMAK (PROGRAM YAPMAK)</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ÇOCUKLARIN VERİMLİ DERS ÇALIŞMA ALIŞKANLIKLARI EDİNMELERİNDE VELİYE DÜŞEN GÖREVLER </dc:title>
  <dc:creator>user</dc:creator>
  <cp:lastModifiedBy>user</cp:lastModifiedBy>
  <cp:revision>10</cp:revision>
  <dcterms:created xsi:type="dcterms:W3CDTF">2020-11-09T09:49:35Z</dcterms:created>
  <dcterms:modified xsi:type="dcterms:W3CDTF">2020-11-13T06:42:44Z</dcterms:modified>
</cp:coreProperties>
</file>