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70" r:id="rId13"/>
    <p:sldId id="271" r:id="rId14"/>
    <p:sldId id="268" r:id="rId15"/>
    <p:sldId id="269" r:id="rId16"/>
    <p:sldId id="265" r:id="rId17"/>
    <p:sldId id="272" r:id="rId18"/>
    <p:sldId id="275" r:id="rId19"/>
    <p:sldId id="276" r:id="rId20"/>
    <p:sldId id="277" r:id="rId21"/>
    <p:sldId id="273" r:id="rId22"/>
    <p:sldId id="274"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13.12.2020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13.12.2020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13.12.2020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13.12.2020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13.12.2020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13.12.2020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8" Type="http://schemas.openxmlformats.org/officeDocument/2006/relationships/image" Target="../media/image17.emf"/><Relationship Id="rId3" Type="http://schemas.openxmlformats.org/officeDocument/2006/relationships/image" Target="../media/image12.emf"/><Relationship Id="rId7" Type="http://schemas.openxmlformats.org/officeDocument/2006/relationships/image" Target="../media/image16.emf"/><Relationship Id="rId2" Type="http://schemas.openxmlformats.org/officeDocument/2006/relationships/image" Target="../media/image11.emf"/><Relationship Id="rId1" Type="http://schemas.openxmlformats.org/officeDocument/2006/relationships/slideLayout" Target="../slideLayouts/slideLayout2.xml"/><Relationship Id="rId6" Type="http://schemas.openxmlformats.org/officeDocument/2006/relationships/image" Target="../media/image15.emf"/><Relationship Id="rId5" Type="http://schemas.openxmlformats.org/officeDocument/2006/relationships/image" Target="../media/image14.emf"/><Relationship Id="rId10" Type="http://schemas.openxmlformats.org/officeDocument/2006/relationships/image" Target="../media/image10.emf"/><Relationship Id="rId4" Type="http://schemas.openxmlformats.org/officeDocument/2006/relationships/image" Target="../media/image13.emf"/><Relationship Id="rId9" Type="http://schemas.openxmlformats.org/officeDocument/2006/relationships/image" Target="../media/image18.emf"/></Relationships>
</file>

<file path=ppt/slides/_rels/slide11.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image" Target="../media/image11.emf"/><Relationship Id="rId7" Type="http://schemas.openxmlformats.org/officeDocument/2006/relationships/image" Target="../media/image15.emf"/><Relationship Id="rId2" Type="http://schemas.openxmlformats.org/officeDocument/2006/relationships/image" Target="../media/image18.emf"/><Relationship Id="rId1" Type="http://schemas.openxmlformats.org/officeDocument/2006/relationships/slideLayout" Target="../slideLayouts/slideLayout2.xml"/><Relationship Id="rId6" Type="http://schemas.openxmlformats.org/officeDocument/2006/relationships/image" Target="../media/image14.emf"/><Relationship Id="rId5" Type="http://schemas.openxmlformats.org/officeDocument/2006/relationships/image" Target="../media/image13.emf"/><Relationship Id="rId10" Type="http://schemas.openxmlformats.org/officeDocument/2006/relationships/image" Target="../media/image10.emf"/><Relationship Id="rId4" Type="http://schemas.openxmlformats.org/officeDocument/2006/relationships/image" Target="../media/image12.emf"/><Relationship Id="rId9" Type="http://schemas.openxmlformats.org/officeDocument/2006/relationships/image" Target="../media/image17.emf"/></Relationships>
</file>

<file path=ppt/slides/_rels/slide12.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image" Target="../media/image11.emf"/><Relationship Id="rId7" Type="http://schemas.openxmlformats.org/officeDocument/2006/relationships/image" Target="../media/image15.emf"/><Relationship Id="rId2" Type="http://schemas.openxmlformats.org/officeDocument/2006/relationships/image" Target="../media/image18.emf"/><Relationship Id="rId1" Type="http://schemas.openxmlformats.org/officeDocument/2006/relationships/slideLayout" Target="../slideLayouts/slideLayout2.xml"/><Relationship Id="rId6" Type="http://schemas.openxmlformats.org/officeDocument/2006/relationships/image" Target="../media/image14.emf"/><Relationship Id="rId5" Type="http://schemas.openxmlformats.org/officeDocument/2006/relationships/image" Target="../media/image13.emf"/><Relationship Id="rId10" Type="http://schemas.openxmlformats.org/officeDocument/2006/relationships/image" Target="../media/image10.emf"/><Relationship Id="rId4" Type="http://schemas.openxmlformats.org/officeDocument/2006/relationships/image" Target="../media/image12.emf"/><Relationship Id="rId9" Type="http://schemas.openxmlformats.org/officeDocument/2006/relationships/image" Target="../media/image17.emf"/></Relationships>
</file>

<file path=ppt/slides/_rels/slide13.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image" Target="../media/image11.emf"/><Relationship Id="rId7" Type="http://schemas.openxmlformats.org/officeDocument/2006/relationships/image" Target="../media/image15.emf"/><Relationship Id="rId2" Type="http://schemas.openxmlformats.org/officeDocument/2006/relationships/image" Target="../media/image18.emf"/><Relationship Id="rId1" Type="http://schemas.openxmlformats.org/officeDocument/2006/relationships/slideLayout" Target="../slideLayouts/slideLayout2.xml"/><Relationship Id="rId6" Type="http://schemas.openxmlformats.org/officeDocument/2006/relationships/image" Target="../media/image14.emf"/><Relationship Id="rId5" Type="http://schemas.openxmlformats.org/officeDocument/2006/relationships/image" Target="../media/image13.emf"/><Relationship Id="rId10" Type="http://schemas.openxmlformats.org/officeDocument/2006/relationships/image" Target="../media/image10.emf"/><Relationship Id="rId4" Type="http://schemas.openxmlformats.org/officeDocument/2006/relationships/image" Target="../media/image12.emf"/><Relationship Id="rId9" Type="http://schemas.openxmlformats.org/officeDocument/2006/relationships/image" Target="../media/image17.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_rels/slide20.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 Id="rId6" Type="http://schemas.openxmlformats.org/officeDocument/2006/relationships/image" Target="../media/image8.emf"/><Relationship Id="rId5" Type="http://schemas.openxmlformats.org/officeDocument/2006/relationships/image" Target="../media/image23.emf"/><Relationship Id="rId4" Type="http://schemas.openxmlformats.org/officeDocument/2006/relationships/image" Target="../media/image22.emf"/></Relationships>
</file>

<file path=ppt/slides/_rels/slide21.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26.emf"/></Relationships>
</file>

<file path=ppt/slides/_rels/slide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115616" y="332656"/>
            <a:ext cx="6624736" cy="1755626"/>
          </a:xfrm>
        </p:spPr>
        <p:txBody>
          <a:bodyPr>
            <a:normAutofit/>
          </a:bodyPr>
          <a:lstStyle/>
          <a:p>
            <a:r>
              <a:rPr lang="tr-TR" sz="2500" dirty="0" smtClean="0">
                <a:latin typeface="Algerian" panose="04020705040A02060702" pitchFamily="82" charset="0"/>
              </a:rPr>
              <a:t>PROF.DR.NECMETTİN ERBAKAN</a:t>
            </a:r>
            <a:r>
              <a:rPr lang="tr-TR" sz="2500" dirty="0" smtClean="0">
                <a:latin typeface="Algerian" panose="04020705040A02060702" pitchFamily="82" charset="0"/>
              </a:rPr>
              <a:t/>
            </a:r>
            <a:br>
              <a:rPr lang="tr-TR" sz="2500" dirty="0" smtClean="0">
                <a:latin typeface="Algerian" panose="04020705040A02060702" pitchFamily="82" charset="0"/>
              </a:rPr>
            </a:br>
            <a:r>
              <a:rPr lang="tr-TR" sz="2500" dirty="0" smtClean="0">
                <a:latin typeface="Algerian" panose="04020705040A02060702" pitchFamily="82" charset="0"/>
              </a:rPr>
              <a:t> ANADOLU İMAM HATİP LİSESİ</a:t>
            </a:r>
            <a:endParaRPr lang="tr-TR" sz="2500" dirty="0"/>
          </a:p>
        </p:txBody>
      </p:sp>
      <p:pic>
        <p:nvPicPr>
          <p:cNvPr id="4" name="Resim 4">
            <a:extLst>
              <a:ext uri="{FF2B5EF4-FFF2-40B4-BE49-F238E27FC236}">
                <a16:creationId xmlns:a16="http://schemas.microsoft.com/office/drawing/2014/main" xmlns="" id="{442D2279-4729-443B-A0B8-6C49E9241664}"/>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332656"/>
            <a:ext cx="1901810" cy="1775795"/>
          </a:xfrm>
          <a:prstGeom prst="rect">
            <a:avLst/>
          </a:prstGeom>
        </p:spPr>
      </p:pic>
      <p:pic>
        <p:nvPicPr>
          <p:cNvPr id="5" name="Resim 8">
            <a:extLst>
              <a:ext uri="{FF2B5EF4-FFF2-40B4-BE49-F238E27FC236}">
                <a16:creationId xmlns:a16="http://schemas.microsoft.com/office/drawing/2014/main" xmlns="" id="{144CA33C-18E9-43D1-BCEC-3A0FE81B51A8}"/>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732241" y="1"/>
            <a:ext cx="2420888" cy="2420888"/>
          </a:xfrm>
          <a:prstGeom prst="rect">
            <a:avLst/>
          </a:prstGeom>
        </p:spPr>
      </p:pic>
      <p:pic>
        <p:nvPicPr>
          <p:cNvPr id="10" name="Resim 3"/>
          <p:cNvPicPr>
            <a:picLocks noChangeAspect="1"/>
          </p:cNvPicPr>
          <p:nvPr/>
        </p:nvPicPr>
        <p:blipFill>
          <a:blip r:embed="rId4" cstate="print"/>
          <a:stretch>
            <a:fillRect/>
          </a:stretch>
        </p:blipFill>
        <p:spPr>
          <a:xfrm>
            <a:off x="323528" y="2348880"/>
            <a:ext cx="8280920" cy="3587835"/>
          </a:xfrm>
          <a:prstGeom prst="rect">
            <a:avLst/>
          </a:prstGeom>
        </p:spPr>
      </p:pic>
      <p:sp>
        <p:nvSpPr>
          <p:cNvPr id="11" name="10 Dikdörtgen"/>
          <p:cNvSpPr/>
          <p:nvPr/>
        </p:nvSpPr>
        <p:spPr>
          <a:xfrm>
            <a:off x="611560" y="3212976"/>
            <a:ext cx="8064896" cy="163121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10000" b="1" spc="50" dirty="0" smtClean="0">
                <a:ln w="11430"/>
                <a:gradFill>
                  <a:gsLst>
                    <a:gs pos="25000">
                      <a:schemeClr val="accent2">
                        <a:satMod val="155000"/>
                      </a:schemeClr>
                    </a:gs>
                    <a:gs pos="100000">
                      <a:schemeClr val="accent2">
                        <a:shade val="45000"/>
                        <a:satMod val="165000"/>
                      </a:schemeClr>
                    </a:gs>
                  </a:gsLst>
                  <a:lin ang="5400000"/>
                </a:gradFill>
              </a:rPr>
              <a:t>ALAN SEÇİMİ</a:t>
            </a:r>
            <a:endParaRPr lang="tr-TR" sz="10000" b="1" spc="50" dirty="0">
              <a:ln w="11430"/>
              <a:gradFill>
                <a:gsLst>
                  <a:gs pos="25000">
                    <a:schemeClr val="accent2">
                      <a:satMod val="155000"/>
                    </a:schemeClr>
                  </a:gs>
                  <a:gs pos="100000">
                    <a:schemeClr val="accent2">
                      <a:shade val="45000"/>
                      <a:satMod val="165000"/>
                    </a:schemeClr>
                  </a:gs>
                </a:gsLst>
                <a:lin ang="5400000"/>
              </a:gra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51520" y="404664"/>
            <a:ext cx="6192688" cy="954107"/>
          </a:xfrm>
          <a:prstGeom prst="rect">
            <a:avLst/>
          </a:prstGeom>
        </p:spPr>
        <p:txBody>
          <a:bodyPr wrap="square">
            <a:spAutoFit/>
          </a:bodyPr>
          <a:lstStyle/>
          <a:p>
            <a:pPr algn="ctr"/>
            <a:r>
              <a:rPr lang="tr-TR" sz="2800" b="1" dirty="0" smtClean="0">
                <a:solidFill>
                  <a:srgbClr val="FF0000"/>
                </a:solidFill>
              </a:rPr>
              <a:t>SAYISAL ALANDAN </a:t>
            </a:r>
            <a:endParaRPr lang="tr-TR" sz="2800" b="1" dirty="0" smtClean="0">
              <a:solidFill>
                <a:srgbClr val="FF0000"/>
              </a:solidFill>
            </a:endParaRPr>
          </a:p>
          <a:p>
            <a:pPr algn="ctr"/>
            <a:r>
              <a:rPr lang="tr-TR" sz="2800" b="1" dirty="0" smtClean="0">
                <a:solidFill>
                  <a:srgbClr val="FF0000"/>
                </a:solidFill>
              </a:rPr>
              <a:t>TERCİH </a:t>
            </a:r>
            <a:r>
              <a:rPr lang="tr-TR" sz="2800" b="1" dirty="0" smtClean="0">
                <a:solidFill>
                  <a:srgbClr val="FF0000"/>
                </a:solidFill>
              </a:rPr>
              <a:t>EDEBİLECEKLERİ BÖLÜMLER</a:t>
            </a:r>
            <a:endParaRPr lang="tr-TR" sz="2800" b="1" dirty="0">
              <a:solidFill>
                <a:srgbClr val="FF0000"/>
              </a:solidFill>
            </a:endParaRPr>
          </a:p>
        </p:txBody>
      </p:sp>
      <p:pic>
        <p:nvPicPr>
          <p:cNvPr id="5" name="Resim 4"/>
          <p:cNvPicPr>
            <a:picLocks noChangeAspect="1"/>
          </p:cNvPicPr>
          <p:nvPr/>
        </p:nvPicPr>
        <p:blipFill>
          <a:blip r:embed="rId2" cstate="print"/>
          <a:stretch>
            <a:fillRect/>
          </a:stretch>
        </p:blipFill>
        <p:spPr>
          <a:xfrm>
            <a:off x="827584" y="2636912"/>
            <a:ext cx="835193" cy="811776"/>
          </a:xfrm>
          <a:prstGeom prst="rect">
            <a:avLst/>
          </a:prstGeom>
        </p:spPr>
      </p:pic>
      <p:pic>
        <p:nvPicPr>
          <p:cNvPr id="6" name="Resim 5"/>
          <p:cNvPicPr>
            <a:picLocks noChangeAspect="1"/>
          </p:cNvPicPr>
          <p:nvPr/>
        </p:nvPicPr>
        <p:blipFill>
          <a:blip r:embed="rId3" cstate="print"/>
          <a:stretch>
            <a:fillRect/>
          </a:stretch>
        </p:blipFill>
        <p:spPr>
          <a:xfrm>
            <a:off x="755576" y="3861048"/>
            <a:ext cx="835193" cy="819435"/>
          </a:xfrm>
          <a:prstGeom prst="rect">
            <a:avLst/>
          </a:prstGeom>
        </p:spPr>
      </p:pic>
      <p:pic>
        <p:nvPicPr>
          <p:cNvPr id="7" name="Resim 6"/>
          <p:cNvPicPr>
            <a:picLocks noChangeAspect="1"/>
          </p:cNvPicPr>
          <p:nvPr/>
        </p:nvPicPr>
        <p:blipFill>
          <a:blip r:embed="rId4" cstate="print"/>
          <a:stretch>
            <a:fillRect/>
          </a:stretch>
        </p:blipFill>
        <p:spPr>
          <a:xfrm>
            <a:off x="683568" y="5157192"/>
            <a:ext cx="835193" cy="811776"/>
          </a:xfrm>
          <a:prstGeom prst="rect">
            <a:avLst/>
          </a:prstGeom>
        </p:spPr>
      </p:pic>
      <p:pic>
        <p:nvPicPr>
          <p:cNvPr id="8" name="Resim 7"/>
          <p:cNvPicPr>
            <a:picLocks noChangeAspect="1"/>
          </p:cNvPicPr>
          <p:nvPr/>
        </p:nvPicPr>
        <p:blipFill>
          <a:blip r:embed="rId5" cstate="print"/>
          <a:stretch>
            <a:fillRect/>
          </a:stretch>
        </p:blipFill>
        <p:spPr>
          <a:xfrm>
            <a:off x="5541815" y="1487548"/>
            <a:ext cx="879772" cy="847188"/>
          </a:xfrm>
          <a:prstGeom prst="rect">
            <a:avLst/>
          </a:prstGeom>
        </p:spPr>
      </p:pic>
      <p:pic>
        <p:nvPicPr>
          <p:cNvPr id="9" name="Resim 9"/>
          <p:cNvPicPr>
            <a:picLocks noChangeAspect="1"/>
          </p:cNvPicPr>
          <p:nvPr/>
        </p:nvPicPr>
        <p:blipFill>
          <a:blip r:embed="rId6" cstate="print"/>
          <a:stretch>
            <a:fillRect/>
          </a:stretch>
        </p:blipFill>
        <p:spPr>
          <a:xfrm>
            <a:off x="5541815" y="2617034"/>
            <a:ext cx="908572" cy="814448"/>
          </a:xfrm>
          <a:prstGeom prst="rect">
            <a:avLst/>
          </a:prstGeom>
        </p:spPr>
      </p:pic>
      <p:pic>
        <p:nvPicPr>
          <p:cNvPr id="10" name="Resim 10"/>
          <p:cNvPicPr>
            <a:picLocks noChangeAspect="1"/>
          </p:cNvPicPr>
          <p:nvPr/>
        </p:nvPicPr>
        <p:blipFill>
          <a:blip r:embed="rId7" cstate="print"/>
          <a:stretch>
            <a:fillRect/>
          </a:stretch>
        </p:blipFill>
        <p:spPr>
          <a:xfrm>
            <a:off x="5541815" y="3738861"/>
            <a:ext cx="908572" cy="814446"/>
          </a:xfrm>
          <a:prstGeom prst="rect">
            <a:avLst/>
          </a:prstGeom>
        </p:spPr>
      </p:pic>
      <p:pic>
        <p:nvPicPr>
          <p:cNvPr id="11" name="Resim 11"/>
          <p:cNvPicPr>
            <a:picLocks noChangeAspect="1"/>
          </p:cNvPicPr>
          <p:nvPr/>
        </p:nvPicPr>
        <p:blipFill>
          <a:blip r:embed="rId8" cstate="print"/>
          <a:stretch>
            <a:fillRect/>
          </a:stretch>
        </p:blipFill>
        <p:spPr>
          <a:xfrm>
            <a:off x="5541815" y="5051227"/>
            <a:ext cx="879773" cy="811776"/>
          </a:xfrm>
          <a:prstGeom prst="rect">
            <a:avLst/>
          </a:prstGeom>
        </p:spPr>
      </p:pic>
      <p:pic>
        <p:nvPicPr>
          <p:cNvPr id="12" name="Resim 2"/>
          <p:cNvPicPr>
            <a:picLocks noChangeAspect="1"/>
          </p:cNvPicPr>
          <p:nvPr/>
        </p:nvPicPr>
        <p:blipFill>
          <a:blip r:embed="rId9" cstate="print"/>
          <a:stretch>
            <a:fillRect/>
          </a:stretch>
        </p:blipFill>
        <p:spPr>
          <a:xfrm>
            <a:off x="755576" y="1556792"/>
            <a:ext cx="835193" cy="819435"/>
          </a:xfrm>
          <a:prstGeom prst="rect">
            <a:avLst/>
          </a:prstGeom>
        </p:spPr>
      </p:pic>
      <p:sp>
        <p:nvSpPr>
          <p:cNvPr id="13" name="Metin kutusu 12"/>
          <p:cNvSpPr txBox="1"/>
          <p:nvPr/>
        </p:nvSpPr>
        <p:spPr>
          <a:xfrm>
            <a:off x="1763688" y="1700808"/>
            <a:ext cx="1627632" cy="523220"/>
          </a:xfrm>
          <a:prstGeom prst="rect">
            <a:avLst/>
          </a:prstGeom>
          <a:noFill/>
        </p:spPr>
        <p:txBody>
          <a:bodyPr wrap="square" rtlCol="0">
            <a:spAutoFit/>
          </a:bodyPr>
          <a:lstStyle/>
          <a:p>
            <a:r>
              <a:rPr lang="tr-TR" sz="2800" b="1" dirty="0" smtClean="0"/>
              <a:t>TIP</a:t>
            </a:r>
            <a:endParaRPr lang="tr-TR" sz="2800" b="1" dirty="0"/>
          </a:p>
        </p:txBody>
      </p:sp>
      <p:sp>
        <p:nvSpPr>
          <p:cNvPr id="14" name="Metin kutusu 16"/>
          <p:cNvSpPr txBox="1"/>
          <p:nvPr/>
        </p:nvSpPr>
        <p:spPr>
          <a:xfrm>
            <a:off x="1763688" y="2789889"/>
            <a:ext cx="2412818" cy="523220"/>
          </a:xfrm>
          <a:prstGeom prst="rect">
            <a:avLst/>
          </a:prstGeom>
          <a:noFill/>
        </p:spPr>
        <p:txBody>
          <a:bodyPr wrap="square" rtlCol="0">
            <a:spAutoFit/>
          </a:bodyPr>
          <a:lstStyle/>
          <a:p>
            <a:r>
              <a:rPr lang="tr-TR" sz="2800" b="1" dirty="0" smtClean="0"/>
              <a:t>DİŞ HEKİMLİĞİ</a:t>
            </a:r>
            <a:endParaRPr lang="tr-TR" sz="2800" b="1" dirty="0"/>
          </a:p>
        </p:txBody>
      </p:sp>
      <p:sp>
        <p:nvSpPr>
          <p:cNvPr id="15" name="Metin kutusu 17"/>
          <p:cNvSpPr txBox="1"/>
          <p:nvPr/>
        </p:nvSpPr>
        <p:spPr>
          <a:xfrm>
            <a:off x="1763688" y="3872378"/>
            <a:ext cx="2412818" cy="523220"/>
          </a:xfrm>
          <a:prstGeom prst="rect">
            <a:avLst/>
          </a:prstGeom>
          <a:noFill/>
        </p:spPr>
        <p:txBody>
          <a:bodyPr wrap="square" rtlCol="0">
            <a:spAutoFit/>
          </a:bodyPr>
          <a:lstStyle/>
          <a:p>
            <a:r>
              <a:rPr lang="tr-TR" sz="2800" b="1" dirty="0" smtClean="0"/>
              <a:t>MÜHENDİSLİK</a:t>
            </a:r>
            <a:endParaRPr lang="tr-TR" sz="2800" b="1" dirty="0"/>
          </a:p>
        </p:txBody>
      </p:sp>
      <p:sp>
        <p:nvSpPr>
          <p:cNvPr id="16" name="Metin kutusu 18"/>
          <p:cNvSpPr txBox="1"/>
          <p:nvPr/>
        </p:nvSpPr>
        <p:spPr>
          <a:xfrm>
            <a:off x="1774030" y="5260658"/>
            <a:ext cx="2412818" cy="523220"/>
          </a:xfrm>
          <a:prstGeom prst="rect">
            <a:avLst/>
          </a:prstGeom>
          <a:noFill/>
        </p:spPr>
        <p:txBody>
          <a:bodyPr wrap="square" rtlCol="0">
            <a:spAutoFit/>
          </a:bodyPr>
          <a:lstStyle/>
          <a:p>
            <a:r>
              <a:rPr lang="tr-TR" sz="2800" b="1" dirty="0" smtClean="0"/>
              <a:t>ECZACILIK</a:t>
            </a:r>
            <a:endParaRPr lang="tr-TR" sz="2800" b="1" dirty="0"/>
          </a:p>
        </p:txBody>
      </p:sp>
      <p:sp>
        <p:nvSpPr>
          <p:cNvPr id="17" name="Metin kutusu 19"/>
          <p:cNvSpPr txBox="1"/>
          <p:nvPr/>
        </p:nvSpPr>
        <p:spPr>
          <a:xfrm>
            <a:off x="6520690" y="1700808"/>
            <a:ext cx="2412818" cy="523220"/>
          </a:xfrm>
          <a:prstGeom prst="rect">
            <a:avLst/>
          </a:prstGeom>
          <a:noFill/>
        </p:spPr>
        <p:txBody>
          <a:bodyPr wrap="square" rtlCol="0">
            <a:spAutoFit/>
          </a:bodyPr>
          <a:lstStyle/>
          <a:p>
            <a:r>
              <a:rPr lang="tr-TR" sz="2800" b="1" dirty="0" smtClean="0"/>
              <a:t>MATEMATİK</a:t>
            </a:r>
            <a:endParaRPr lang="tr-TR" sz="2800" b="1" dirty="0"/>
          </a:p>
        </p:txBody>
      </p:sp>
      <p:sp>
        <p:nvSpPr>
          <p:cNvPr id="18" name="Metin kutusu 20"/>
          <p:cNvSpPr txBox="1"/>
          <p:nvPr/>
        </p:nvSpPr>
        <p:spPr>
          <a:xfrm>
            <a:off x="6520690" y="2680383"/>
            <a:ext cx="2412818" cy="954107"/>
          </a:xfrm>
          <a:prstGeom prst="rect">
            <a:avLst/>
          </a:prstGeom>
          <a:noFill/>
        </p:spPr>
        <p:txBody>
          <a:bodyPr wrap="square" rtlCol="0">
            <a:spAutoFit/>
          </a:bodyPr>
          <a:lstStyle/>
          <a:p>
            <a:r>
              <a:rPr lang="tr-TR" sz="2800" b="1" dirty="0" smtClean="0"/>
              <a:t>FİZİK TEDAVİ VE REHABİL.</a:t>
            </a:r>
            <a:endParaRPr lang="tr-TR" sz="2800" b="1" dirty="0"/>
          </a:p>
        </p:txBody>
      </p:sp>
      <p:sp>
        <p:nvSpPr>
          <p:cNvPr id="19" name="Metin kutusu 21"/>
          <p:cNvSpPr txBox="1"/>
          <p:nvPr/>
        </p:nvSpPr>
        <p:spPr>
          <a:xfrm>
            <a:off x="6508067" y="3872378"/>
            <a:ext cx="2412818" cy="954107"/>
          </a:xfrm>
          <a:prstGeom prst="rect">
            <a:avLst/>
          </a:prstGeom>
          <a:noFill/>
        </p:spPr>
        <p:txBody>
          <a:bodyPr wrap="square" rtlCol="0">
            <a:spAutoFit/>
          </a:bodyPr>
          <a:lstStyle/>
          <a:p>
            <a:r>
              <a:rPr lang="tr-TR" sz="2800" b="1" dirty="0" smtClean="0"/>
              <a:t>DİL KONUŞMA TERAPİSİ</a:t>
            </a:r>
            <a:endParaRPr lang="tr-TR" sz="2800" b="1" dirty="0"/>
          </a:p>
        </p:txBody>
      </p:sp>
      <p:sp>
        <p:nvSpPr>
          <p:cNvPr id="20" name="Metin kutusu 23"/>
          <p:cNvSpPr txBox="1"/>
          <p:nvPr/>
        </p:nvSpPr>
        <p:spPr>
          <a:xfrm>
            <a:off x="6508067" y="5246127"/>
            <a:ext cx="2412818" cy="523220"/>
          </a:xfrm>
          <a:prstGeom prst="rect">
            <a:avLst/>
          </a:prstGeom>
          <a:noFill/>
        </p:spPr>
        <p:txBody>
          <a:bodyPr wrap="square" rtlCol="0">
            <a:spAutoFit/>
          </a:bodyPr>
          <a:lstStyle/>
          <a:p>
            <a:r>
              <a:rPr lang="tr-TR" sz="2800" b="1" dirty="0" smtClean="0"/>
              <a:t>HEMŞİRELİK</a:t>
            </a:r>
            <a:endParaRPr lang="tr-TR" sz="2800" b="1" dirty="0"/>
          </a:p>
        </p:txBody>
      </p:sp>
      <p:pic>
        <p:nvPicPr>
          <p:cNvPr id="21" name="Resim 3"/>
          <p:cNvPicPr>
            <a:picLocks noChangeAspect="1"/>
          </p:cNvPicPr>
          <p:nvPr/>
        </p:nvPicPr>
        <p:blipFill>
          <a:blip r:embed="rId10" cstate="print"/>
          <a:stretch>
            <a:fillRect/>
          </a:stretch>
        </p:blipFill>
        <p:spPr>
          <a:xfrm>
            <a:off x="7340717" y="0"/>
            <a:ext cx="1803283" cy="155679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2"/>
          <p:cNvPicPr>
            <a:picLocks noChangeAspect="1"/>
          </p:cNvPicPr>
          <p:nvPr/>
        </p:nvPicPr>
        <p:blipFill>
          <a:blip r:embed="rId2" cstate="print"/>
          <a:stretch>
            <a:fillRect/>
          </a:stretch>
        </p:blipFill>
        <p:spPr>
          <a:xfrm>
            <a:off x="683568" y="1628800"/>
            <a:ext cx="835193" cy="819435"/>
          </a:xfrm>
          <a:prstGeom prst="rect">
            <a:avLst/>
          </a:prstGeom>
        </p:spPr>
      </p:pic>
      <p:pic>
        <p:nvPicPr>
          <p:cNvPr id="5" name="Resim 4"/>
          <p:cNvPicPr>
            <a:picLocks noChangeAspect="1"/>
          </p:cNvPicPr>
          <p:nvPr/>
        </p:nvPicPr>
        <p:blipFill>
          <a:blip r:embed="rId3" cstate="print"/>
          <a:stretch>
            <a:fillRect/>
          </a:stretch>
        </p:blipFill>
        <p:spPr>
          <a:xfrm>
            <a:off x="683568" y="2758286"/>
            <a:ext cx="835193" cy="811776"/>
          </a:xfrm>
          <a:prstGeom prst="rect">
            <a:avLst/>
          </a:prstGeom>
        </p:spPr>
      </p:pic>
      <p:pic>
        <p:nvPicPr>
          <p:cNvPr id="6" name="Resim 5"/>
          <p:cNvPicPr>
            <a:picLocks noChangeAspect="1"/>
          </p:cNvPicPr>
          <p:nvPr/>
        </p:nvPicPr>
        <p:blipFill>
          <a:blip r:embed="rId4" cstate="print"/>
          <a:stretch>
            <a:fillRect/>
          </a:stretch>
        </p:blipFill>
        <p:spPr>
          <a:xfrm>
            <a:off x="683568" y="3880113"/>
            <a:ext cx="835193" cy="819435"/>
          </a:xfrm>
          <a:prstGeom prst="rect">
            <a:avLst/>
          </a:prstGeom>
        </p:spPr>
      </p:pic>
      <p:pic>
        <p:nvPicPr>
          <p:cNvPr id="7" name="Resim 6"/>
          <p:cNvPicPr>
            <a:picLocks noChangeAspect="1"/>
          </p:cNvPicPr>
          <p:nvPr/>
        </p:nvPicPr>
        <p:blipFill>
          <a:blip r:embed="rId5" cstate="print"/>
          <a:stretch>
            <a:fillRect/>
          </a:stretch>
        </p:blipFill>
        <p:spPr>
          <a:xfrm>
            <a:off x="683568" y="5192479"/>
            <a:ext cx="835193" cy="811776"/>
          </a:xfrm>
          <a:prstGeom prst="rect">
            <a:avLst/>
          </a:prstGeom>
        </p:spPr>
      </p:pic>
      <p:pic>
        <p:nvPicPr>
          <p:cNvPr id="8" name="Resim 7"/>
          <p:cNvPicPr>
            <a:picLocks noChangeAspect="1"/>
          </p:cNvPicPr>
          <p:nvPr/>
        </p:nvPicPr>
        <p:blipFill>
          <a:blip r:embed="rId6" cstate="print"/>
          <a:stretch>
            <a:fillRect/>
          </a:stretch>
        </p:blipFill>
        <p:spPr>
          <a:xfrm>
            <a:off x="5246278" y="1628800"/>
            <a:ext cx="879772" cy="847188"/>
          </a:xfrm>
          <a:prstGeom prst="rect">
            <a:avLst/>
          </a:prstGeom>
        </p:spPr>
      </p:pic>
      <p:pic>
        <p:nvPicPr>
          <p:cNvPr id="9" name="Resim 9"/>
          <p:cNvPicPr>
            <a:picLocks noChangeAspect="1"/>
          </p:cNvPicPr>
          <p:nvPr/>
        </p:nvPicPr>
        <p:blipFill>
          <a:blip r:embed="rId7" cstate="print"/>
          <a:stretch>
            <a:fillRect/>
          </a:stretch>
        </p:blipFill>
        <p:spPr>
          <a:xfrm>
            <a:off x="5246278" y="2758286"/>
            <a:ext cx="908572" cy="814448"/>
          </a:xfrm>
          <a:prstGeom prst="rect">
            <a:avLst/>
          </a:prstGeom>
        </p:spPr>
      </p:pic>
      <p:pic>
        <p:nvPicPr>
          <p:cNvPr id="10" name="Resim 10"/>
          <p:cNvPicPr>
            <a:picLocks noChangeAspect="1"/>
          </p:cNvPicPr>
          <p:nvPr/>
        </p:nvPicPr>
        <p:blipFill>
          <a:blip r:embed="rId8" cstate="print"/>
          <a:stretch>
            <a:fillRect/>
          </a:stretch>
        </p:blipFill>
        <p:spPr>
          <a:xfrm>
            <a:off x="5246278" y="3880113"/>
            <a:ext cx="908572" cy="814446"/>
          </a:xfrm>
          <a:prstGeom prst="rect">
            <a:avLst/>
          </a:prstGeom>
        </p:spPr>
      </p:pic>
      <p:pic>
        <p:nvPicPr>
          <p:cNvPr id="11" name="Resim 11"/>
          <p:cNvPicPr>
            <a:picLocks noChangeAspect="1"/>
          </p:cNvPicPr>
          <p:nvPr/>
        </p:nvPicPr>
        <p:blipFill>
          <a:blip r:embed="rId9" cstate="print"/>
          <a:stretch>
            <a:fillRect/>
          </a:stretch>
        </p:blipFill>
        <p:spPr>
          <a:xfrm>
            <a:off x="5364088" y="5013176"/>
            <a:ext cx="879773" cy="811776"/>
          </a:xfrm>
          <a:prstGeom prst="rect">
            <a:avLst/>
          </a:prstGeom>
        </p:spPr>
      </p:pic>
      <p:sp>
        <p:nvSpPr>
          <p:cNvPr id="12" name="11 Dikdörtgen"/>
          <p:cNvSpPr/>
          <p:nvPr/>
        </p:nvSpPr>
        <p:spPr>
          <a:xfrm>
            <a:off x="467544" y="404664"/>
            <a:ext cx="4896544" cy="830997"/>
          </a:xfrm>
          <a:prstGeom prst="rect">
            <a:avLst/>
          </a:prstGeom>
        </p:spPr>
        <p:txBody>
          <a:bodyPr wrap="square">
            <a:spAutoFit/>
          </a:bodyPr>
          <a:lstStyle/>
          <a:p>
            <a:pPr algn="ctr"/>
            <a:r>
              <a:rPr lang="tr-TR" sz="2400" b="1" dirty="0" smtClean="0">
                <a:solidFill>
                  <a:srgbClr val="FF0000"/>
                </a:solidFill>
              </a:rPr>
              <a:t>EŞİT AĞIRLIK </a:t>
            </a:r>
            <a:r>
              <a:rPr lang="tr-TR" sz="2400" b="1" dirty="0" smtClean="0">
                <a:solidFill>
                  <a:srgbClr val="FF0000"/>
                </a:solidFill>
              </a:rPr>
              <a:t>ALANINDAN</a:t>
            </a:r>
          </a:p>
          <a:p>
            <a:pPr algn="ctr"/>
            <a:r>
              <a:rPr lang="tr-TR" sz="2400" b="1" dirty="0" smtClean="0">
                <a:solidFill>
                  <a:srgbClr val="FF0000"/>
                </a:solidFill>
              </a:rPr>
              <a:t> </a:t>
            </a:r>
            <a:r>
              <a:rPr lang="tr-TR" sz="2400" b="1" dirty="0" smtClean="0">
                <a:solidFill>
                  <a:srgbClr val="FF0000"/>
                </a:solidFill>
              </a:rPr>
              <a:t>TERCİH EDEBİLECEKLERİ BÖLÜMLER</a:t>
            </a:r>
            <a:endParaRPr lang="tr-TR" sz="2400" b="1" dirty="0">
              <a:solidFill>
                <a:srgbClr val="FF0000"/>
              </a:solidFill>
            </a:endParaRPr>
          </a:p>
        </p:txBody>
      </p:sp>
      <p:pic>
        <p:nvPicPr>
          <p:cNvPr id="13" name="Resim 3"/>
          <p:cNvPicPr>
            <a:picLocks noChangeAspect="1"/>
          </p:cNvPicPr>
          <p:nvPr/>
        </p:nvPicPr>
        <p:blipFill>
          <a:blip r:embed="rId10" cstate="print"/>
          <a:stretch>
            <a:fillRect/>
          </a:stretch>
        </p:blipFill>
        <p:spPr>
          <a:xfrm>
            <a:off x="7340717" y="0"/>
            <a:ext cx="1803283" cy="1556792"/>
          </a:xfrm>
          <a:prstGeom prst="rect">
            <a:avLst/>
          </a:prstGeom>
        </p:spPr>
      </p:pic>
      <p:sp>
        <p:nvSpPr>
          <p:cNvPr id="14" name="Metin kutusu 12"/>
          <p:cNvSpPr txBox="1"/>
          <p:nvPr/>
        </p:nvSpPr>
        <p:spPr>
          <a:xfrm>
            <a:off x="1718428" y="1700808"/>
            <a:ext cx="1627632" cy="523220"/>
          </a:xfrm>
          <a:prstGeom prst="rect">
            <a:avLst/>
          </a:prstGeom>
          <a:noFill/>
        </p:spPr>
        <p:txBody>
          <a:bodyPr wrap="square" rtlCol="0">
            <a:spAutoFit/>
          </a:bodyPr>
          <a:lstStyle/>
          <a:p>
            <a:r>
              <a:rPr lang="tr-TR" sz="2800" b="1" dirty="0" smtClean="0"/>
              <a:t>HUKUK</a:t>
            </a:r>
            <a:endParaRPr lang="tr-TR" sz="2800" b="1" dirty="0"/>
          </a:p>
        </p:txBody>
      </p:sp>
      <p:sp>
        <p:nvSpPr>
          <p:cNvPr id="15" name="Metin kutusu 16"/>
          <p:cNvSpPr txBox="1"/>
          <p:nvPr/>
        </p:nvSpPr>
        <p:spPr>
          <a:xfrm>
            <a:off x="1718428" y="2789889"/>
            <a:ext cx="2412818" cy="523220"/>
          </a:xfrm>
          <a:prstGeom prst="rect">
            <a:avLst/>
          </a:prstGeom>
          <a:noFill/>
        </p:spPr>
        <p:txBody>
          <a:bodyPr wrap="square" rtlCol="0">
            <a:spAutoFit/>
          </a:bodyPr>
          <a:lstStyle/>
          <a:p>
            <a:r>
              <a:rPr lang="tr-TR" sz="2800" b="1" dirty="0" smtClean="0"/>
              <a:t>PSİKOLOJİ</a:t>
            </a:r>
            <a:endParaRPr lang="tr-TR" sz="2800" b="1" dirty="0"/>
          </a:p>
        </p:txBody>
      </p:sp>
      <p:sp>
        <p:nvSpPr>
          <p:cNvPr id="16" name="Metin kutusu 17"/>
          <p:cNvSpPr txBox="1"/>
          <p:nvPr/>
        </p:nvSpPr>
        <p:spPr>
          <a:xfrm>
            <a:off x="1718428" y="3872378"/>
            <a:ext cx="2412818" cy="523220"/>
          </a:xfrm>
          <a:prstGeom prst="rect">
            <a:avLst/>
          </a:prstGeom>
          <a:noFill/>
        </p:spPr>
        <p:txBody>
          <a:bodyPr wrap="square" rtlCol="0">
            <a:spAutoFit/>
          </a:bodyPr>
          <a:lstStyle/>
          <a:p>
            <a:r>
              <a:rPr lang="tr-TR" sz="2800" b="1" dirty="0" smtClean="0"/>
              <a:t>PDR</a:t>
            </a:r>
            <a:endParaRPr lang="tr-TR" sz="2800" b="1" dirty="0"/>
          </a:p>
        </p:txBody>
      </p:sp>
      <p:sp>
        <p:nvSpPr>
          <p:cNvPr id="17" name="Metin kutusu 18"/>
          <p:cNvSpPr txBox="1"/>
          <p:nvPr/>
        </p:nvSpPr>
        <p:spPr>
          <a:xfrm>
            <a:off x="1728770" y="5260658"/>
            <a:ext cx="3580086" cy="523220"/>
          </a:xfrm>
          <a:prstGeom prst="rect">
            <a:avLst/>
          </a:prstGeom>
          <a:noFill/>
        </p:spPr>
        <p:txBody>
          <a:bodyPr wrap="square" rtlCol="0">
            <a:spAutoFit/>
          </a:bodyPr>
          <a:lstStyle/>
          <a:p>
            <a:r>
              <a:rPr lang="tr-TR" sz="2800" b="1" dirty="0" smtClean="0"/>
              <a:t>SINIF ÖĞRETMENLİĞİ</a:t>
            </a:r>
            <a:endParaRPr lang="tr-TR" sz="2800" b="1" dirty="0"/>
          </a:p>
        </p:txBody>
      </p:sp>
      <p:sp>
        <p:nvSpPr>
          <p:cNvPr id="18" name="Metin kutusu 19"/>
          <p:cNvSpPr txBox="1"/>
          <p:nvPr/>
        </p:nvSpPr>
        <p:spPr>
          <a:xfrm>
            <a:off x="6365702" y="1682520"/>
            <a:ext cx="2778298" cy="523220"/>
          </a:xfrm>
          <a:prstGeom prst="rect">
            <a:avLst/>
          </a:prstGeom>
          <a:noFill/>
        </p:spPr>
        <p:txBody>
          <a:bodyPr wrap="square" rtlCol="0">
            <a:spAutoFit/>
          </a:bodyPr>
          <a:lstStyle/>
          <a:p>
            <a:r>
              <a:rPr lang="tr-TR" sz="2800" b="1" dirty="0" smtClean="0"/>
              <a:t>ÇOCUK GELİŞİMİ</a:t>
            </a:r>
            <a:endParaRPr lang="tr-TR" sz="2800" b="1" dirty="0"/>
          </a:p>
        </p:txBody>
      </p:sp>
      <p:sp>
        <p:nvSpPr>
          <p:cNvPr id="19" name="Metin kutusu 20"/>
          <p:cNvSpPr txBox="1"/>
          <p:nvPr/>
        </p:nvSpPr>
        <p:spPr>
          <a:xfrm>
            <a:off x="6365702" y="2755339"/>
            <a:ext cx="2778298" cy="523220"/>
          </a:xfrm>
          <a:prstGeom prst="rect">
            <a:avLst/>
          </a:prstGeom>
          <a:noFill/>
        </p:spPr>
        <p:txBody>
          <a:bodyPr wrap="square" rtlCol="0">
            <a:spAutoFit/>
          </a:bodyPr>
          <a:lstStyle/>
          <a:p>
            <a:r>
              <a:rPr lang="tr-TR" sz="2800" b="1" dirty="0" smtClean="0"/>
              <a:t>KAMU YÖNETİMİ</a:t>
            </a:r>
            <a:endParaRPr lang="tr-TR" sz="2800" b="1" dirty="0"/>
          </a:p>
        </p:txBody>
      </p:sp>
      <p:sp>
        <p:nvSpPr>
          <p:cNvPr id="20" name="Metin kutusu 21"/>
          <p:cNvSpPr txBox="1"/>
          <p:nvPr/>
        </p:nvSpPr>
        <p:spPr>
          <a:xfrm>
            <a:off x="6462807" y="3872378"/>
            <a:ext cx="2412818" cy="523220"/>
          </a:xfrm>
          <a:prstGeom prst="rect">
            <a:avLst/>
          </a:prstGeom>
          <a:noFill/>
        </p:spPr>
        <p:txBody>
          <a:bodyPr wrap="square" rtlCol="0">
            <a:spAutoFit/>
          </a:bodyPr>
          <a:lstStyle/>
          <a:p>
            <a:r>
              <a:rPr lang="tr-TR" sz="2800" b="1" dirty="0" smtClean="0"/>
              <a:t>İKTİSAT</a:t>
            </a:r>
            <a:endParaRPr lang="tr-TR" sz="2800" b="1" dirty="0"/>
          </a:p>
        </p:txBody>
      </p:sp>
      <p:sp>
        <p:nvSpPr>
          <p:cNvPr id="21" name="Metin kutusu 23"/>
          <p:cNvSpPr txBox="1"/>
          <p:nvPr/>
        </p:nvSpPr>
        <p:spPr>
          <a:xfrm>
            <a:off x="6444208" y="5157192"/>
            <a:ext cx="2412818" cy="523220"/>
          </a:xfrm>
          <a:prstGeom prst="rect">
            <a:avLst/>
          </a:prstGeom>
          <a:noFill/>
        </p:spPr>
        <p:txBody>
          <a:bodyPr wrap="square" rtlCol="0">
            <a:spAutoFit/>
          </a:bodyPr>
          <a:lstStyle/>
          <a:p>
            <a:r>
              <a:rPr lang="tr-TR" sz="2800" b="1" dirty="0" smtClean="0"/>
              <a:t>İŞLETME</a:t>
            </a:r>
            <a:endParaRPr lang="tr-TR" sz="28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2"/>
          <p:cNvPicPr>
            <a:picLocks noChangeAspect="1"/>
          </p:cNvPicPr>
          <p:nvPr/>
        </p:nvPicPr>
        <p:blipFill>
          <a:blip r:embed="rId2" cstate="print"/>
          <a:stretch>
            <a:fillRect/>
          </a:stretch>
        </p:blipFill>
        <p:spPr>
          <a:xfrm>
            <a:off x="683568" y="1628800"/>
            <a:ext cx="835193" cy="819435"/>
          </a:xfrm>
          <a:prstGeom prst="rect">
            <a:avLst/>
          </a:prstGeom>
        </p:spPr>
      </p:pic>
      <p:pic>
        <p:nvPicPr>
          <p:cNvPr id="5" name="Resim 4"/>
          <p:cNvPicPr>
            <a:picLocks noChangeAspect="1"/>
          </p:cNvPicPr>
          <p:nvPr/>
        </p:nvPicPr>
        <p:blipFill>
          <a:blip r:embed="rId3" cstate="print"/>
          <a:stretch>
            <a:fillRect/>
          </a:stretch>
        </p:blipFill>
        <p:spPr>
          <a:xfrm>
            <a:off x="683568" y="2758286"/>
            <a:ext cx="835193" cy="811776"/>
          </a:xfrm>
          <a:prstGeom prst="rect">
            <a:avLst/>
          </a:prstGeom>
        </p:spPr>
      </p:pic>
      <p:pic>
        <p:nvPicPr>
          <p:cNvPr id="6" name="Resim 5"/>
          <p:cNvPicPr>
            <a:picLocks noChangeAspect="1"/>
          </p:cNvPicPr>
          <p:nvPr/>
        </p:nvPicPr>
        <p:blipFill>
          <a:blip r:embed="rId4" cstate="print"/>
          <a:stretch>
            <a:fillRect/>
          </a:stretch>
        </p:blipFill>
        <p:spPr>
          <a:xfrm>
            <a:off x="683568" y="3880113"/>
            <a:ext cx="835193" cy="819435"/>
          </a:xfrm>
          <a:prstGeom prst="rect">
            <a:avLst/>
          </a:prstGeom>
        </p:spPr>
      </p:pic>
      <p:pic>
        <p:nvPicPr>
          <p:cNvPr id="7" name="Resim 6"/>
          <p:cNvPicPr>
            <a:picLocks noChangeAspect="1"/>
          </p:cNvPicPr>
          <p:nvPr/>
        </p:nvPicPr>
        <p:blipFill>
          <a:blip r:embed="rId5" cstate="print"/>
          <a:stretch>
            <a:fillRect/>
          </a:stretch>
        </p:blipFill>
        <p:spPr>
          <a:xfrm>
            <a:off x="683568" y="5192479"/>
            <a:ext cx="835193" cy="811776"/>
          </a:xfrm>
          <a:prstGeom prst="rect">
            <a:avLst/>
          </a:prstGeom>
        </p:spPr>
      </p:pic>
      <p:pic>
        <p:nvPicPr>
          <p:cNvPr id="8" name="Resim 7"/>
          <p:cNvPicPr>
            <a:picLocks noChangeAspect="1"/>
          </p:cNvPicPr>
          <p:nvPr/>
        </p:nvPicPr>
        <p:blipFill>
          <a:blip r:embed="rId6" cstate="print"/>
          <a:stretch>
            <a:fillRect/>
          </a:stretch>
        </p:blipFill>
        <p:spPr>
          <a:xfrm>
            <a:off x="4572000" y="1700808"/>
            <a:ext cx="879772" cy="847188"/>
          </a:xfrm>
          <a:prstGeom prst="rect">
            <a:avLst/>
          </a:prstGeom>
        </p:spPr>
      </p:pic>
      <p:pic>
        <p:nvPicPr>
          <p:cNvPr id="9" name="Resim 9"/>
          <p:cNvPicPr>
            <a:picLocks noChangeAspect="1"/>
          </p:cNvPicPr>
          <p:nvPr/>
        </p:nvPicPr>
        <p:blipFill>
          <a:blip r:embed="rId7" cstate="print"/>
          <a:stretch>
            <a:fillRect/>
          </a:stretch>
        </p:blipFill>
        <p:spPr>
          <a:xfrm>
            <a:off x="4644008" y="2924944"/>
            <a:ext cx="908572" cy="814448"/>
          </a:xfrm>
          <a:prstGeom prst="rect">
            <a:avLst/>
          </a:prstGeom>
        </p:spPr>
      </p:pic>
      <p:pic>
        <p:nvPicPr>
          <p:cNvPr id="10" name="Resim 10"/>
          <p:cNvPicPr>
            <a:picLocks noChangeAspect="1"/>
          </p:cNvPicPr>
          <p:nvPr/>
        </p:nvPicPr>
        <p:blipFill>
          <a:blip r:embed="rId8" cstate="print"/>
          <a:stretch>
            <a:fillRect/>
          </a:stretch>
        </p:blipFill>
        <p:spPr>
          <a:xfrm>
            <a:off x="4716016" y="4005064"/>
            <a:ext cx="908572" cy="814446"/>
          </a:xfrm>
          <a:prstGeom prst="rect">
            <a:avLst/>
          </a:prstGeom>
        </p:spPr>
      </p:pic>
      <p:pic>
        <p:nvPicPr>
          <p:cNvPr id="11" name="Resim 11"/>
          <p:cNvPicPr>
            <a:picLocks noChangeAspect="1"/>
          </p:cNvPicPr>
          <p:nvPr/>
        </p:nvPicPr>
        <p:blipFill>
          <a:blip r:embed="rId9" cstate="print"/>
          <a:stretch>
            <a:fillRect/>
          </a:stretch>
        </p:blipFill>
        <p:spPr>
          <a:xfrm>
            <a:off x="4644008" y="5157192"/>
            <a:ext cx="879773" cy="811776"/>
          </a:xfrm>
          <a:prstGeom prst="rect">
            <a:avLst/>
          </a:prstGeom>
        </p:spPr>
      </p:pic>
      <p:sp>
        <p:nvSpPr>
          <p:cNvPr id="12" name="11 Dikdörtgen"/>
          <p:cNvSpPr/>
          <p:nvPr/>
        </p:nvSpPr>
        <p:spPr>
          <a:xfrm>
            <a:off x="611560" y="404664"/>
            <a:ext cx="5544616" cy="830997"/>
          </a:xfrm>
          <a:prstGeom prst="rect">
            <a:avLst/>
          </a:prstGeom>
        </p:spPr>
        <p:txBody>
          <a:bodyPr wrap="square">
            <a:spAutoFit/>
          </a:bodyPr>
          <a:lstStyle/>
          <a:p>
            <a:pPr algn="ctr"/>
            <a:r>
              <a:rPr lang="tr-TR" sz="2400" b="1" dirty="0" smtClean="0">
                <a:solidFill>
                  <a:srgbClr val="FF0000"/>
                </a:solidFill>
              </a:rPr>
              <a:t>SÖZEL ALANINDAN </a:t>
            </a:r>
            <a:endParaRPr lang="tr-TR" sz="2400" b="1" dirty="0" smtClean="0">
              <a:solidFill>
                <a:srgbClr val="FF0000"/>
              </a:solidFill>
            </a:endParaRPr>
          </a:p>
          <a:p>
            <a:pPr algn="ctr"/>
            <a:r>
              <a:rPr lang="tr-TR" sz="2400" b="1" dirty="0" smtClean="0">
                <a:solidFill>
                  <a:srgbClr val="FF0000"/>
                </a:solidFill>
              </a:rPr>
              <a:t>TERCİH </a:t>
            </a:r>
            <a:r>
              <a:rPr lang="tr-TR" sz="2400" b="1" dirty="0" smtClean="0">
                <a:solidFill>
                  <a:srgbClr val="FF0000"/>
                </a:solidFill>
              </a:rPr>
              <a:t>EDEBİLECEKLERİ BÖLÜMLER</a:t>
            </a:r>
            <a:endParaRPr lang="tr-TR" sz="2400" b="1" dirty="0">
              <a:solidFill>
                <a:srgbClr val="FF0000"/>
              </a:solidFill>
            </a:endParaRPr>
          </a:p>
        </p:txBody>
      </p:sp>
      <p:pic>
        <p:nvPicPr>
          <p:cNvPr id="13" name="Resim 3"/>
          <p:cNvPicPr>
            <a:picLocks noChangeAspect="1"/>
          </p:cNvPicPr>
          <p:nvPr/>
        </p:nvPicPr>
        <p:blipFill>
          <a:blip r:embed="rId10" cstate="print"/>
          <a:stretch>
            <a:fillRect/>
          </a:stretch>
        </p:blipFill>
        <p:spPr>
          <a:xfrm>
            <a:off x="7340717" y="0"/>
            <a:ext cx="1803283" cy="1556792"/>
          </a:xfrm>
          <a:prstGeom prst="rect">
            <a:avLst/>
          </a:prstGeom>
        </p:spPr>
      </p:pic>
      <p:sp>
        <p:nvSpPr>
          <p:cNvPr id="14" name="Metin kutusu 12"/>
          <p:cNvSpPr txBox="1"/>
          <p:nvPr/>
        </p:nvSpPr>
        <p:spPr>
          <a:xfrm>
            <a:off x="1475656" y="1628800"/>
            <a:ext cx="3590428" cy="830997"/>
          </a:xfrm>
          <a:prstGeom prst="rect">
            <a:avLst/>
          </a:prstGeom>
          <a:noFill/>
        </p:spPr>
        <p:txBody>
          <a:bodyPr wrap="square" rtlCol="0">
            <a:spAutoFit/>
          </a:bodyPr>
          <a:lstStyle/>
          <a:p>
            <a:r>
              <a:rPr lang="tr-TR" sz="2400" b="1" dirty="0" smtClean="0"/>
              <a:t>OKUL ÖNCESİ ÖĞRETMENLİĞİ</a:t>
            </a:r>
            <a:endParaRPr lang="tr-TR" sz="2400" b="1" dirty="0"/>
          </a:p>
        </p:txBody>
      </p:sp>
      <p:sp>
        <p:nvSpPr>
          <p:cNvPr id="15" name="Metin kutusu 16"/>
          <p:cNvSpPr txBox="1"/>
          <p:nvPr/>
        </p:nvSpPr>
        <p:spPr>
          <a:xfrm>
            <a:off x="1475656" y="2784809"/>
            <a:ext cx="2961458" cy="830997"/>
          </a:xfrm>
          <a:prstGeom prst="rect">
            <a:avLst/>
          </a:prstGeom>
          <a:noFill/>
        </p:spPr>
        <p:txBody>
          <a:bodyPr wrap="square" rtlCol="0">
            <a:spAutoFit/>
          </a:bodyPr>
          <a:lstStyle/>
          <a:p>
            <a:r>
              <a:rPr lang="tr-TR" sz="2400" b="1" dirty="0" smtClean="0"/>
              <a:t>ÖZEL EĞİTİM ÖĞRETMENLİĞİ</a:t>
            </a:r>
            <a:endParaRPr lang="tr-TR" sz="2400" b="1" dirty="0"/>
          </a:p>
        </p:txBody>
      </p:sp>
      <p:sp>
        <p:nvSpPr>
          <p:cNvPr id="16" name="Metin kutusu 17"/>
          <p:cNvSpPr txBox="1"/>
          <p:nvPr/>
        </p:nvSpPr>
        <p:spPr>
          <a:xfrm>
            <a:off x="1475656" y="3928124"/>
            <a:ext cx="2723714" cy="830997"/>
          </a:xfrm>
          <a:prstGeom prst="rect">
            <a:avLst/>
          </a:prstGeom>
          <a:noFill/>
        </p:spPr>
        <p:txBody>
          <a:bodyPr wrap="square" rtlCol="0">
            <a:spAutoFit/>
          </a:bodyPr>
          <a:lstStyle/>
          <a:p>
            <a:r>
              <a:rPr lang="tr-TR" sz="2400" b="1" dirty="0" smtClean="0"/>
              <a:t>TÜRKÇE ÖĞRETMENLİĞİ</a:t>
            </a:r>
            <a:endParaRPr lang="tr-TR" sz="2400" b="1" dirty="0"/>
          </a:p>
        </p:txBody>
      </p:sp>
      <p:sp>
        <p:nvSpPr>
          <p:cNvPr id="17" name="Metin kutusu 18"/>
          <p:cNvSpPr txBox="1"/>
          <p:nvPr/>
        </p:nvSpPr>
        <p:spPr>
          <a:xfrm>
            <a:off x="1331640" y="5373216"/>
            <a:ext cx="3580086" cy="461665"/>
          </a:xfrm>
          <a:prstGeom prst="rect">
            <a:avLst/>
          </a:prstGeom>
          <a:noFill/>
        </p:spPr>
        <p:txBody>
          <a:bodyPr wrap="square" rtlCol="0">
            <a:spAutoFit/>
          </a:bodyPr>
          <a:lstStyle/>
          <a:p>
            <a:r>
              <a:rPr lang="tr-TR" sz="2400" b="1" dirty="0" smtClean="0"/>
              <a:t>GAZETECİLİK</a:t>
            </a:r>
            <a:endParaRPr lang="tr-TR" sz="2400" b="1" dirty="0"/>
          </a:p>
        </p:txBody>
      </p:sp>
      <p:sp>
        <p:nvSpPr>
          <p:cNvPr id="18" name="Metin kutusu 19"/>
          <p:cNvSpPr txBox="1"/>
          <p:nvPr/>
        </p:nvSpPr>
        <p:spPr>
          <a:xfrm>
            <a:off x="5556002" y="1608519"/>
            <a:ext cx="2778298" cy="830997"/>
          </a:xfrm>
          <a:prstGeom prst="rect">
            <a:avLst/>
          </a:prstGeom>
          <a:noFill/>
        </p:spPr>
        <p:txBody>
          <a:bodyPr wrap="square" rtlCol="0">
            <a:spAutoFit/>
          </a:bodyPr>
          <a:lstStyle/>
          <a:p>
            <a:r>
              <a:rPr lang="tr-TR" sz="2400" b="1" dirty="0" smtClean="0"/>
              <a:t>HALKLA İLİŞKİLER VE REKLAMCILIK</a:t>
            </a:r>
            <a:endParaRPr lang="tr-TR" sz="2400" b="1" dirty="0"/>
          </a:p>
        </p:txBody>
      </p:sp>
      <p:sp>
        <p:nvSpPr>
          <p:cNvPr id="19" name="Metin kutusu 20"/>
          <p:cNvSpPr txBox="1"/>
          <p:nvPr/>
        </p:nvSpPr>
        <p:spPr>
          <a:xfrm>
            <a:off x="5868144" y="2708920"/>
            <a:ext cx="2778298" cy="830997"/>
          </a:xfrm>
          <a:prstGeom prst="rect">
            <a:avLst/>
          </a:prstGeom>
          <a:noFill/>
        </p:spPr>
        <p:txBody>
          <a:bodyPr wrap="square" rtlCol="0">
            <a:spAutoFit/>
          </a:bodyPr>
          <a:lstStyle/>
          <a:p>
            <a:r>
              <a:rPr lang="tr-TR" sz="2400" b="1" dirty="0" smtClean="0"/>
              <a:t>TARİH ÖĞRETMENLİĞİ</a:t>
            </a:r>
            <a:endParaRPr lang="tr-TR" sz="2400" b="1" dirty="0"/>
          </a:p>
        </p:txBody>
      </p:sp>
      <p:sp>
        <p:nvSpPr>
          <p:cNvPr id="20" name="Metin kutusu 21"/>
          <p:cNvSpPr txBox="1"/>
          <p:nvPr/>
        </p:nvSpPr>
        <p:spPr>
          <a:xfrm>
            <a:off x="5653107" y="3798377"/>
            <a:ext cx="2573566" cy="830997"/>
          </a:xfrm>
          <a:prstGeom prst="rect">
            <a:avLst/>
          </a:prstGeom>
          <a:noFill/>
        </p:spPr>
        <p:txBody>
          <a:bodyPr wrap="square" rtlCol="0">
            <a:spAutoFit/>
          </a:bodyPr>
          <a:lstStyle/>
          <a:p>
            <a:r>
              <a:rPr lang="tr-TR" sz="2400" b="1" dirty="0" smtClean="0"/>
              <a:t>COĞRAFYA ÖĞRETMENLİĞİ</a:t>
            </a:r>
            <a:endParaRPr lang="tr-TR" sz="2400" b="1" dirty="0"/>
          </a:p>
        </p:txBody>
      </p:sp>
      <p:sp>
        <p:nvSpPr>
          <p:cNvPr id="21" name="Metin kutusu 23"/>
          <p:cNvSpPr txBox="1"/>
          <p:nvPr/>
        </p:nvSpPr>
        <p:spPr>
          <a:xfrm>
            <a:off x="5653107" y="5172126"/>
            <a:ext cx="2412818" cy="830997"/>
          </a:xfrm>
          <a:prstGeom prst="rect">
            <a:avLst/>
          </a:prstGeom>
          <a:noFill/>
        </p:spPr>
        <p:txBody>
          <a:bodyPr wrap="square" rtlCol="0">
            <a:spAutoFit/>
          </a:bodyPr>
          <a:lstStyle/>
          <a:p>
            <a:r>
              <a:rPr lang="tr-TR" sz="2400" b="1" dirty="0" smtClean="0"/>
              <a:t>TÜRK DİLİ VE EDEBİYATI</a:t>
            </a:r>
            <a:endParaRPr lang="tr-TR" sz="24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2"/>
          <p:cNvPicPr>
            <a:picLocks noChangeAspect="1"/>
          </p:cNvPicPr>
          <p:nvPr/>
        </p:nvPicPr>
        <p:blipFill>
          <a:blip r:embed="rId2" cstate="print"/>
          <a:stretch>
            <a:fillRect/>
          </a:stretch>
        </p:blipFill>
        <p:spPr>
          <a:xfrm>
            <a:off x="683568" y="1628800"/>
            <a:ext cx="835193" cy="819435"/>
          </a:xfrm>
          <a:prstGeom prst="rect">
            <a:avLst/>
          </a:prstGeom>
        </p:spPr>
      </p:pic>
      <p:pic>
        <p:nvPicPr>
          <p:cNvPr id="5" name="Resim 4"/>
          <p:cNvPicPr>
            <a:picLocks noChangeAspect="1"/>
          </p:cNvPicPr>
          <p:nvPr/>
        </p:nvPicPr>
        <p:blipFill>
          <a:blip r:embed="rId3" cstate="print"/>
          <a:stretch>
            <a:fillRect/>
          </a:stretch>
        </p:blipFill>
        <p:spPr>
          <a:xfrm>
            <a:off x="683568" y="2758286"/>
            <a:ext cx="835193" cy="811776"/>
          </a:xfrm>
          <a:prstGeom prst="rect">
            <a:avLst/>
          </a:prstGeom>
        </p:spPr>
      </p:pic>
      <p:pic>
        <p:nvPicPr>
          <p:cNvPr id="6" name="Resim 5"/>
          <p:cNvPicPr>
            <a:picLocks noChangeAspect="1"/>
          </p:cNvPicPr>
          <p:nvPr/>
        </p:nvPicPr>
        <p:blipFill>
          <a:blip r:embed="rId4" cstate="print"/>
          <a:stretch>
            <a:fillRect/>
          </a:stretch>
        </p:blipFill>
        <p:spPr>
          <a:xfrm>
            <a:off x="683568" y="3880113"/>
            <a:ext cx="835193" cy="819435"/>
          </a:xfrm>
          <a:prstGeom prst="rect">
            <a:avLst/>
          </a:prstGeom>
        </p:spPr>
      </p:pic>
      <p:pic>
        <p:nvPicPr>
          <p:cNvPr id="7" name="Resim 6"/>
          <p:cNvPicPr>
            <a:picLocks noChangeAspect="1"/>
          </p:cNvPicPr>
          <p:nvPr/>
        </p:nvPicPr>
        <p:blipFill>
          <a:blip r:embed="rId5" cstate="print"/>
          <a:stretch>
            <a:fillRect/>
          </a:stretch>
        </p:blipFill>
        <p:spPr>
          <a:xfrm>
            <a:off x="683568" y="5192479"/>
            <a:ext cx="835193" cy="811776"/>
          </a:xfrm>
          <a:prstGeom prst="rect">
            <a:avLst/>
          </a:prstGeom>
        </p:spPr>
      </p:pic>
      <p:pic>
        <p:nvPicPr>
          <p:cNvPr id="8" name="Resim 7"/>
          <p:cNvPicPr>
            <a:picLocks noChangeAspect="1"/>
          </p:cNvPicPr>
          <p:nvPr/>
        </p:nvPicPr>
        <p:blipFill>
          <a:blip r:embed="rId6" cstate="print"/>
          <a:stretch>
            <a:fillRect/>
          </a:stretch>
        </p:blipFill>
        <p:spPr>
          <a:xfrm>
            <a:off x="5246278" y="1628800"/>
            <a:ext cx="879772" cy="847188"/>
          </a:xfrm>
          <a:prstGeom prst="rect">
            <a:avLst/>
          </a:prstGeom>
        </p:spPr>
      </p:pic>
      <p:pic>
        <p:nvPicPr>
          <p:cNvPr id="9" name="Resim 9"/>
          <p:cNvPicPr>
            <a:picLocks noChangeAspect="1"/>
          </p:cNvPicPr>
          <p:nvPr/>
        </p:nvPicPr>
        <p:blipFill>
          <a:blip r:embed="rId7" cstate="print"/>
          <a:stretch>
            <a:fillRect/>
          </a:stretch>
        </p:blipFill>
        <p:spPr>
          <a:xfrm>
            <a:off x="5246278" y="2758286"/>
            <a:ext cx="908572" cy="814448"/>
          </a:xfrm>
          <a:prstGeom prst="rect">
            <a:avLst/>
          </a:prstGeom>
        </p:spPr>
      </p:pic>
      <p:pic>
        <p:nvPicPr>
          <p:cNvPr id="10" name="Resim 10"/>
          <p:cNvPicPr>
            <a:picLocks noChangeAspect="1"/>
          </p:cNvPicPr>
          <p:nvPr/>
        </p:nvPicPr>
        <p:blipFill>
          <a:blip r:embed="rId8" cstate="print"/>
          <a:stretch>
            <a:fillRect/>
          </a:stretch>
        </p:blipFill>
        <p:spPr>
          <a:xfrm>
            <a:off x="5246278" y="3880113"/>
            <a:ext cx="908572" cy="814446"/>
          </a:xfrm>
          <a:prstGeom prst="rect">
            <a:avLst/>
          </a:prstGeom>
        </p:spPr>
      </p:pic>
      <p:pic>
        <p:nvPicPr>
          <p:cNvPr id="11" name="Resim 11"/>
          <p:cNvPicPr>
            <a:picLocks noChangeAspect="1"/>
          </p:cNvPicPr>
          <p:nvPr/>
        </p:nvPicPr>
        <p:blipFill>
          <a:blip r:embed="rId9" cstate="print"/>
          <a:stretch>
            <a:fillRect/>
          </a:stretch>
        </p:blipFill>
        <p:spPr>
          <a:xfrm>
            <a:off x="5292080" y="5085184"/>
            <a:ext cx="879773" cy="811776"/>
          </a:xfrm>
          <a:prstGeom prst="rect">
            <a:avLst/>
          </a:prstGeom>
        </p:spPr>
      </p:pic>
      <p:sp>
        <p:nvSpPr>
          <p:cNvPr id="12" name="11 Dikdörtgen"/>
          <p:cNvSpPr/>
          <p:nvPr/>
        </p:nvSpPr>
        <p:spPr>
          <a:xfrm>
            <a:off x="611560" y="404664"/>
            <a:ext cx="5472608" cy="830997"/>
          </a:xfrm>
          <a:prstGeom prst="rect">
            <a:avLst/>
          </a:prstGeom>
        </p:spPr>
        <p:txBody>
          <a:bodyPr wrap="square">
            <a:spAutoFit/>
          </a:bodyPr>
          <a:lstStyle/>
          <a:p>
            <a:pPr algn="ctr"/>
            <a:r>
              <a:rPr lang="tr-TR" sz="2400" b="1" dirty="0" smtClean="0">
                <a:solidFill>
                  <a:srgbClr val="FF0000"/>
                </a:solidFill>
              </a:rPr>
              <a:t>DİL  </a:t>
            </a:r>
            <a:r>
              <a:rPr lang="tr-TR" sz="2400" b="1" dirty="0" smtClean="0">
                <a:solidFill>
                  <a:srgbClr val="FF0000"/>
                </a:solidFill>
              </a:rPr>
              <a:t>ALANINDAN </a:t>
            </a:r>
            <a:endParaRPr lang="tr-TR" sz="2400" b="1" dirty="0" smtClean="0">
              <a:solidFill>
                <a:srgbClr val="FF0000"/>
              </a:solidFill>
            </a:endParaRPr>
          </a:p>
          <a:p>
            <a:pPr algn="ctr"/>
            <a:r>
              <a:rPr lang="tr-TR" sz="2400" b="1" dirty="0" smtClean="0">
                <a:solidFill>
                  <a:srgbClr val="FF0000"/>
                </a:solidFill>
              </a:rPr>
              <a:t>TERCİH </a:t>
            </a:r>
            <a:r>
              <a:rPr lang="tr-TR" sz="2400" b="1" dirty="0" smtClean="0">
                <a:solidFill>
                  <a:srgbClr val="FF0000"/>
                </a:solidFill>
              </a:rPr>
              <a:t>EDEBİLECEKLERİ BÖLÜMLER</a:t>
            </a:r>
            <a:endParaRPr lang="tr-TR" sz="2400" b="1" dirty="0">
              <a:solidFill>
                <a:srgbClr val="FF0000"/>
              </a:solidFill>
            </a:endParaRPr>
          </a:p>
        </p:txBody>
      </p:sp>
      <p:pic>
        <p:nvPicPr>
          <p:cNvPr id="13" name="Resim 3"/>
          <p:cNvPicPr>
            <a:picLocks noChangeAspect="1"/>
          </p:cNvPicPr>
          <p:nvPr/>
        </p:nvPicPr>
        <p:blipFill>
          <a:blip r:embed="rId10" cstate="print"/>
          <a:stretch>
            <a:fillRect/>
          </a:stretch>
        </p:blipFill>
        <p:spPr>
          <a:xfrm>
            <a:off x="7340717" y="0"/>
            <a:ext cx="1803283" cy="1556792"/>
          </a:xfrm>
          <a:prstGeom prst="rect">
            <a:avLst/>
          </a:prstGeom>
        </p:spPr>
      </p:pic>
      <p:sp>
        <p:nvSpPr>
          <p:cNvPr id="14" name="Metin kutusu 12"/>
          <p:cNvSpPr txBox="1"/>
          <p:nvPr/>
        </p:nvSpPr>
        <p:spPr>
          <a:xfrm>
            <a:off x="1475656" y="1556792"/>
            <a:ext cx="3590428" cy="461665"/>
          </a:xfrm>
          <a:prstGeom prst="rect">
            <a:avLst/>
          </a:prstGeom>
          <a:noFill/>
        </p:spPr>
        <p:txBody>
          <a:bodyPr wrap="square" rtlCol="0">
            <a:spAutoFit/>
          </a:bodyPr>
          <a:lstStyle/>
          <a:p>
            <a:r>
              <a:rPr lang="tr-TR" sz="2400" b="1" dirty="0" smtClean="0"/>
              <a:t>İNGİLİZCE ÖĞRETMENLİĞİ</a:t>
            </a:r>
            <a:endParaRPr lang="tr-TR" sz="2400" b="1" dirty="0"/>
          </a:p>
        </p:txBody>
      </p:sp>
      <p:sp>
        <p:nvSpPr>
          <p:cNvPr id="15" name="Metin kutusu 16"/>
          <p:cNvSpPr txBox="1"/>
          <p:nvPr/>
        </p:nvSpPr>
        <p:spPr>
          <a:xfrm>
            <a:off x="1475656" y="2712801"/>
            <a:ext cx="2961458" cy="830997"/>
          </a:xfrm>
          <a:prstGeom prst="rect">
            <a:avLst/>
          </a:prstGeom>
          <a:noFill/>
        </p:spPr>
        <p:txBody>
          <a:bodyPr wrap="square" rtlCol="0">
            <a:spAutoFit/>
          </a:bodyPr>
          <a:lstStyle/>
          <a:p>
            <a:r>
              <a:rPr lang="tr-TR" sz="2400" b="1" dirty="0" smtClean="0"/>
              <a:t>ARAPÇA ÖĞRETMENLİĞİ</a:t>
            </a:r>
            <a:endParaRPr lang="tr-TR" sz="2400" b="1" dirty="0"/>
          </a:p>
        </p:txBody>
      </p:sp>
      <p:sp>
        <p:nvSpPr>
          <p:cNvPr id="16" name="Metin kutusu 17"/>
          <p:cNvSpPr txBox="1"/>
          <p:nvPr/>
        </p:nvSpPr>
        <p:spPr>
          <a:xfrm>
            <a:off x="1475656" y="3856116"/>
            <a:ext cx="2723714" cy="830997"/>
          </a:xfrm>
          <a:prstGeom prst="rect">
            <a:avLst/>
          </a:prstGeom>
          <a:noFill/>
        </p:spPr>
        <p:txBody>
          <a:bodyPr wrap="square" rtlCol="0">
            <a:spAutoFit/>
          </a:bodyPr>
          <a:lstStyle/>
          <a:p>
            <a:r>
              <a:rPr lang="tr-TR" sz="2400" b="1" dirty="0" smtClean="0"/>
              <a:t>FRANSIZCA ÖĞRETMENLİĞİ</a:t>
            </a:r>
            <a:endParaRPr lang="tr-TR" sz="2400" b="1" dirty="0"/>
          </a:p>
        </p:txBody>
      </p:sp>
      <p:sp>
        <p:nvSpPr>
          <p:cNvPr id="17" name="Metin kutusu 18"/>
          <p:cNvSpPr txBox="1"/>
          <p:nvPr/>
        </p:nvSpPr>
        <p:spPr>
          <a:xfrm>
            <a:off x="1485998" y="5244396"/>
            <a:ext cx="3580086" cy="461665"/>
          </a:xfrm>
          <a:prstGeom prst="rect">
            <a:avLst/>
          </a:prstGeom>
          <a:noFill/>
        </p:spPr>
        <p:txBody>
          <a:bodyPr wrap="square" rtlCol="0">
            <a:spAutoFit/>
          </a:bodyPr>
          <a:lstStyle/>
          <a:p>
            <a:r>
              <a:rPr lang="tr-TR" sz="2400" b="1" dirty="0" smtClean="0"/>
              <a:t>İNGİLİZ DİLİ VE EDEBİYATI</a:t>
            </a:r>
            <a:endParaRPr lang="tr-TR" sz="2400" b="1" dirty="0"/>
          </a:p>
        </p:txBody>
      </p:sp>
      <p:sp>
        <p:nvSpPr>
          <p:cNvPr id="18" name="Metin kutusu 19"/>
          <p:cNvSpPr txBox="1"/>
          <p:nvPr/>
        </p:nvSpPr>
        <p:spPr>
          <a:xfrm>
            <a:off x="6084168" y="1556792"/>
            <a:ext cx="2778298" cy="830997"/>
          </a:xfrm>
          <a:prstGeom prst="rect">
            <a:avLst/>
          </a:prstGeom>
          <a:noFill/>
        </p:spPr>
        <p:txBody>
          <a:bodyPr wrap="square" rtlCol="0">
            <a:spAutoFit/>
          </a:bodyPr>
          <a:lstStyle/>
          <a:p>
            <a:r>
              <a:rPr lang="tr-TR" sz="2400" b="1" dirty="0" smtClean="0"/>
              <a:t>MÜRTECİM TERCÜMANLIK</a:t>
            </a:r>
            <a:endParaRPr lang="tr-TR" sz="2400" b="1" dirty="0"/>
          </a:p>
        </p:txBody>
      </p:sp>
      <p:sp>
        <p:nvSpPr>
          <p:cNvPr id="19" name="Metin kutusu 20"/>
          <p:cNvSpPr txBox="1"/>
          <p:nvPr/>
        </p:nvSpPr>
        <p:spPr>
          <a:xfrm>
            <a:off x="6084168" y="2708920"/>
            <a:ext cx="2778298" cy="830997"/>
          </a:xfrm>
          <a:prstGeom prst="rect">
            <a:avLst/>
          </a:prstGeom>
          <a:noFill/>
        </p:spPr>
        <p:txBody>
          <a:bodyPr wrap="square" rtlCol="0">
            <a:spAutoFit/>
          </a:bodyPr>
          <a:lstStyle/>
          <a:p>
            <a:r>
              <a:rPr lang="tr-TR" sz="2400" b="1" dirty="0" smtClean="0"/>
              <a:t>ALMANCA ÖĞRETMENLİĞİ</a:t>
            </a:r>
            <a:endParaRPr lang="tr-TR" sz="2400" b="1" dirty="0"/>
          </a:p>
        </p:txBody>
      </p:sp>
      <p:sp>
        <p:nvSpPr>
          <p:cNvPr id="20" name="Metin kutusu 21"/>
          <p:cNvSpPr txBox="1"/>
          <p:nvPr/>
        </p:nvSpPr>
        <p:spPr>
          <a:xfrm>
            <a:off x="6156176" y="3789040"/>
            <a:ext cx="2573566" cy="830997"/>
          </a:xfrm>
          <a:prstGeom prst="rect">
            <a:avLst/>
          </a:prstGeom>
          <a:noFill/>
        </p:spPr>
        <p:txBody>
          <a:bodyPr wrap="square" rtlCol="0">
            <a:spAutoFit/>
          </a:bodyPr>
          <a:lstStyle/>
          <a:p>
            <a:r>
              <a:rPr lang="tr-TR" sz="2400" b="1" dirty="0" smtClean="0"/>
              <a:t>RUS DİLİ VE EDEBİYATI</a:t>
            </a:r>
            <a:endParaRPr lang="tr-TR" sz="2400" b="1" dirty="0"/>
          </a:p>
        </p:txBody>
      </p:sp>
      <p:sp>
        <p:nvSpPr>
          <p:cNvPr id="21" name="Metin kutusu 23"/>
          <p:cNvSpPr txBox="1"/>
          <p:nvPr/>
        </p:nvSpPr>
        <p:spPr>
          <a:xfrm>
            <a:off x="6156176" y="5085184"/>
            <a:ext cx="2681193" cy="830997"/>
          </a:xfrm>
          <a:prstGeom prst="rect">
            <a:avLst/>
          </a:prstGeom>
          <a:noFill/>
        </p:spPr>
        <p:txBody>
          <a:bodyPr wrap="square" rtlCol="0">
            <a:spAutoFit/>
          </a:bodyPr>
          <a:lstStyle/>
          <a:p>
            <a:r>
              <a:rPr lang="tr-TR" sz="2400" b="1" dirty="0" smtClean="0"/>
              <a:t>JAPONCA ÖĞRETMENLİĞİ</a:t>
            </a:r>
            <a:endParaRPr lang="tr-TR" sz="24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124744"/>
            <a:ext cx="8712968" cy="5001419"/>
          </a:xfrm>
        </p:spPr>
        <p:txBody>
          <a:bodyPr>
            <a:normAutofit fontScale="85000" lnSpcReduction="10000"/>
          </a:bodyPr>
          <a:lstStyle/>
          <a:p>
            <a:pPr>
              <a:buFont typeface="Wingdings" panose="05000000000000000000" pitchFamily="2" charset="2"/>
              <a:buChar char="§"/>
            </a:pPr>
            <a:r>
              <a:rPr lang="tr-TR" b="1" dirty="0" smtClean="0"/>
              <a:t>SINAV SİSTEMİNDE 5 PUAN </a:t>
            </a:r>
            <a:r>
              <a:rPr lang="tr-TR" b="1" dirty="0" smtClean="0"/>
              <a:t>TÜRÜ HESAPLANMAKTADIR.</a:t>
            </a:r>
          </a:p>
          <a:p>
            <a:pPr>
              <a:buFont typeface="Wingdings" panose="05000000000000000000" pitchFamily="2" charset="2"/>
              <a:buChar char="§"/>
            </a:pPr>
            <a:endParaRPr lang="tr-TR" b="1" dirty="0" smtClean="0"/>
          </a:p>
          <a:p>
            <a:pPr>
              <a:buFont typeface="Wingdings" panose="05000000000000000000" pitchFamily="2" charset="2"/>
              <a:buChar char="§"/>
            </a:pPr>
            <a:r>
              <a:rPr lang="tr-TR" b="1" dirty="0" smtClean="0"/>
              <a:t>TYT: (TEMEL YETERLİLİK TESTİ)</a:t>
            </a:r>
          </a:p>
          <a:p>
            <a:pPr>
              <a:buFont typeface="Wingdings" panose="05000000000000000000" pitchFamily="2" charset="2"/>
              <a:buChar char="§"/>
            </a:pPr>
            <a:r>
              <a:rPr lang="tr-TR" b="1" dirty="0" smtClean="0"/>
              <a:t>SAYISAL</a:t>
            </a:r>
          </a:p>
          <a:p>
            <a:pPr>
              <a:buFont typeface="Wingdings" panose="05000000000000000000" pitchFamily="2" charset="2"/>
              <a:buChar char="§"/>
            </a:pPr>
            <a:r>
              <a:rPr lang="tr-TR" b="1" dirty="0" smtClean="0"/>
              <a:t>SÖZEL</a:t>
            </a:r>
          </a:p>
          <a:p>
            <a:pPr>
              <a:buFont typeface="Wingdings" panose="05000000000000000000" pitchFamily="2" charset="2"/>
              <a:buChar char="§"/>
            </a:pPr>
            <a:r>
              <a:rPr lang="tr-TR" b="1" dirty="0" smtClean="0"/>
              <a:t>EŞİT AĞIRLIK</a:t>
            </a:r>
          </a:p>
          <a:p>
            <a:pPr>
              <a:buFont typeface="Wingdings" panose="05000000000000000000" pitchFamily="2" charset="2"/>
              <a:buChar char="§"/>
            </a:pPr>
            <a:r>
              <a:rPr lang="tr-TR" b="1" dirty="0" smtClean="0"/>
              <a:t>DİL PUAN TÜRLERİ HESAPLANMAKTADIR</a:t>
            </a:r>
            <a:r>
              <a:rPr lang="tr-TR" b="1" dirty="0" smtClean="0"/>
              <a:t>.</a:t>
            </a:r>
          </a:p>
          <a:p>
            <a:pPr>
              <a:buNone/>
            </a:pPr>
            <a:endParaRPr lang="tr-TR" b="1" dirty="0" smtClean="0"/>
          </a:p>
          <a:p>
            <a:pPr>
              <a:buFont typeface="Wingdings" panose="05000000000000000000" pitchFamily="2" charset="2"/>
              <a:buChar char="§"/>
            </a:pPr>
            <a:r>
              <a:rPr lang="tr-TR" b="1" dirty="0" smtClean="0"/>
              <a:t>TYT PUAN TÜRLERİ İLE ÖNLİSANS(2 YILLIK) BÖLÜMLER DİĞER PUAN TÜRLERİ İLE DE LİSANS(4 YILLIK) BÖLÜMLER TERCİH EDİLEBİLİR.</a:t>
            </a:r>
          </a:p>
          <a:p>
            <a:endParaRPr lang="tr-TR" dirty="0"/>
          </a:p>
        </p:txBody>
      </p:sp>
      <p:sp>
        <p:nvSpPr>
          <p:cNvPr id="5" name="4 Dikdörtgen"/>
          <p:cNvSpPr/>
          <p:nvPr/>
        </p:nvSpPr>
        <p:spPr>
          <a:xfrm>
            <a:off x="899592" y="332656"/>
            <a:ext cx="7200800" cy="523220"/>
          </a:xfrm>
          <a:prstGeom prst="rect">
            <a:avLst/>
          </a:prstGeom>
        </p:spPr>
        <p:txBody>
          <a:bodyPr wrap="square">
            <a:spAutoFit/>
          </a:bodyPr>
          <a:lstStyle/>
          <a:p>
            <a:pPr algn="ctr"/>
            <a:r>
              <a:rPr lang="tr-TR" sz="2800" b="1" dirty="0" smtClean="0">
                <a:solidFill>
                  <a:srgbClr val="FF0000"/>
                </a:solidFill>
              </a:rPr>
              <a:t>ÜNİVERSİTE SEÇME SINAVINDA SİSTEM NASIL?</a:t>
            </a:r>
            <a:endParaRPr lang="tr-TR" sz="2800" b="1"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971600" y="908720"/>
            <a:ext cx="7200800" cy="523220"/>
          </a:xfrm>
          <a:prstGeom prst="rect">
            <a:avLst/>
          </a:prstGeom>
        </p:spPr>
        <p:txBody>
          <a:bodyPr wrap="square">
            <a:spAutoFit/>
          </a:bodyPr>
          <a:lstStyle/>
          <a:p>
            <a:pPr algn="ctr"/>
            <a:r>
              <a:rPr lang="tr-TR" sz="2800" b="1" dirty="0" smtClean="0">
                <a:solidFill>
                  <a:srgbClr val="FF0000"/>
                </a:solidFill>
              </a:rPr>
              <a:t>ÜNİVERSİTE SEÇME SINAVINDA SİSTEM NASIL?</a:t>
            </a:r>
            <a:endParaRPr lang="tr-TR" sz="2800" b="1" dirty="0">
              <a:solidFill>
                <a:srgbClr val="FF0000"/>
              </a:solidFill>
            </a:endParaRPr>
          </a:p>
        </p:txBody>
      </p:sp>
      <p:sp>
        <p:nvSpPr>
          <p:cNvPr id="5" name="4 Dikdörtgen"/>
          <p:cNvSpPr/>
          <p:nvPr/>
        </p:nvSpPr>
        <p:spPr>
          <a:xfrm>
            <a:off x="755576" y="2060848"/>
            <a:ext cx="4572000" cy="3785652"/>
          </a:xfrm>
          <a:prstGeom prst="rect">
            <a:avLst/>
          </a:prstGeom>
        </p:spPr>
        <p:txBody>
          <a:bodyPr wrap="square">
            <a:spAutoFit/>
          </a:bodyPr>
          <a:lstStyle/>
          <a:p>
            <a:pPr>
              <a:buFont typeface="Wingdings" panose="05000000000000000000" pitchFamily="2" charset="2"/>
              <a:buChar char="§"/>
            </a:pPr>
            <a:r>
              <a:rPr lang="tr-TR" sz="2400" b="1" dirty="0" smtClean="0"/>
              <a:t> TÜRKÇE: 40 SORU</a:t>
            </a:r>
          </a:p>
          <a:p>
            <a:pPr>
              <a:buFont typeface="Wingdings" panose="05000000000000000000" pitchFamily="2" charset="2"/>
              <a:buChar char="§"/>
            </a:pPr>
            <a:r>
              <a:rPr lang="tr-TR" sz="2400" b="1" dirty="0" smtClean="0"/>
              <a:t>MATEMATİK: 40 SORU</a:t>
            </a:r>
          </a:p>
          <a:p>
            <a:pPr>
              <a:buFont typeface="Wingdings" panose="05000000000000000000" pitchFamily="2" charset="2"/>
              <a:buChar char="§"/>
            </a:pPr>
            <a:r>
              <a:rPr lang="tr-TR" sz="2400" b="1" dirty="0" smtClean="0"/>
              <a:t>TARİH: 5 SORU</a:t>
            </a:r>
          </a:p>
          <a:p>
            <a:pPr>
              <a:buFont typeface="Wingdings" panose="05000000000000000000" pitchFamily="2" charset="2"/>
              <a:buChar char="§"/>
            </a:pPr>
            <a:r>
              <a:rPr lang="tr-TR" sz="2400" b="1" dirty="0" smtClean="0"/>
              <a:t>COĞRAFYA:</a:t>
            </a:r>
          </a:p>
          <a:p>
            <a:pPr>
              <a:buFont typeface="Wingdings" panose="05000000000000000000" pitchFamily="2" charset="2"/>
              <a:buChar char="§"/>
            </a:pPr>
            <a:r>
              <a:rPr lang="tr-TR" sz="2400" b="1" dirty="0" smtClean="0"/>
              <a:t>FELSEFE: 5 SORU</a:t>
            </a:r>
          </a:p>
          <a:p>
            <a:pPr>
              <a:buFont typeface="Wingdings" panose="05000000000000000000" pitchFamily="2" charset="2"/>
              <a:buChar char="§"/>
            </a:pPr>
            <a:r>
              <a:rPr lang="tr-TR" sz="2400" b="1" dirty="0" smtClean="0"/>
              <a:t>DİN KÜLTÜRÜ: 5 SORU</a:t>
            </a:r>
          </a:p>
          <a:p>
            <a:pPr>
              <a:buFont typeface="Wingdings" panose="05000000000000000000" pitchFamily="2" charset="2"/>
              <a:buChar char="§"/>
            </a:pPr>
            <a:r>
              <a:rPr lang="tr-TR" sz="2400" b="1" dirty="0" smtClean="0"/>
              <a:t>FİZİK: 7 SORU</a:t>
            </a:r>
          </a:p>
          <a:p>
            <a:pPr>
              <a:buFont typeface="Wingdings" panose="05000000000000000000" pitchFamily="2" charset="2"/>
              <a:buChar char="§"/>
            </a:pPr>
            <a:r>
              <a:rPr lang="tr-TR" sz="2400" b="1" dirty="0" smtClean="0"/>
              <a:t>KİMYA: 7 SORU</a:t>
            </a:r>
          </a:p>
          <a:p>
            <a:pPr>
              <a:buFont typeface="Wingdings" panose="05000000000000000000" pitchFamily="2" charset="2"/>
              <a:buChar char="§"/>
            </a:pPr>
            <a:r>
              <a:rPr lang="tr-TR" sz="2400" b="1" dirty="0" smtClean="0"/>
              <a:t>BİYOLOJİ: 6 SORU</a:t>
            </a:r>
          </a:p>
          <a:p>
            <a:pPr>
              <a:buFont typeface="Wingdings" panose="05000000000000000000" pitchFamily="2" charset="2"/>
              <a:buChar char="§"/>
            </a:pPr>
            <a:endParaRPr lang="tr-TR" sz="2400" b="1" dirty="0"/>
          </a:p>
        </p:txBody>
      </p:sp>
      <p:pic>
        <p:nvPicPr>
          <p:cNvPr id="6" name="Resim 6"/>
          <p:cNvPicPr>
            <a:picLocks noChangeAspect="1"/>
          </p:cNvPicPr>
          <p:nvPr/>
        </p:nvPicPr>
        <p:blipFill>
          <a:blip r:embed="rId2" cstate="print"/>
          <a:stretch>
            <a:fillRect/>
          </a:stretch>
        </p:blipFill>
        <p:spPr>
          <a:xfrm>
            <a:off x="4860032" y="2276872"/>
            <a:ext cx="3917138" cy="3929177"/>
          </a:xfrm>
          <a:prstGeom prst="rect">
            <a:avLst/>
          </a:prstGeom>
        </p:spPr>
      </p:pic>
      <p:sp>
        <p:nvSpPr>
          <p:cNvPr id="8" name="7 Dikdörtgen"/>
          <p:cNvSpPr/>
          <p:nvPr/>
        </p:nvSpPr>
        <p:spPr>
          <a:xfrm>
            <a:off x="4932040" y="3645024"/>
            <a:ext cx="3672408" cy="1508105"/>
          </a:xfrm>
          <a:prstGeom prst="rect">
            <a:avLst/>
          </a:prstGeom>
        </p:spPr>
        <p:txBody>
          <a:bodyPr wrap="square">
            <a:spAutoFit/>
          </a:bodyPr>
          <a:lstStyle/>
          <a:p>
            <a:pPr algn="ctr"/>
            <a:r>
              <a:rPr lang="tr-TR" sz="2800" b="1" dirty="0" smtClean="0">
                <a:solidFill>
                  <a:schemeClr val="bg1"/>
                </a:solidFill>
              </a:rPr>
              <a:t>TEMEL YETERLİLİK TESTİ (TYT)</a:t>
            </a:r>
          </a:p>
          <a:p>
            <a:pPr algn="ctr"/>
            <a:r>
              <a:rPr lang="tr-TR" b="1" dirty="0" smtClean="0"/>
              <a:t>SINAVA KATILAN TÜM ADAYLAR</a:t>
            </a:r>
          </a:p>
          <a:p>
            <a:pPr algn="ctr"/>
            <a:r>
              <a:rPr lang="tr-TR" b="1" dirty="0" smtClean="0"/>
              <a:t>SORUMLU</a:t>
            </a:r>
            <a:endParaRPr lang="tr-TR"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2132856"/>
            <a:ext cx="8229600" cy="4525963"/>
          </a:xfrm>
        </p:spPr>
        <p:txBody>
          <a:bodyPr/>
          <a:lstStyle/>
          <a:p>
            <a:pPr>
              <a:buFont typeface="Wingdings" panose="05000000000000000000" pitchFamily="2" charset="2"/>
              <a:buChar char="§"/>
            </a:pPr>
            <a:r>
              <a:rPr lang="tr-TR" sz="2400" b="1" dirty="0" smtClean="0"/>
              <a:t>MATEMATİK: 40 SORU</a:t>
            </a:r>
          </a:p>
          <a:p>
            <a:pPr>
              <a:buFont typeface="Wingdings" panose="05000000000000000000" pitchFamily="2" charset="2"/>
              <a:buChar char="§"/>
            </a:pPr>
            <a:r>
              <a:rPr lang="tr-TR" sz="2400" b="1" dirty="0" smtClean="0"/>
              <a:t>FİZİK: 14 SORU</a:t>
            </a:r>
          </a:p>
          <a:p>
            <a:pPr>
              <a:buFont typeface="Wingdings" panose="05000000000000000000" pitchFamily="2" charset="2"/>
              <a:buChar char="§"/>
            </a:pPr>
            <a:r>
              <a:rPr lang="tr-TR" sz="2400" b="1" dirty="0" smtClean="0"/>
              <a:t>KİMYA: 13 SORU</a:t>
            </a:r>
          </a:p>
          <a:p>
            <a:pPr>
              <a:buFont typeface="Wingdings" panose="05000000000000000000" pitchFamily="2" charset="2"/>
              <a:buChar char="§"/>
            </a:pPr>
            <a:r>
              <a:rPr lang="tr-TR" sz="2400" b="1" dirty="0" smtClean="0"/>
              <a:t>BİYOLOJİ: 13 SORU</a:t>
            </a:r>
          </a:p>
          <a:p>
            <a:endParaRPr lang="tr-TR" dirty="0"/>
          </a:p>
        </p:txBody>
      </p:sp>
      <p:sp>
        <p:nvSpPr>
          <p:cNvPr id="4" name="3 Dikdörtgen"/>
          <p:cNvSpPr/>
          <p:nvPr/>
        </p:nvSpPr>
        <p:spPr>
          <a:xfrm>
            <a:off x="611560" y="620688"/>
            <a:ext cx="7920880" cy="954107"/>
          </a:xfrm>
          <a:prstGeom prst="rect">
            <a:avLst/>
          </a:prstGeom>
        </p:spPr>
        <p:txBody>
          <a:bodyPr wrap="square">
            <a:spAutoFit/>
          </a:bodyPr>
          <a:lstStyle/>
          <a:p>
            <a:pPr algn="ctr"/>
            <a:r>
              <a:rPr lang="tr-TR" sz="2800" b="1" dirty="0" smtClean="0">
                <a:solidFill>
                  <a:srgbClr val="FF0000"/>
                </a:solidFill>
              </a:rPr>
              <a:t>ÜNİVERSİTE SEÇME SINAVINDA SAYISAL PUANINA HANGİ DERSLER PUAN GETİRİYOR?</a:t>
            </a:r>
            <a:endParaRPr lang="tr-TR" sz="2800" b="1" dirty="0">
              <a:solidFill>
                <a:srgbClr val="FF0000"/>
              </a:solidFill>
            </a:endParaRPr>
          </a:p>
        </p:txBody>
      </p:sp>
      <p:sp>
        <p:nvSpPr>
          <p:cNvPr id="5" name="4 Dikdörtgen"/>
          <p:cNvSpPr/>
          <p:nvPr/>
        </p:nvSpPr>
        <p:spPr>
          <a:xfrm>
            <a:off x="683568" y="4509120"/>
            <a:ext cx="3672408" cy="923330"/>
          </a:xfrm>
          <a:prstGeom prst="rect">
            <a:avLst/>
          </a:prstGeom>
        </p:spPr>
        <p:txBody>
          <a:bodyPr wrap="square">
            <a:spAutoFit/>
          </a:bodyPr>
          <a:lstStyle/>
          <a:p>
            <a:pPr>
              <a:buFont typeface="Wingdings" panose="05000000000000000000" pitchFamily="2" charset="2"/>
              <a:buChar char="§"/>
            </a:pPr>
            <a:r>
              <a:rPr lang="tr-TR" b="1" dirty="0" smtClean="0"/>
              <a:t>TYT’YE SINAVA GİREN</a:t>
            </a:r>
          </a:p>
          <a:p>
            <a:r>
              <a:rPr lang="tr-TR" b="1" dirty="0" smtClean="0"/>
              <a:t>TÜM ADAYLAR BELİRTİLEN </a:t>
            </a:r>
          </a:p>
          <a:p>
            <a:r>
              <a:rPr lang="tr-TR" b="1" dirty="0" smtClean="0"/>
              <a:t>SORULARDAN SORUMLUDURLAR.</a:t>
            </a:r>
            <a:endParaRPr lang="tr-TR" b="1" dirty="0"/>
          </a:p>
        </p:txBody>
      </p:sp>
      <p:pic>
        <p:nvPicPr>
          <p:cNvPr id="6" name="Resim 6"/>
          <p:cNvPicPr>
            <a:picLocks noChangeAspect="1"/>
          </p:cNvPicPr>
          <p:nvPr/>
        </p:nvPicPr>
        <p:blipFill>
          <a:blip r:embed="rId2" cstate="print"/>
          <a:stretch>
            <a:fillRect/>
          </a:stretch>
        </p:blipFill>
        <p:spPr>
          <a:xfrm>
            <a:off x="4860032" y="2420888"/>
            <a:ext cx="3917138" cy="3929177"/>
          </a:xfrm>
          <a:prstGeom prst="rect">
            <a:avLst/>
          </a:prstGeom>
        </p:spPr>
      </p:pic>
      <p:sp>
        <p:nvSpPr>
          <p:cNvPr id="7" name="6 Dikdörtgen"/>
          <p:cNvSpPr/>
          <p:nvPr/>
        </p:nvSpPr>
        <p:spPr>
          <a:xfrm>
            <a:off x="5148064" y="3429000"/>
            <a:ext cx="3456384" cy="1815882"/>
          </a:xfrm>
          <a:prstGeom prst="rect">
            <a:avLst/>
          </a:prstGeom>
        </p:spPr>
        <p:txBody>
          <a:bodyPr wrap="square">
            <a:spAutoFit/>
          </a:bodyPr>
          <a:lstStyle/>
          <a:p>
            <a:pPr algn="ctr"/>
            <a:r>
              <a:rPr lang="tr-TR" sz="2800" b="1" dirty="0" smtClean="0"/>
              <a:t>SAYISAL PUAN TÜRÜNE PUAN GETİREN DERSLER</a:t>
            </a:r>
          </a:p>
          <a:p>
            <a:pPr algn="ctr"/>
            <a:endParaRPr lang="tr-TR" sz="2800" b="1"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619672" y="404664"/>
            <a:ext cx="6336704" cy="830997"/>
          </a:xfrm>
          <a:prstGeom prst="rect">
            <a:avLst/>
          </a:prstGeom>
        </p:spPr>
        <p:txBody>
          <a:bodyPr wrap="square">
            <a:spAutoFit/>
          </a:bodyPr>
          <a:lstStyle/>
          <a:p>
            <a:pPr algn="ctr"/>
            <a:r>
              <a:rPr lang="tr-TR" sz="2400" b="1" dirty="0" smtClean="0">
                <a:solidFill>
                  <a:srgbClr val="FF0000"/>
                </a:solidFill>
              </a:rPr>
              <a:t>ÜNİVERSİTE SEÇME SINAVINDA EŞİT AĞIRLIK PUANINA HANGİ DERSLER PUAN GETİRİYOR?</a:t>
            </a:r>
            <a:endParaRPr lang="tr-TR" sz="2400" b="1" dirty="0">
              <a:solidFill>
                <a:srgbClr val="FF0000"/>
              </a:solidFill>
            </a:endParaRPr>
          </a:p>
        </p:txBody>
      </p:sp>
      <p:pic>
        <p:nvPicPr>
          <p:cNvPr id="7" name="Resim 6"/>
          <p:cNvPicPr>
            <a:picLocks noChangeAspect="1"/>
          </p:cNvPicPr>
          <p:nvPr/>
        </p:nvPicPr>
        <p:blipFill>
          <a:blip r:embed="rId2" cstate="print"/>
          <a:stretch>
            <a:fillRect/>
          </a:stretch>
        </p:blipFill>
        <p:spPr>
          <a:xfrm>
            <a:off x="4860032" y="2420888"/>
            <a:ext cx="3917138" cy="3929177"/>
          </a:xfrm>
          <a:prstGeom prst="rect">
            <a:avLst/>
          </a:prstGeom>
        </p:spPr>
      </p:pic>
      <p:sp>
        <p:nvSpPr>
          <p:cNvPr id="8" name="7 Dikdörtgen"/>
          <p:cNvSpPr/>
          <p:nvPr/>
        </p:nvSpPr>
        <p:spPr>
          <a:xfrm>
            <a:off x="4572000" y="3645024"/>
            <a:ext cx="4572000" cy="1569660"/>
          </a:xfrm>
          <a:prstGeom prst="rect">
            <a:avLst/>
          </a:prstGeom>
        </p:spPr>
        <p:txBody>
          <a:bodyPr>
            <a:spAutoFit/>
          </a:bodyPr>
          <a:lstStyle/>
          <a:p>
            <a:pPr algn="ctr"/>
            <a:r>
              <a:rPr lang="tr-TR" sz="2400" b="1" dirty="0" smtClean="0"/>
              <a:t>EŞİT AĞIRLIK  PUAN</a:t>
            </a:r>
          </a:p>
          <a:p>
            <a:pPr algn="ctr"/>
            <a:r>
              <a:rPr lang="tr-TR" sz="2400" b="1" dirty="0" smtClean="0"/>
              <a:t> </a:t>
            </a:r>
            <a:r>
              <a:rPr lang="tr-TR" sz="2400" b="1" dirty="0" smtClean="0"/>
              <a:t>TÜRÜNE PUAN </a:t>
            </a:r>
            <a:endParaRPr lang="tr-TR" sz="2400" b="1" dirty="0" smtClean="0"/>
          </a:p>
          <a:p>
            <a:pPr algn="ctr"/>
            <a:r>
              <a:rPr lang="tr-TR" sz="2400" b="1" dirty="0" smtClean="0"/>
              <a:t>GETİREN </a:t>
            </a:r>
            <a:r>
              <a:rPr lang="tr-TR" sz="2400" b="1" dirty="0" smtClean="0"/>
              <a:t>DERSLER</a:t>
            </a:r>
          </a:p>
          <a:p>
            <a:pPr algn="ctr"/>
            <a:endParaRPr lang="tr-TR" sz="2400" b="1" dirty="0" smtClean="0"/>
          </a:p>
        </p:txBody>
      </p:sp>
      <p:sp>
        <p:nvSpPr>
          <p:cNvPr id="9" name="8 Dikdörtgen"/>
          <p:cNvSpPr/>
          <p:nvPr/>
        </p:nvSpPr>
        <p:spPr>
          <a:xfrm>
            <a:off x="467544" y="2276872"/>
            <a:ext cx="4572000" cy="1815882"/>
          </a:xfrm>
          <a:prstGeom prst="rect">
            <a:avLst/>
          </a:prstGeom>
        </p:spPr>
        <p:txBody>
          <a:bodyPr>
            <a:spAutoFit/>
          </a:bodyPr>
          <a:lstStyle/>
          <a:p>
            <a:pPr>
              <a:buFont typeface="Wingdings" panose="05000000000000000000" pitchFamily="2" charset="2"/>
              <a:buChar char="§"/>
            </a:pPr>
            <a:r>
              <a:rPr lang="tr-TR" sz="2800" b="1" dirty="0" smtClean="0"/>
              <a:t>MATEMATİK: 40 SORU</a:t>
            </a:r>
          </a:p>
          <a:p>
            <a:pPr>
              <a:buFont typeface="Wingdings" panose="05000000000000000000" pitchFamily="2" charset="2"/>
              <a:buChar char="§"/>
            </a:pPr>
            <a:r>
              <a:rPr lang="tr-TR" sz="2800" b="1" dirty="0" smtClean="0"/>
              <a:t>T.EDEBİYATI: 24 SORU</a:t>
            </a:r>
          </a:p>
          <a:p>
            <a:pPr>
              <a:buFont typeface="Wingdings" panose="05000000000000000000" pitchFamily="2" charset="2"/>
              <a:buChar char="§"/>
            </a:pPr>
            <a:r>
              <a:rPr lang="tr-TR" sz="2800" b="1" dirty="0" smtClean="0"/>
              <a:t>TARİH-1: 10 SORU</a:t>
            </a:r>
          </a:p>
          <a:p>
            <a:pPr>
              <a:buFont typeface="Wingdings" panose="05000000000000000000" pitchFamily="2" charset="2"/>
              <a:buChar char="§"/>
            </a:pPr>
            <a:r>
              <a:rPr lang="tr-TR" sz="2800" b="1" dirty="0" smtClean="0"/>
              <a:t>COĞRAFYA-1: 6 SORU</a:t>
            </a:r>
            <a:endParaRPr lang="tr-TR" sz="2800" b="1" dirty="0"/>
          </a:p>
        </p:txBody>
      </p:sp>
      <p:sp>
        <p:nvSpPr>
          <p:cNvPr id="10" name="9 Dikdörtgen"/>
          <p:cNvSpPr/>
          <p:nvPr/>
        </p:nvSpPr>
        <p:spPr>
          <a:xfrm>
            <a:off x="683568" y="4509120"/>
            <a:ext cx="3672408" cy="923330"/>
          </a:xfrm>
          <a:prstGeom prst="rect">
            <a:avLst/>
          </a:prstGeom>
        </p:spPr>
        <p:txBody>
          <a:bodyPr wrap="square">
            <a:spAutoFit/>
          </a:bodyPr>
          <a:lstStyle/>
          <a:p>
            <a:pPr>
              <a:buFont typeface="Wingdings" panose="05000000000000000000" pitchFamily="2" charset="2"/>
              <a:buChar char="§"/>
            </a:pPr>
            <a:r>
              <a:rPr lang="tr-TR" b="1" dirty="0" smtClean="0"/>
              <a:t>TYT’YE SINAVA GİREN</a:t>
            </a:r>
          </a:p>
          <a:p>
            <a:r>
              <a:rPr lang="tr-TR" b="1" dirty="0" smtClean="0"/>
              <a:t>TÜM ADAYLAR BELİRTİLEN </a:t>
            </a:r>
          </a:p>
          <a:p>
            <a:r>
              <a:rPr lang="tr-TR" b="1" dirty="0" smtClean="0"/>
              <a:t>SORULARDAN SORUMLUDURLAR.</a:t>
            </a:r>
            <a:endParaRPr lang="tr-TR"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619672" y="404664"/>
            <a:ext cx="6336704" cy="830997"/>
          </a:xfrm>
          <a:prstGeom prst="rect">
            <a:avLst/>
          </a:prstGeom>
        </p:spPr>
        <p:txBody>
          <a:bodyPr wrap="square">
            <a:spAutoFit/>
          </a:bodyPr>
          <a:lstStyle/>
          <a:p>
            <a:pPr algn="ctr"/>
            <a:r>
              <a:rPr lang="tr-TR" sz="2400" b="1" dirty="0" smtClean="0">
                <a:solidFill>
                  <a:srgbClr val="FF0000"/>
                </a:solidFill>
              </a:rPr>
              <a:t>ÜNİVERSİTE SEÇME SINAVINDA </a:t>
            </a:r>
            <a:r>
              <a:rPr lang="tr-TR" sz="2400" b="1" dirty="0" smtClean="0">
                <a:solidFill>
                  <a:srgbClr val="FF0000"/>
                </a:solidFill>
              </a:rPr>
              <a:t>SÖZEL </a:t>
            </a:r>
          </a:p>
          <a:p>
            <a:pPr algn="ctr"/>
            <a:r>
              <a:rPr lang="tr-TR" sz="2400" b="1" dirty="0" smtClean="0">
                <a:solidFill>
                  <a:srgbClr val="FF0000"/>
                </a:solidFill>
              </a:rPr>
              <a:t>PUANINA </a:t>
            </a:r>
            <a:r>
              <a:rPr lang="tr-TR" sz="2400" b="1" dirty="0" smtClean="0">
                <a:solidFill>
                  <a:srgbClr val="FF0000"/>
                </a:solidFill>
              </a:rPr>
              <a:t>HANGİ DERSLER PUAN GETİRİYOR?</a:t>
            </a:r>
            <a:endParaRPr lang="tr-TR" sz="2400" b="1" dirty="0">
              <a:solidFill>
                <a:srgbClr val="FF0000"/>
              </a:solidFill>
            </a:endParaRPr>
          </a:p>
        </p:txBody>
      </p:sp>
      <p:pic>
        <p:nvPicPr>
          <p:cNvPr id="7" name="Resim 6"/>
          <p:cNvPicPr>
            <a:picLocks noChangeAspect="1"/>
          </p:cNvPicPr>
          <p:nvPr/>
        </p:nvPicPr>
        <p:blipFill>
          <a:blip r:embed="rId2" cstate="print"/>
          <a:stretch>
            <a:fillRect/>
          </a:stretch>
        </p:blipFill>
        <p:spPr>
          <a:xfrm>
            <a:off x="4860032" y="2420888"/>
            <a:ext cx="3917138" cy="3929177"/>
          </a:xfrm>
          <a:prstGeom prst="rect">
            <a:avLst/>
          </a:prstGeom>
        </p:spPr>
      </p:pic>
      <p:sp>
        <p:nvSpPr>
          <p:cNvPr id="5" name="4 Dikdörtgen"/>
          <p:cNvSpPr/>
          <p:nvPr/>
        </p:nvSpPr>
        <p:spPr>
          <a:xfrm>
            <a:off x="4572000" y="3645024"/>
            <a:ext cx="4572000" cy="1569660"/>
          </a:xfrm>
          <a:prstGeom prst="rect">
            <a:avLst/>
          </a:prstGeom>
        </p:spPr>
        <p:txBody>
          <a:bodyPr>
            <a:spAutoFit/>
          </a:bodyPr>
          <a:lstStyle/>
          <a:p>
            <a:pPr algn="ctr"/>
            <a:r>
              <a:rPr lang="tr-TR" sz="2400" b="1" dirty="0" smtClean="0"/>
              <a:t>SÖZEL PUAN</a:t>
            </a:r>
            <a:endParaRPr lang="tr-TR" sz="2400" b="1" dirty="0" smtClean="0"/>
          </a:p>
          <a:p>
            <a:pPr algn="ctr"/>
            <a:r>
              <a:rPr lang="tr-TR" sz="2400" b="1" dirty="0" smtClean="0"/>
              <a:t> TÜRÜNE PUAN </a:t>
            </a:r>
          </a:p>
          <a:p>
            <a:pPr algn="ctr"/>
            <a:r>
              <a:rPr lang="tr-TR" sz="2400" b="1" dirty="0" smtClean="0"/>
              <a:t>GETİREN DERSLER</a:t>
            </a:r>
          </a:p>
          <a:p>
            <a:pPr algn="ctr"/>
            <a:endParaRPr lang="tr-TR" sz="2400" b="1" dirty="0" smtClean="0"/>
          </a:p>
        </p:txBody>
      </p:sp>
      <p:sp>
        <p:nvSpPr>
          <p:cNvPr id="6" name="5 Dikdörtgen"/>
          <p:cNvSpPr/>
          <p:nvPr/>
        </p:nvSpPr>
        <p:spPr>
          <a:xfrm>
            <a:off x="323528" y="1772816"/>
            <a:ext cx="4572000" cy="3108543"/>
          </a:xfrm>
          <a:prstGeom prst="rect">
            <a:avLst/>
          </a:prstGeom>
        </p:spPr>
        <p:txBody>
          <a:bodyPr wrap="square">
            <a:spAutoFit/>
          </a:bodyPr>
          <a:lstStyle/>
          <a:p>
            <a:pPr>
              <a:buFont typeface="Wingdings" panose="05000000000000000000" pitchFamily="2" charset="2"/>
              <a:buChar char="§"/>
            </a:pPr>
            <a:r>
              <a:rPr lang="tr-TR" sz="2800" b="1" dirty="0" smtClean="0"/>
              <a:t>T.EDEBİYATI: 24 SORU</a:t>
            </a:r>
          </a:p>
          <a:p>
            <a:pPr>
              <a:buFont typeface="Wingdings" panose="05000000000000000000" pitchFamily="2" charset="2"/>
              <a:buChar char="§"/>
            </a:pPr>
            <a:r>
              <a:rPr lang="tr-TR" sz="2800" b="1" dirty="0" smtClean="0"/>
              <a:t>TARİH-1: 10 SORU</a:t>
            </a:r>
          </a:p>
          <a:p>
            <a:pPr>
              <a:buFont typeface="Wingdings" panose="05000000000000000000" pitchFamily="2" charset="2"/>
              <a:buChar char="§"/>
            </a:pPr>
            <a:r>
              <a:rPr lang="tr-TR" sz="2800" b="1" dirty="0" smtClean="0"/>
              <a:t>COĞRAFYA-1: 6 SORU</a:t>
            </a:r>
          </a:p>
          <a:p>
            <a:pPr>
              <a:buFont typeface="Wingdings" panose="05000000000000000000" pitchFamily="2" charset="2"/>
              <a:buChar char="§"/>
            </a:pPr>
            <a:r>
              <a:rPr lang="tr-TR" sz="2800" b="1" dirty="0" smtClean="0"/>
              <a:t>TARİH-2: 11 SORU</a:t>
            </a:r>
          </a:p>
          <a:p>
            <a:pPr>
              <a:buFont typeface="Wingdings" panose="05000000000000000000" pitchFamily="2" charset="2"/>
              <a:buChar char="§"/>
            </a:pPr>
            <a:r>
              <a:rPr lang="tr-TR" sz="2800" b="1" dirty="0" smtClean="0"/>
              <a:t>COĞRAFYA-2: 11 SORU</a:t>
            </a:r>
          </a:p>
          <a:p>
            <a:pPr>
              <a:buFont typeface="Wingdings" panose="05000000000000000000" pitchFamily="2" charset="2"/>
              <a:buChar char="§"/>
            </a:pPr>
            <a:r>
              <a:rPr lang="tr-TR" sz="2800" b="1" dirty="0" smtClean="0"/>
              <a:t>FELSEFE GRUBU: 12 SORU</a:t>
            </a:r>
          </a:p>
          <a:p>
            <a:pPr>
              <a:buFont typeface="Wingdings" panose="05000000000000000000" pitchFamily="2" charset="2"/>
              <a:buChar char="§"/>
            </a:pPr>
            <a:r>
              <a:rPr lang="tr-TR" sz="2800" b="1" dirty="0" smtClean="0"/>
              <a:t>DİN KÜLTÜRÜ: 6 SORU</a:t>
            </a:r>
            <a:endParaRPr lang="tr-TR" sz="2800" b="1" dirty="0"/>
          </a:p>
        </p:txBody>
      </p:sp>
      <p:sp>
        <p:nvSpPr>
          <p:cNvPr id="8" name="7 Dikdörtgen"/>
          <p:cNvSpPr/>
          <p:nvPr/>
        </p:nvSpPr>
        <p:spPr>
          <a:xfrm>
            <a:off x="755576" y="5229200"/>
            <a:ext cx="3672408" cy="923330"/>
          </a:xfrm>
          <a:prstGeom prst="rect">
            <a:avLst/>
          </a:prstGeom>
        </p:spPr>
        <p:txBody>
          <a:bodyPr wrap="square">
            <a:spAutoFit/>
          </a:bodyPr>
          <a:lstStyle/>
          <a:p>
            <a:pPr>
              <a:buFont typeface="Wingdings" panose="05000000000000000000" pitchFamily="2" charset="2"/>
              <a:buChar char="§"/>
            </a:pPr>
            <a:r>
              <a:rPr lang="tr-TR" b="1" dirty="0" smtClean="0"/>
              <a:t>TYT’YE SINAVA GİREN</a:t>
            </a:r>
          </a:p>
          <a:p>
            <a:r>
              <a:rPr lang="tr-TR" b="1" dirty="0" smtClean="0"/>
              <a:t>TÜM ADAYLAR BELİRTİLEN </a:t>
            </a:r>
          </a:p>
          <a:p>
            <a:r>
              <a:rPr lang="tr-TR" b="1" dirty="0" smtClean="0"/>
              <a:t>SORULARDAN SORUMLUDURLAR.</a:t>
            </a:r>
            <a:endParaRPr lang="tr-TR"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619672" y="404664"/>
            <a:ext cx="6336704" cy="830997"/>
          </a:xfrm>
          <a:prstGeom prst="rect">
            <a:avLst/>
          </a:prstGeom>
        </p:spPr>
        <p:txBody>
          <a:bodyPr wrap="square">
            <a:spAutoFit/>
          </a:bodyPr>
          <a:lstStyle/>
          <a:p>
            <a:pPr algn="ctr"/>
            <a:r>
              <a:rPr lang="tr-TR" sz="2400" b="1" dirty="0" smtClean="0">
                <a:solidFill>
                  <a:srgbClr val="FF0000"/>
                </a:solidFill>
              </a:rPr>
              <a:t>ÜNİVERSİTE SEÇME SINAVINDA </a:t>
            </a:r>
            <a:r>
              <a:rPr lang="tr-TR" sz="2400" b="1" dirty="0" smtClean="0">
                <a:solidFill>
                  <a:srgbClr val="FF0000"/>
                </a:solidFill>
              </a:rPr>
              <a:t>DİL PUANINA </a:t>
            </a:r>
            <a:r>
              <a:rPr lang="tr-TR" sz="2400" b="1" dirty="0" smtClean="0">
                <a:solidFill>
                  <a:srgbClr val="FF0000"/>
                </a:solidFill>
              </a:rPr>
              <a:t>HANGİ DERSLER PUAN GETİRİYOR?</a:t>
            </a:r>
            <a:endParaRPr lang="tr-TR" sz="2400" b="1" dirty="0">
              <a:solidFill>
                <a:srgbClr val="FF0000"/>
              </a:solidFill>
            </a:endParaRPr>
          </a:p>
        </p:txBody>
      </p:sp>
      <p:pic>
        <p:nvPicPr>
          <p:cNvPr id="7" name="Resim 6"/>
          <p:cNvPicPr>
            <a:picLocks noChangeAspect="1"/>
          </p:cNvPicPr>
          <p:nvPr/>
        </p:nvPicPr>
        <p:blipFill>
          <a:blip r:embed="rId2" cstate="print"/>
          <a:stretch>
            <a:fillRect/>
          </a:stretch>
        </p:blipFill>
        <p:spPr>
          <a:xfrm>
            <a:off x="4860032" y="2420888"/>
            <a:ext cx="3917138" cy="3929177"/>
          </a:xfrm>
          <a:prstGeom prst="rect">
            <a:avLst/>
          </a:prstGeom>
        </p:spPr>
      </p:pic>
      <p:sp>
        <p:nvSpPr>
          <p:cNvPr id="5" name="4 Dikdörtgen"/>
          <p:cNvSpPr/>
          <p:nvPr/>
        </p:nvSpPr>
        <p:spPr>
          <a:xfrm>
            <a:off x="4572000" y="3717032"/>
            <a:ext cx="4572000" cy="1569660"/>
          </a:xfrm>
          <a:prstGeom prst="rect">
            <a:avLst/>
          </a:prstGeom>
        </p:spPr>
        <p:txBody>
          <a:bodyPr>
            <a:spAutoFit/>
          </a:bodyPr>
          <a:lstStyle/>
          <a:p>
            <a:pPr algn="ctr"/>
            <a:r>
              <a:rPr lang="tr-TR" sz="2400" b="1" dirty="0" smtClean="0"/>
              <a:t>DİL PUAN</a:t>
            </a:r>
            <a:endParaRPr lang="tr-TR" sz="2400" b="1" dirty="0" smtClean="0"/>
          </a:p>
          <a:p>
            <a:pPr algn="ctr"/>
            <a:r>
              <a:rPr lang="tr-TR" sz="2400" b="1" dirty="0" smtClean="0"/>
              <a:t> TÜRÜNE PUAN </a:t>
            </a:r>
          </a:p>
          <a:p>
            <a:pPr algn="ctr"/>
            <a:r>
              <a:rPr lang="tr-TR" sz="2400" b="1" dirty="0" smtClean="0"/>
              <a:t>GETİREN DERSLER</a:t>
            </a:r>
          </a:p>
          <a:p>
            <a:pPr algn="ctr"/>
            <a:endParaRPr lang="tr-TR" sz="2400" b="1" dirty="0" smtClean="0"/>
          </a:p>
        </p:txBody>
      </p:sp>
      <p:sp>
        <p:nvSpPr>
          <p:cNvPr id="6" name="5 Dikdörtgen"/>
          <p:cNvSpPr/>
          <p:nvPr/>
        </p:nvSpPr>
        <p:spPr>
          <a:xfrm>
            <a:off x="467544" y="1916832"/>
            <a:ext cx="4320480" cy="2308324"/>
          </a:xfrm>
          <a:prstGeom prst="rect">
            <a:avLst/>
          </a:prstGeom>
        </p:spPr>
        <p:txBody>
          <a:bodyPr wrap="square">
            <a:spAutoFit/>
          </a:bodyPr>
          <a:lstStyle/>
          <a:p>
            <a:r>
              <a:rPr lang="tr-TR" sz="2400" b="1" dirty="0" smtClean="0"/>
              <a:t>**DİL </a:t>
            </a:r>
            <a:r>
              <a:rPr lang="tr-TR" sz="2400" b="1" dirty="0" smtClean="0"/>
              <a:t>PUAN TÜRÜ TEK PUAN </a:t>
            </a:r>
            <a:r>
              <a:rPr lang="tr-TR" sz="2400" b="1" dirty="0" smtClean="0"/>
              <a:t>TÜRÜNDEN OLUŞUP</a:t>
            </a:r>
            <a:r>
              <a:rPr lang="tr-TR" sz="2400" b="1" dirty="0" smtClean="0"/>
              <a:t>, DİL SINAVINA </a:t>
            </a:r>
            <a:r>
              <a:rPr lang="tr-TR" sz="2400" b="1" dirty="0" smtClean="0"/>
              <a:t>GİRMELERİ YETERLİ </a:t>
            </a:r>
            <a:r>
              <a:rPr lang="tr-TR" sz="2400" b="1" dirty="0" smtClean="0"/>
              <a:t>OLACAKTIR.</a:t>
            </a:r>
          </a:p>
          <a:p>
            <a:r>
              <a:rPr lang="tr-TR" sz="2400" b="1" dirty="0" smtClean="0"/>
              <a:t>**SINAV </a:t>
            </a:r>
            <a:r>
              <a:rPr lang="tr-TR" sz="2400" b="1" dirty="0" smtClean="0"/>
              <a:t>TEK OTURUM OLUP</a:t>
            </a:r>
          </a:p>
          <a:p>
            <a:r>
              <a:rPr lang="tr-TR" sz="2400" b="1" dirty="0" smtClean="0"/>
              <a:t>   80 SORUDAN </a:t>
            </a:r>
            <a:r>
              <a:rPr lang="tr-TR" sz="2400" b="1" dirty="0" smtClean="0"/>
              <a:t>OLUŞMAKTADIR</a:t>
            </a:r>
            <a:r>
              <a:rPr lang="tr-TR" sz="2400" b="1" dirty="0" smtClean="0"/>
              <a:t>.</a:t>
            </a:r>
            <a:endParaRPr lang="tr-TR" sz="2400" b="1" dirty="0"/>
          </a:p>
        </p:txBody>
      </p:sp>
      <p:sp>
        <p:nvSpPr>
          <p:cNvPr id="8" name="7 Dikdörtgen"/>
          <p:cNvSpPr/>
          <p:nvPr/>
        </p:nvSpPr>
        <p:spPr>
          <a:xfrm>
            <a:off x="899592" y="5373216"/>
            <a:ext cx="3672408" cy="923330"/>
          </a:xfrm>
          <a:prstGeom prst="rect">
            <a:avLst/>
          </a:prstGeom>
        </p:spPr>
        <p:txBody>
          <a:bodyPr wrap="square">
            <a:spAutoFit/>
          </a:bodyPr>
          <a:lstStyle/>
          <a:p>
            <a:pPr>
              <a:buFont typeface="Wingdings" panose="05000000000000000000" pitchFamily="2" charset="2"/>
              <a:buChar char="§"/>
            </a:pPr>
            <a:r>
              <a:rPr lang="tr-TR" b="1" dirty="0" smtClean="0"/>
              <a:t>TYT’YE SINAVA GİREN</a:t>
            </a:r>
          </a:p>
          <a:p>
            <a:r>
              <a:rPr lang="tr-TR" b="1" dirty="0" smtClean="0"/>
              <a:t>TÜM ADAYLAR BELİRTİLEN </a:t>
            </a:r>
          </a:p>
          <a:p>
            <a:r>
              <a:rPr lang="tr-TR" b="1" dirty="0" smtClean="0"/>
              <a:t>SORULARDAN SORUMLUDURLAR.</a:t>
            </a:r>
            <a:endParaRPr lang="tr-T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323528" y="404664"/>
            <a:ext cx="8352928" cy="584775"/>
          </a:xfrm>
          <a:prstGeom prst="rect">
            <a:avLst/>
          </a:prstGeom>
        </p:spPr>
        <p:txBody>
          <a:bodyPr wrap="square">
            <a:spAutoFit/>
          </a:bodyPr>
          <a:lstStyle/>
          <a:p>
            <a:pPr algn="ctr"/>
            <a:r>
              <a:rPr lang="tr-TR" sz="3200" b="1" dirty="0" smtClean="0">
                <a:solidFill>
                  <a:srgbClr val="FF0000"/>
                </a:solidFill>
              </a:rPr>
              <a:t>ALAN SEÇERKEN DİKKAT EDİLMESİ GEREKENLER</a:t>
            </a:r>
            <a:endParaRPr lang="tr-TR" sz="3200" b="1" dirty="0">
              <a:solidFill>
                <a:srgbClr val="FF0000"/>
              </a:solidFill>
            </a:endParaRPr>
          </a:p>
        </p:txBody>
      </p:sp>
      <p:pic>
        <p:nvPicPr>
          <p:cNvPr id="6" name="Resim 18"/>
          <p:cNvPicPr>
            <a:picLocks noChangeAspect="1"/>
          </p:cNvPicPr>
          <p:nvPr/>
        </p:nvPicPr>
        <p:blipFill>
          <a:blip r:embed="rId2" cstate="print"/>
          <a:stretch>
            <a:fillRect/>
          </a:stretch>
        </p:blipFill>
        <p:spPr>
          <a:xfrm>
            <a:off x="834131" y="854956"/>
            <a:ext cx="3089798" cy="3020123"/>
          </a:xfrm>
          <a:prstGeom prst="rect">
            <a:avLst/>
          </a:prstGeom>
        </p:spPr>
      </p:pic>
      <p:pic>
        <p:nvPicPr>
          <p:cNvPr id="7" name="Resim 19"/>
          <p:cNvPicPr>
            <a:picLocks noChangeAspect="1"/>
          </p:cNvPicPr>
          <p:nvPr/>
        </p:nvPicPr>
        <p:blipFill>
          <a:blip r:embed="rId3" cstate="print"/>
          <a:stretch>
            <a:fillRect/>
          </a:stretch>
        </p:blipFill>
        <p:spPr>
          <a:xfrm>
            <a:off x="4716016" y="836712"/>
            <a:ext cx="3240359" cy="3102678"/>
          </a:xfrm>
          <a:prstGeom prst="rect">
            <a:avLst/>
          </a:prstGeom>
        </p:spPr>
      </p:pic>
      <p:pic>
        <p:nvPicPr>
          <p:cNvPr id="8" name="Resim 20"/>
          <p:cNvPicPr>
            <a:picLocks noChangeAspect="1"/>
          </p:cNvPicPr>
          <p:nvPr/>
        </p:nvPicPr>
        <p:blipFill>
          <a:blip r:embed="rId4" cstate="print"/>
          <a:stretch>
            <a:fillRect/>
          </a:stretch>
        </p:blipFill>
        <p:spPr>
          <a:xfrm>
            <a:off x="4788024" y="3892846"/>
            <a:ext cx="3109500" cy="2965154"/>
          </a:xfrm>
          <a:prstGeom prst="rect">
            <a:avLst/>
          </a:prstGeom>
        </p:spPr>
      </p:pic>
      <p:pic>
        <p:nvPicPr>
          <p:cNvPr id="9" name="Resim 21"/>
          <p:cNvPicPr>
            <a:picLocks noChangeAspect="1"/>
          </p:cNvPicPr>
          <p:nvPr/>
        </p:nvPicPr>
        <p:blipFill>
          <a:blip r:embed="rId5" cstate="print"/>
          <a:stretch>
            <a:fillRect/>
          </a:stretch>
        </p:blipFill>
        <p:spPr>
          <a:xfrm>
            <a:off x="1043608" y="3837876"/>
            <a:ext cx="3168352" cy="3020124"/>
          </a:xfrm>
          <a:prstGeom prst="rect">
            <a:avLst/>
          </a:prstGeom>
        </p:spPr>
      </p:pic>
      <p:sp>
        <p:nvSpPr>
          <p:cNvPr id="16" name="Metin kutusu 23"/>
          <p:cNvSpPr txBox="1"/>
          <p:nvPr/>
        </p:nvSpPr>
        <p:spPr>
          <a:xfrm>
            <a:off x="1547664" y="1556792"/>
            <a:ext cx="2278393" cy="1384995"/>
          </a:xfrm>
          <a:prstGeom prst="rect">
            <a:avLst/>
          </a:prstGeom>
          <a:noFill/>
        </p:spPr>
        <p:txBody>
          <a:bodyPr wrap="square" rtlCol="0">
            <a:spAutoFit/>
          </a:bodyPr>
          <a:lstStyle/>
          <a:p>
            <a:pPr algn="ctr"/>
            <a:r>
              <a:rPr lang="tr-TR" sz="2800" b="1" dirty="0" smtClean="0"/>
              <a:t>İLGİ</a:t>
            </a:r>
          </a:p>
          <a:p>
            <a:pPr algn="ctr"/>
            <a:r>
              <a:rPr lang="tr-TR" sz="2800" b="1" dirty="0" smtClean="0"/>
              <a:t>YETENEĞİNİ</a:t>
            </a:r>
          </a:p>
          <a:p>
            <a:pPr algn="ctr"/>
            <a:r>
              <a:rPr lang="tr-TR" sz="2800" b="1" dirty="0" smtClean="0"/>
              <a:t>KEŞFET</a:t>
            </a:r>
            <a:endParaRPr lang="tr-TR" sz="2800" b="1" dirty="0"/>
          </a:p>
        </p:txBody>
      </p:sp>
      <p:sp>
        <p:nvSpPr>
          <p:cNvPr id="17" name="Metin kutusu 24"/>
          <p:cNvSpPr txBox="1"/>
          <p:nvPr/>
        </p:nvSpPr>
        <p:spPr>
          <a:xfrm>
            <a:off x="4932040" y="1700808"/>
            <a:ext cx="2761488" cy="1384995"/>
          </a:xfrm>
          <a:prstGeom prst="rect">
            <a:avLst/>
          </a:prstGeom>
          <a:noFill/>
        </p:spPr>
        <p:txBody>
          <a:bodyPr wrap="square" rtlCol="0">
            <a:spAutoFit/>
          </a:bodyPr>
          <a:lstStyle/>
          <a:p>
            <a:pPr algn="ctr"/>
            <a:r>
              <a:rPr lang="tr-TR" sz="2800" b="1" dirty="0" smtClean="0"/>
              <a:t>DERS</a:t>
            </a:r>
          </a:p>
          <a:p>
            <a:pPr algn="ctr"/>
            <a:r>
              <a:rPr lang="tr-TR" sz="2800" b="1" dirty="0" smtClean="0"/>
              <a:t>İÇERİKLERİNİ</a:t>
            </a:r>
          </a:p>
          <a:p>
            <a:pPr algn="ctr"/>
            <a:r>
              <a:rPr lang="tr-TR" sz="2800" b="1" dirty="0" smtClean="0"/>
              <a:t>ÖĞREN</a:t>
            </a:r>
            <a:endParaRPr lang="tr-TR" sz="2800" b="1" dirty="0"/>
          </a:p>
        </p:txBody>
      </p:sp>
      <p:sp>
        <p:nvSpPr>
          <p:cNvPr id="18" name="Metin kutusu 25"/>
          <p:cNvSpPr txBox="1"/>
          <p:nvPr/>
        </p:nvSpPr>
        <p:spPr>
          <a:xfrm>
            <a:off x="1403648" y="4797152"/>
            <a:ext cx="2761488" cy="954107"/>
          </a:xfrm>
          <a:prstGeom prst="rect">
            <a:avLst/>
          </a:prstGeom>
          <a:noFill/>
        </p:spPr>
        <p:txBody>
          <a:bodyPr wrap="square" rtlCol="0">
            <a:spAutoFit/>
          </a:bodyPr>
          <a:lstStyle/>
          <a:p>
            <a:pPr algn="ctr"/>
            <a:r>
              <a:rPr lang="tr-TR" sz="2800" b="1" dirty="0" smtClean="0"/>
              <a:t>MESLEKLERİ</a:t>
            </a:r>
          </a:p>
          <a:p>
            <a:pPr algn="ctr"/>
            <a:r>
              <a:rPr lang="tr-TR" sz="2800" b="1" dirty="0" smtClean="0"/>
              <a:t>BİL</a:t>
            </a:r>
            <a:endParaRPr lang="tr-TR" sz="2800" b="1" dirty="0"/>
          </a:p>
        </p:txBody>
      </p:sp>
      <p:sp>
        <p:nvSpPr>
          <p:cNvPr id="19" name="Metin kutusu 26"/>
          <p:cNvSpPr txBox="1"/>
          <p:nvPr/>
        </p:nvSpPr>
        <p:spPr>
          <a:xfrm>
            <a:off x="4788024" y="4797152"/>
            <a:ext cx="2761488" cy="954107"/>
          </a:xfrm>
          <a:prstGeom prst="rect">
            <a:avLst/>
          </a:prstGeom>
          <a:noFill/>
        </p:spPr>
        <p:txBody>
          <a:bodyPr wrap="square" rtlCol="0">
            <a:spAutoFit/>
          </a:bodyPr>
          <a:lstStyle/>
          <a:p>
            <a:pPr algn="ctr"/>
            <a:r>
              <a:rPr lang="tr-TR" sz="2800" b="1" dirty="0" smtClean="0"/>
              <a:t>DERS</a:t>
            </a:r>
            <a:r>
              <a:rPr lang="tr-TR" sz="2800" b="1" dirty="0"/>
              <a:t> </a:t>
            </a:r>
            <a:r>
              <a:rPr lang="tr-TR" sz="2800" b="1" dirty="0" smtClean="0"/>
              <a:t>BAŞARINI</a:t>
            </a:r>
          </a:p>
          <a:p>
            <a:pPr algn="ctr"/>
            <a:r>
              <a:rPr lang="tr-TR" sz="2800" b="1" dirty="0" smtClean="0"/>
              <a:t>GÖZ ÖNÜNE AL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468560" y="260648"/>
            <a:ext cx="8064896" cy="830997"/>
          </a:xfrm>
          <a:prstGeom prst="rect">
            <a:avLst/>
          </a:prstGeom>
        </p:spPr>
        <p:txBody>
          <a:bodyPr wrap="square">
            <a:spAutoFit/>
          </a:bodyPr>
          <a:lstStyle/>
          <a:p>
            <a:pPr algn="ctr"/>
            <a:r>
              <a:rPr lang="tr-TR" sz="2400" b="1" dirty="0" smtClean="0">
                <a:solidFill>
                  <a:srgbClr val="FF0000"/>
                </a:solidFill>
              </a:rPr>
              <a:t>BUNLARIN DIŞINDA ALAN SEÇİMİ </a:t>
            </a:r>
            <a:endParaRPr lang="tr-TR" sz="2400" b="1" dirty="0" smtClean="0">
              <a:solidFill>
                <a:srgbClr val="FF0000"/>
              </a:solidFill>
            </a:endParaRPr>
          </a:p>
          <a:p>
            <a:pPr algn="ctr"/>
            <a:r>
              <a:rPr lang="tr-TR" sz="2400" b="1" dirty="0" smtClean="0">
                <a:solidFill>
                  <a:srgbClr val="FF0000"/>
                </a:solidFill>
              </a:rPr>
              <a:t>YAPILIRKEN </a:t>
            </a:r>
            <a:r>
              <a:rPr lang="tr-TR" sz="2400" b="1" dirty="0" smtClean="0">
                <a:solidFill>
                  <a:srgbClr val="FF0000"/>
                </a:solidFill>
              </a:rPr>
              <a:t>YAPILAN </a:t>
            </a:r>
            <a:r>
              <a:rPr lang="tr-TR" sz="2400" b="1" dirty="0" smtClean="0">
                <a:solidFill>
                  <a:srgbClr val="FF0000"/>
                </a:solidFill>
              </a:rPr>
              <a:t>HATALAR…</a:t>
            </a:r>
            <a:endParaRPr lang="tr-TR" sz="2400" b="1" dirty="0">
              <a:solidFill>
                <a:srgbClr val="FF0000"/>
              </a:solidFill>
            </a:endParaRPr>
          </a:p>
        </p:txBody>
      </p:sp>
      <p:pic>
        <p:nvPicPr>
          <p:cNvPr id="5" name="Resim 9"/>
          <p:cNvPicPr>
            <a:picLocks noChangeAspect="1"/>
          </p:cNvPicPr>
          <p:nvPr/>
        </p:nvPicPr>
        <p:blipFill>
          <a:blip r:embed="rId2" cstate="print"/>
          <a:stretch>
            <a:fillRect/>
          </a:stretch>
        </p:blipFill>
        <p:spPr>
          <a:xfrm>
            <a:off x="399766" y="1209350"/>
            <a:ext cx="1003882" cy="975736"/>
          </a:xfrm>
          <a:prstGeom prst="rect">
            <a:avLst/>
          </a:prstGeom>
        </p:spPr>
      </p:pic>
      <p:sp>
        <p:nvSpPr>
          <p:cNvPr id="6" name="Metin kutusu 10"/>
          <p:cNvSpPr txBox="1"/>
          <p:nvPr/>
        </p:nvSpPr>
        <p:spPr>
          <a:xfrm>
            <a:off x="1403648" y="1412776"/>
            <a:ext cx="6528816" cy="830997"/>
          </a:xfrm>
          <a:prstGeom prst="rect">
            <a:avLst/>
          </a:prstGeom>
          <a:noFill/>
        </p:spPr>
        <p:txBody>
          <a:bodyPr wrap="square" rtlCol="0">
            <a:spAutoFit/>
          </a:bodyPr>
          <a:lstStyle/>
          <a:p>
            <a:r>
              <a:rPr lang="tr-TR" sz="2400" b="1" dirty="0" smtClean="0"/>
              <a:t>İLGİNİZİ VE YETENEĞİNİZİ TANIMADAN ALAN SEÇİMİ YAPMAK</a:t>
            </a:r>
            <a:endParaRPr lang="tr-TR" sz="2400" b="1" dirty="0"/>
          </a:p>
        </p:txBody>
      </p:sp>
      <p:pic>
        <p:nvPicPr>
          <p:cNvPr id="7" name="Resim 11"/>
          <p:cNvPicPr>
            <a:picLocks noChangeAspect="1"/>
          </p:cNvPicPr>
          <p:nvPr/>
        </p:nvPicPr>
        <p:blipFill>
          <a:blip r:embed="rId3" cstate="print"/>
          <a:stretch>
            <a:fillRect/>
          </a:stretch>
        </p:blipFill>
        <p:spPr>
          <a:xfrm>
            <a:off x="399766" y="2450092"/>
            <a:ext cx="1003882" cy="1019466"/>
          </a:xfrm>
          <a:prstGeom prst="rect">
            <a:avLst/>
          </a:prstGeom>
        </p:spPr>
      </p:pic>
      <p:sp>
        <p:nvSpPr>
          <p:cNvPr id="8" name="Metin kutusu 12"/>
          <p:cNvSpPr txBox="1"/>
          <p:nvPr/>
        </p:nvSpPr>
        <p:spPr>
          <a:xfrm>
            <a:off x="1403648" y="2638561"/>
            <a:ext cx="6528816" cy="830997"/>
          </a:xfrm>
          <a:prstGeom prst="rect">
            <a:avLst/>
          </a:prstGeom>
          <a:noFill/>
        </p:spPr>
        <p:txBody>
          <a:bodyPr wrap="square" rtlCol="0">
            <a:spAutoFit/>
          </a:bodyPr>
          <a:lstStyle/>
          <a:p>
            <a:r>
              <a:rPr lang="tr-TR" sz="2400" b="1" dirty="0" smtClean="0"/>
              <a:t>BİRİLERİNİN TAVSİYESİ ÜZERİNE ALAN SEÇİMİ YAPMAK</a:t>
            </a:r>
            <a:endParaRPr lang="tr-TR" sz="2400" b="1" dirty="0"/>
          </a:p>
        </p:txBody>
      </p:sp>
      <p:pic>
        <p:nvPicPr>
          <p:cNvPr id="9" name="Resim 13"/>
          <p:cNvPicPr>
            <a:picLocks noChangeAspect="1"/>
          </p:cNvPicPr>
          <p:nvPr/>
        </p:nvPicPr>
        <p:blipFill>
          <a:blip r:embed="rId4" cstate="print"/>
          <a:stretch>
            <a:fillRect/>
          </a:stretch>
        </p:blipFill>
        <p:spPr>
          <a:xfrm>
            <a:off x="399766" y="3734564"/>
            <a:ext cx="1003882" cy="984941"/>
          </a:xfrm>
          <a:prstGeom prst="rect">
            <a:avLst/>
          </a:prstGeom>
        </p:spPr>
      </p:pic>
      <p:sp>
        <p:nvSpPr>
          <p:cNvPr id="10" name="Metin kutusu 14"/>
          <p:cNvSpPr txBox="1"/>
          <p:nvPr/>
        </p:nvSpPr>
        <p:spPr>
          <a:xfrm>
            <a:off x="1403648" y="3908922"/>
            <a:ext cx="6528816" cy="830997"/>
          </a:xfrm>
          <a:prstGeom prst="rect">
            <a:avLst/>
          </a:prstGeom>
          <a:noFill/>
        </p:spPr>
        <p:txBody>
          <a:bodyPr wrap="square" rtlCol="0">
            <a:spAutoFit/>
          </a:bodyPr>
          <a:lstStyle/>
          <a:p>
            <a:r>
              <a:rPr lang="tr-TR" sz="2400" b="1" dirty="0" smtClean="0"/>
              <a:t>AİLESİNİN BASKISI İLE KENDİSİNE UYGUN ALANI SEÇMEMEK. AİLENİN İSTEDİĞİ ALAN GEÇMEK</a:t>
            </a:r>
            <a:endParaRPr lang="tr-TR" sz="2400" b="1" dirty="0"/>
          </a:p>
        </p:txBody>
      </p:sp>
      <p:pic>
        <p:nvPicPr>
          <p:cNvPr id="11" name="Resim 15"/>
          <p:cNvPicPr>
            <a:picLocks noChangeAspect="1"/>
          </p:cNvPicPr>
          <p:nvPr/>
        </p:nvPicPr>
        <p:blipFill>
          <a:blip r:embed="rId5" cstate="print"/>
          <a:stretch>
            <a:fillRect/>
          </a:stretch>
        </p:blipFill>
        <p:spPr>
          <a:xfrm>
            <a:off x="416096" y="4984511"/>
            <a:ext cx="1003882" cy="975736"/>
          </a:xfrm>
          <a:prstGeom prst="rect">
            <a:avLst/>
          </a:prstGeom>
        </p:spPr>
      </p:pic>
      <p:sp>
        <p:nvSpPr>
          <p:cNvPr id="12" name="Metin kutusu 16"/>
          <p:cNvSpPr txBox="1"/>
          <p:nvPr/>
        </p:nvSpPr>
        <p:spPr>
          <a:xfrm>
            <a:off x="1403648" y="5129250"/>
            <a:ext cx="6528816" cy="830997"/>
          </a:xfrm>
          <a:prstGeom prst="rect">
            <a:avLst/>
          </a:prstGeom>
          <a:noFill/>
        </p:spPr>
        <p:txBody>
          <a:bodyPr wrap="square" rtlCol="0">
            <a:spAutoFit/>
          </a:bodyPr>
          <a:lstStyle/>
          <a:p>
            <a:r>
              <a:rPr lang="tr-TR" sz="2400" b="1" dirty="0" smtClean="0"/>
              <a:t>SAYISAL BÖLÜMDEN DAHA RAHAT MESLEK SAHİBİ OLACAĞINI DÜŞÜNMEK.</a:t>
            </a:r>
            <a:endParaRPr lang="tr-TR" sz="2400" b="1" dirty="0"/>
          </a:p>
        </p:txBody>
      </p:sp>
      <p:pic>
        <p:nvPicPr>
          <p:cNvPr id="13" name="Resim 5"/>
          <p:cNvPicPr>
            <a:picLocks noChangeAspect="1"/>
          </p:cNvPicPr>
          <p:nvPr/>
        </p:nvPicPr>
        <p:blipFill>
          <a:blip r:embed="rId6" cstate="print"/>
          <a:stretch>
            <a:fillRect/>
          </a:stretch>
        </p:blipFill>
        <p:spPr>
          <a:xfrm>
            <a:off x="6948264" y="0"/>
            <a:ext cx="2195736" cy="1844824"/>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10"/>
          <p:cNvSpPr txBox="1"/>
          <p:nvPr/>
        </p:nvSpPr>
        <p:spPr>
          <a:xfrm>
            <a:off x="1331640" y="1124744"/>
            <a:ext cx="6528816" cy="1200329"/>
          </a:xfrm>
          <a:prstGeom prst="rect">
            <a:avLst/>
          </a:prstGeom>
          <a:noFill/>
        </p:spPr>
        <p:txBody>
          <a:bodyPr wrap="square" rtlCol="0">
            <a:spAutoFit/>
          </a:bodyPr>
          <a:lstStyle/>
          <a:p>
            <a:r>
              <a:rPr lang="tr-TR" sz="2400" b="1" dirty="0" smtClean="0"/>
              <a:t>GELECEĞİN MESLEĞİ ARAYIŞI VE BU NEDENLE KENDİLERİNE UYGUN OLMAYAN MESLEKLERİ BELİRLEMEK.</a:t>
            </a:r>
            <a:endParaRPr lang="tr-TR" sz="2400" b="1" dirty="0"/>
          </a:p>
        </p:txBody>
      </p:sp>
      <p:sp>
        <p:nvSpPr>
          <p:cNvPr id="5" name="Metin kutusu 14"/>
          <p:cNvSpPr txBox="1"/>
          <p:nvPr/>
        </p:nvSpPr>
        <p:spPr>
          <a:xfrm>
            <a:off x="1331640" y="2752148"/>
            <a:ext cx="6528816" cy="830997"/>
          </a:xfrm>
          <a:prstGeom prst="rect">
            <a:avLst/>
          </a:prstGeom>
          <a:noFill/>
        </p:spPr>
        <p:txBody>
          <a:bodyPr wrap="square" rtlCol="0">
            <a:spAutoFit/>
          </a:bodyPr>
          <a:lstStyle/>
          <a:p>
            <a:r>
              <a:rPr lang="tr-TR" sz="2400" b="1" dirty="0" smtClean="0"/>
              <a:t>BU SÜREÇTE UZMAN KİŞİLERDEN DESTEK ALMAMAK</a:t>
            </a:r>
            <a:endParaRPr lang="tr-TR" sz="2400" b="1" dirty="0"/>
          </a:p>
        </p:txBody>
      </p:sp>
      <p:sp>
        <p:nvSpPr>
          <p:cNvPr id="6" name="Metin kutusu 16"/>
          <p:cNvSpPr txBox="1"/>
          <p:nvPr/>
        </p:nvSpPr>
        <p:spPr>
          <a:xfrm>
            <a:off x="1331640" y="4191549"/>
            <a:ext cx="6528816" cy="830997"/>
          </a:xfrm>
          <a:prstGeom prst="rect">
            <a:avLst/>
          </a:prstGeom>
          <a:noFill/>
        </p:spPr>
        <p:txBody>
          <a:bodyPr wrap="square" rtlCol="0">
            <a:spAutoFit/>
          </a:bodyPr>
          <a:lstStyle/>
          <a:p>
            <a:r>
              <a:rPr lang="tr-TR" sz="2400" b="1" dirty="0" smtClean="0"/>
              <a:t>YAKIN ARKADAŞLAR İÇİN ONLARLA İLE AYNI BÖLÜMÜ SEÇMEK</a:t>
            </a:r>
            <a:endParaRPr lang="tr-TR" sz="2400" b="1" dirty="0"/>
          </a:p>
        </p:txBody>
      </p:sp>
      <p:pic>
        <p:nvPicPr>
          <p:cNvPr id="7" name="Resim 1"/>
          <p:cNvPicPr>
            <a:picLocks noChangeAspect="1"/>
          </p:cNvPicPr>
          <p:nvPr/>
        </p:nvPicPr>
        <p:blipFill>
          <a:blip r:embed="rId2" cstate="print"/>
          <a:stretch>
            <a:fillRect/>
          </a:stretch>
        </p:blipFill>
        <p:spPr>
          <a:xfrm>
            <a:off x="264644" y="977711"/>
            <a:ext cx="1066996" cy="1037080"/>
          </a:xfrm>
          <a:prstGeom prst="rect">
            <a:avLst/>
          </a:prstGeom>
        </p:spPr>
      </p:pic>
      <p:pic>
        <p:nvPicPr>
          <p:cNvPr id="8" name="Resim 2"/>
          <p:cNvPicPr>
            <a:picLocks noChangeAspect="1"/>
          </p:cNvPicPr>
          <p:nvPr/>
        </p:nvPicPr>
        <p:blipFill>
          <a:blip r:embed="rId3" cstate="print"/>
          <a:stretch>
            <a:fillRect/>
          </a:stretch>
        </p:blipFill>
        <p:spPr>
          <a:xfrm>
            <a:off x="282932" y="2583810"/>
            <a:ext cx="1048708" cy="1038720"/>
          </a:xfrm>
          <a:prstGeom prst="rect">
            <a:avLst/>
          </a:prstGeom>
        </p:spPr>
      </p:pic>
      <p:pic>
        <p:nvPicPr>
          <p:cNvPr id="9" name="Resim 6"/>
          <p:cNvPicPr>
            <a:picLocks noChangeAspect="1"/>
          </p:cNvPicPr>
          <p:nvPr/>
        </p:nvPicPr>
        <p:blipFill>
          <a:blip r:embed="rId4" cstate="print"/>
          <a:stretch>
            <a:fillRect/>
          </a:stretch>
        </p:blipFill>
        <p:spPr>
          <a:xfrm>
            <a:off x="344088" y="3974288"/>
            <a:ext cx="987552" cy="959863"/>
          </a:xfrm>
          <a:prstGeom prst="rect">
            <a:avLst/>
          </a:prstGeom>
        </p:spPr>
      </p:pic>
      <p:sp>
        <p:nvSpPr>
          <p:cNvPr id="10" name="Dikdörtgen 7"/>
          <p:cNvSpPr/>
          <p:nvPr/>
        </p:nvSpPr>
        <p:spPr>
          <a:xfrm>
            <a:off x="1973062" y="5326385"/>
            <a:ext cx="4131259" cy="369332"/>
          </a:xfrm>
          <a:prstGeom prst="rect">
            <a:avLst/>
          </a:prstGeom>
        </p:spPr>
        <p:txBody>
          <a:bodyPr wrap="none">
            <a:spAutoFit/>
          </a:bodyPr>
          <a:lstStyle/>
          <a:p>
            <a:pPr algn="ctr"/>
            <a:r>
              <a:rPr lang="tr-TR" b="1" dirty="0"/>
              <a:t>VB. YAPILAN HATALAR BULUNMAKTADIR.</a:t>
            </a:r>
          </a:p>
        </p:txBody>
      </p:sp>
      <p:pic>
        <p:nvPicPr>
          <p:cNvPr id="11" name="Resim 5"/>
          <p:cNvPicPr>
            <a:picLocks noChangeAspect="1"/>
          </p:cNvPicPr>
          <p:nvPr/>
        </p:nvPicPr>
        <p:blipFill>
          <a:blip r:embed="rId5" cstate="print"/>
          <a:stretch>
            <a:fillRect/>
          </a:stretch>
        </p:blipFill>
        <p:spPr>
          <a:xfrm>
            <a:off x="6948264" y="0"/>
            <a:ext cx="2195736" cy="1844824"/>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Grp="1" noChangeAspect="1"/>
          </p:cNvPicPr>
          <p:nvPr>
            <p:ph idx="1"/>
          </p:nvPr>
        </p:nvPicPr>
        <p:blipFill>
          <a:blip r:embed="rId2" cstate="print"/>
          <a:stretch>
            <a:fillRect/>
          </a:stretch>
        </p:blipFill>
        <p:spPr>
          <a:xfrm>
            <a:off x="251520" y="980728"/>
            <a:ext cx="8699345" cy="4752528"/>
          </a:xfrm>
          <a:prstGeom prst="rect">
            <a:avLst/>
          </a:prstGeom>
        </p:spPr>
      </p:pic>
      <p:sp>
        <p:nvSpPr>
          <p:cNvPr id="5" name="4 Metin kutusu"/>
          <p:cNvSpPr txBox="1"/>
          <p:nvPr/>
        </p:nvSpPr>
        <p:spPr>
          <a:xfrm>
            <a:off x="1331640" y="2924944"/>
            <a:ext cx="6696744" cy="523220"/>
          </a:xfrm>
          <a:prstGeom prst="rect">
            <a:avLst/>
          </a:prstGeom>
          <a:noFill/>
        </p:spPr>
        <p:txBody>
          <a:bodyPr wrap="square" rtlCol="0">
            <a:spAutoFit/>
          </a:bodyPr>
          <a:lstStyle/>
          <a:p>
            <a:r>
              <a:rPr lang="tr-TR" sz="2800" dirty="0" smtClean="0">
                <a:solidFill>
                  <a:schemeClr val="bg1"/>
                </a:solidFill>
              </a:rPr>
              <a:t>BENİ DİNLEDİĞİNİZ İÇİN  TEŞEKKÜR EDERİM. </a:t>
            </a:r>
            <a:endParaRPr lang="tr-TR" sz="28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1052736"/>
            <a:ext cx="7776864" cy="954107"/>
          </a:xfrm>
          <a:prstGeom prst="rect">
            <a:avLst/>
          </a:prstGeom>
        </p:spPr>
        <p:txBody>
          <a:bodyPr wrap="square">
            <a:spAutoFit/>
          </a:bodyPr>
          <a:lstStyle/>
          <a:p>
            <a:pPr algn="ctr"/>
            <a:r>
              <a:rPr lang="tr-TR" sz="2800" b="1" dirty="0" smtClean="0">
                <a:solidFill>
                  <a:srgbClr val="FF0000"/>
                </a:solidFill>
              </a:rPr>
              <a:t>MESLEK SEÇİMİNDE DİKKAT</a:t>
            </a:r>
          </a:p>
          <a:p>
            <a:pPr algn="ctr"/>
            <a:r>
              <a:rPr lang="tr-TR" sz="2800" b="1" dirty="0" smtClean="0">
                <a:solidFill>
                  <a:srgbClr val="FF0000"/>
                </a:solidFill>
              </a:rPr>
              <a:t>EDİLMESİ GEREKENLER?</a:t>
            </a:r>
            <a:endParaRPr lang="tr-TR" sz="2800" b="1" dirty="0">
              <a:solidFill>
                <a:srgbClr val="FF0000"/>
              </a:solidFill>
            </a:endParaRPr>
          </a:p>
        </p:txBody>
      </p:sp>
      <p:sp>
        <p:nvSpPr>
          <p:cNvPr id="5" name="4 Dikdörtgen"/>
          <p:cNvSpPr/>
          <p:nvPr/>
        </p:nvSpPr>
        <p:spPr>
          <a:xfrm>
            <a:off x="395536" y="2276872"/>
            <a:ext cx="6840760" cy="3785652"/>
          </a:xfrm>
          <a:prstGeom prst="rect">
            <a:avLst/>
          </a:prstGeom>
        </p:spPr>
        <p:txBody>
          <a:bodyPr wrap="square">
            <a:spAutoFit/>
          </a:bodyPr>
          <a:lstStyle/>
          <a:p>
            <a:pPr marL="285750" indent="-285750">
              <a:buFont typeface="Wingdings" panose="05000000000000000000" pitchFamily="2" charset="2"/>
              <a:buChar char="q"/>
            </a:pPr>
            <a:r>
              <a:rPr lang="tr-TR" sz="2400" b="1" dirty="0" smtClean="0"/>
              <a:t> Neleri Yapmaktan Hoşlanırım?</a:t>
            </a:r>
          </a:p>
          <a:p>
            <a:pPr marL="285750" indent="-285750">
              <a:buFont typeface="Wingdings" panose="05000000000000000000" pitchFamily="2" charset="2"/>
              <a:buChar char="q"/>
            </a:pPr>
            <a:r>
              <a:rPr lang="tr-TR" sz="2400" b="1" dirty="0" smtClean="0"/>
              <a:t>Ben neler yapabilirim? Neler yapabiliyorum?</a:t>
            </a:r>
          </a:p>
          <a:p>
            <a:pPr marL="285750" indent="-285750">
              <a:buFont typeface="Wingdings" panose="05000000000000000000" pitchFamily="2" charset="2"/>
              <a:buChar char="q"/>
            </a:pPr>
            <a:r>
              <a:rPr lang="tr-TR" sz="2400" b="1" dirty="0" smtClean="0"/>
              <a:t>İlgi duyduğum meslekler neler? Ve bu mesleklerin;</a:t>
            </a:r>
          </a:p>
          <a:p>
            <a:r>
              <a:rPr lang="tr-TR" sz="2400" b="1" dirty="0" smtClean="0"/>
              <a:t>    - Çalışma Alanları neler?</a:t>
            </a:r>
          </a:p>
          <a:p>
            <a:r>
              <a:rPr lang="tr-TR" sz="2400" b="1" dirty="0" smtClean="0"/>
              <a:t>    - Çalışma Koşulları neler?</a:t>
            </a:r>
          </a:p>
          <a:p>
            <a:r>
              <a:rPr lang="tr-TR" sz="2400" b="1" dirty="0" smtClean="0"/>
              <a:t>    - Mesleğin gerektirdiği özellikler neler?</a:t>
            </a:r>
          </a:p>
          <a:p>
            <a:r>
              <a:rPr lang="tr-TR" sz="2400" b="1" dirty="0" smtClean="0"/>
              <a:t>    - İş Bulma imkanları neler?</a:t>
            </a:r>
          </a:p>
          <a:p>
            <a:r>
              <a:rPr lang="tr-TR" sz="2400" b="1" dirty="0" smtClean="0"/>
              <a:t>    - Kazancı ne kadar?</a:t>
            </a:r>
          </a:p>
          <a:p>
            <a:endParaRPr lang="tr-TR" sz="2400" b="1" dirty="0" smtClean="0"/>
          </a:p>
          <a:p>
            <a:r>
              <a:rPr lang="tr-TR" sz="2400" b="1" dirty="0" smtClean="0"/>
              <a:t>Gibi sorulara cevap bulmanız gerekmektedir.</a:t>
            </a:r>
            <a:endParaRPr lang="tr-TR" sz="2400" b="1" dirty="0"/>
          </a:p>
        </p:txBody>
      </p:sp>
      <p:pic>
        <p:nvPicPr>
          <p:cNvPr id="6" name="Resim 3"/>
          <p:cNvPicPr>
            <a:picLocks noChangeAspect="1"/>
          </p:cNvPicPr>
          <p:nvPr/>
        </p:nvPicPr>
        <p:blipFill>
          <a:blip r:embed="rId2" cstate="print"/>
          <a:stretch>
            <a:fillRect/>
          </a:stretch>
        </p:blipFill>
        <p:spPr>
          <a:xfrm>
            <a:off x="6702304" y="764704"/>
            <a:ext cx="2441696" cy="187912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2420888"/>
            <a:ext cx="8229600" cy="3356992"/>
          </a:xfrm>
        </p:spPr>
        <p:txBody>
          <a:bodyPr>
            <a:normAutofit/>
          </a:bodyPr>
          <a:lstStyle/>
          <a:p>
            <a:r>
              <a:rPr lang="tr-TR" sz="2400" b="1" dirty="0" smtClean="0"/>
              <a:t>Seçtiğiniz Ağırlıklı Ders sisteminde veya alanda hangi dersler var? Bu sorunuza cevap bulmanız seçim yapmanızı kolaylaştıracaktır. Ayrıca 9. ve 10. sınıfta görmüş olduğunuz ders başarılarınız ve öğretmenlerinizin görüşleri alınarak alan seçimi yapılabilir. Özellikle başarılı olduğunuz derslere göre alanı seçmeniz ve meslek seçiminizi belirlemeniz gelecek adına sağlıklı sistem oluşturmanız adına faydalı olacaktır. </a:t>
            </a:r>
          </a:p>
          <a:p>
            <a:endParaRPr lang="tr-TR" sz="2400" dirty="0"/>
          </a:p>
        </p:txBody>
      </p:sp>
      <p:sp>
        <p:nvSpPr>
          <p:cNvPr id="4" name="3 Dikdörtgen"/>
          <p:cNvSpPr/>
          <p:nvPr/>
        </p:nvSpPr>
        <p:spPr>
          <a:xfrm>
            <a:off x="0" y="1124744"/>
            <a:ext cx="6765955" cy="523220"/>
          </a:xfrm>
          <a:prstGeom prst="rect">
            <a:avLst/>
          </a:prstGeom>
        </p:spPr>
        <p:txBody>
          <a:bodyPr wrap="none">
            <a:spAutoFit/>
          </a:bodyPr>
          <a:lstStyle/>
          <a:p>
            <a:pPr algn="ctr"/>
            <a:r>
              <a:rPr lang="tr-TR" sz="2800" b="1" dirty="0" smtClean="0">
                <a:solidFill>
                  <a:srgbClr val="FF0000"/>
                </a:solidFill>
              </a:rPr>
              <a:t>SEÇTİĞİNİZ ALANIN DERS İÇERİKLERİ NELER?</a:t>
            </a:r>
            <a:endParaRPr lang="tr-TR" sz="2800" b="1" dirty="0">
              <a:solidFill>
                <a:srgbClr val="FF0000"/>
              </a:solidFill>
            </a:endParaRPr>
          </a:p>
        </p:txBody>
      </p:sp>
      <p:pic>
        <p:nvPicPr>
          <p:cNvPr id="5" name="Resim 3"/>
          <p:cNvPicPr>
            <a:picLocks noChangeAspect="1"/>
          </p:cNvPicPr>
          <p:nvPr/>
        </p:nvPicPr>
        <p:blipFill>
          <a:blip r:embed="rId2" cstate="print"/>
          <a:stretch>
            <a:fillRect/>
          </a:stretch>
        </p:blipFill>
        <p:spPr>
          <a:xfrm>
            <a:off x="6702304" y="332656"/>
            <a:ext cx="2441696" cy="187912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44824"/>
            <a:ext cx="8229600" cy="4281339"/>
          </a:xfrm>
        </p:spPr>
        <p:txBody>
          <a:bodyPr>
            <a:normAutofit/>
          </a:bodyPr>
          <a:lstStyle/>
          <a:p>
            <a:r>
              <a:rPr lang="tr-TR" sz="2400" b="1" dirty="0" smtClean="0"/>
              <a:t>GELECEKTE OKUMAK İSTEDİĞİNİZ MESLEK NE? GİDECEĞİNİZ ALAN DA ALACAĞINIZ DERSLER SİZLERİ BU MESLEĞE ULAŞTIRACAK MI</a:t>
            </a:r>
            <a:r>
              <a:rPr lang="tr-TR" sz="2400" b="1" dirty="0" smtClean="0"/>
              <a:t>?</a:t>
            </a:r>
          </a:p>
          <a:p>
            <a:pPr>
              <a:buNone/>
            </a:pPr>
            <a:endParaRPr lang="tr-TR" sz="2400" b="1" dirty="0" smtClean="0"/>
          </a:p>
          <a:p>
            <a:pPr>
              <a:buNone/>
            </a:pPr>
            <a:endParaRPr lang="tr-TR" sz="2400" b="1" dirty="0" smtClean="0"/>
          </a:p>
          <a:p>
            <a:r>
              <a:rPr lang="tr-TR" sz="2400" b="1" dirty="0" smtClean="0"/>
              <a:t>Kendinize bu soruları sorduktan sonra alacağınız cevaplar ile seçtiğiniz ağırlıklı derslerin (alan seçimi) bir birine uyumlu mu sorusunu kendinize sorun. Eğer cevabınız evet ise sorun yok bölümünüzü doğru seçmişsiniz. Eğer hayır ise tekrar sorgulama yapmanız gerekebilir. </a:t>
            </a:r>
          </a:p>
          <a:p>
            <a:endParaRPr lang="tr-TR" sz="2400" dirty="0"/>
          </a:p>
        </p:txBody>
      </p:sp>
      <p:sp>
        <p:nvSpPr>
          <p:cNvPr id="4" name="3 Dikdörtgen"/>
          <p:cNvSpPr/>
          <p:nvPr/>
        </p:nvSpPr>
        <p:spPr>
          <a:xfrm>
            <a:off x="251520" y="692696"/>
            <a:ext cx="6912768" cy="954107"/>
          </a:xfrm>
          <a:prstGeom prst="rect">
            <a:avLst/>
          </a:prstGeom>
        </p:spPr>
        <p:txBody>
          <a:bodyPr wrap="square">
            <a:spAutoFit/>
          </a:bodyPr>
          <a:lstStyle/>
          <a:p>
            <a:pPr algn="ctr"/>
            <a:r>
              <a:rPr lang="tr-TR" sz="2800" b="1" dirty="0" smtClean="0">
                <a:solidFill>
                  <a:srgbClr val="FF0000"/>
                </a:solidFill>
              </a:rPr>
              <a:t>SEÇTİĞİNİZ ALAN SİZLERİ </a:t>
            </a:r>
            <a:r>
              <a:rPr lang="tr-TR" sz="2800" b="1" dirty="0" smtClean="0">
                <a:solidFill>
                  <a:srgbClr val="FF0000"/>
                </a:solidFill>
              </a:rPr>
              <a:t>İSTEDİĞİNİZ</a:t>
            </a:r>
          </a:p>
          <a:p>
            <a:pPr algn="ctr"/>
            <a:r>
              <a:rPr lang="tr-TR" sz="2800" b="1" dirty="0" smtClean="0">
                <a:solidFill>
                  <a:srgbClr val="FF0000"/>
                </a:solidFill>
              </a:rPr>
              <a:t> </a:t>
            </a:r>
            <a:r>
              <a:rPr lang="tr-TR" sz="2800" b="1" dirty="0" smtClean="0">
                <a:solidFill>
                  <a:srgbClr val="FF0000"/>
                </a:solidFill>
              </a:rPr>
              <a:t>MESLEĞE GÖTÜRECEK Mİ?</a:t>
            </a:r>
            <a:endParaRPr lang="tr-TR" sz="2800" b="1" dirty="0">
              <a:solidFill>
                <a:srgbClr val="FF0000"/>
              </a:solidFill>
            </a:endParaRPr>
          </a:p>
        </p:txBody>
      </p:sp>
      <p:pic>
        <p:nvPicPr>
          <p:cNvPr id="5" name="Resim 3"/>
          <p:cNvPicPr>
            <a:picLocks noChangeAspect="1"/>
          </p:cNvPicPr>
          <p:nvPr/>
        </p:nvPicPr>
        <p:blipFill>
          <a:blip r:embed="rId2" cstate="print"/>
          <a:stretch>
            <a:fillRect/>
          </a:stretch>
        </p:blipFill>
        <p:spPr>
          <a:xfrm>
            <a:off x="6702304" y="0"/>
            <a:ext cx="2441696" cy="187912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2"/>
          <p:cNvPicPr>
            <a:picLocks noGrp="1" noChangeAspect="1"/>
          </p:cNvPicPr>
          <p:nvPr>
            <p:ph idx="1"/>
          </p:nvPr>
        </p:nvPicPr>
        <p:blipFill>
          <a:blip r:embed="rId2" cstate="print"/>
          <a:stretch>
            <a:fillRect/>
          </a:stretch>
        </p:blipFill>
        <p:spPr>
          <a:xfrm>
            <a:off x="971600" y="1772816"/>
            <a:ext cx="7838687" cy="4525963"/>
          </a:xfrm>
          <a:prstGeom prst="rect">
            <a:avLst/>
          </a:prstGeom>
        </p:spPr>
      </p:pic>
      <p:sp>
        <p:nvSpPr>
          <p:cNvPr id="6" name="Metin kutusu 7"/>
          <p:cNvSpPr txBox="1"/>
          <p:nvPr/>
        </p:nvSpPr>
        <p:spPr>
          <a:xfrm>
            <a:off x="2123728" y="1700808"/>
            <a:ext cx="2247722" cy="1384995"/>
          </a:xfrm>
          <a:prstGeom prst="rect">
            <a:avLst/>
          </a:prstGeom>
          <a:noFill/>
        </p:spPr>
        <p:txBody>
          <a:bodyPr wrap="square" rtlCol="0">
            <a:spAutoFit/>
          </a:bodyPr>
          <a:lstStyle/>
          <a:p>
            <a:pPr marL="514350" indent="-514350">
              <a:buFont typeface="Wingdings" panose="05000000000000000000" pitchFamily="2" charset="2"/>
              <a:buChar char="Ø"/>
            </a:pPr>
            <a:r>
              <a:rPr lang="tr-TR" sz="2800" b="1" dirty="0" smtClean="0">
                <a:solidFill>
                  <a:srgbClr val="FF0000"/>
                </a:solidFill>
              </a:rPr>
              <a:t>FİZİK</a:t>
            </a:r>
          </a:p>
          <a:p>
            <a:pPr marL="514350" indent="-514350">
              <a:buFont typeface="Wingdings" panose="05000000000000000000" pitchFamily="2" charset="2"/>
              <a:buChar char="Ø"/>
            </a:pPr>
            <a:r>
              <a:rPr lang="tr-TR" sz="2800" b="1" dirty="0" smtClean="0">
                <a:solidFill>
                  <a:srgbClr val="FF0000"/>
                </a:solidFill>
              </a:rPr>
              <a:t>KİMYA</a:t>
            </a:r>
          </a:p>
          <a:p>
            <a:pPr marL="514350" indent="-514350">
              <a:buFont typeface="Wingdings" panose="05000000000000000000" pitchFamily="2" charset="2"/>
              <a:buChar char="Ø"/>
            </a:pPr>
            <a:r>
              <a:rPr lang="tr-TR" sz="2800" b="1" dirty="0" smtClean="0">
                <a:solidFill>
                  <a:srgbClr val="FF0000"/>
                </a:solidFill>
              </a:rPr>
              <a:t>BİYOLOJİ</a:t>
            </a:r>
            <a:endParaRPr lang="tr-TR" sz="2800" b="1" dirty="0">
              <a:solidFill>
                <a:srgbClr val="FF0000"/>
              </a:solidFill>
            </a:endParaRPr>
          </a:p>
        </p:txBody>
      </p:sp>
      <p:sp>
        <p:nvSpPr>
          <p:cNvPr id="7" name="Metin kutusu 8"/>
          <p:cNvSpPr txBox="1"/>
          <p:nvPr/>
        </p:nvSpPr>
        <p:spPr>
          <a:xfrm>
            <a:off x="4572000" y="5013176"/>
            <a:ext cx="3384376" cy="523220"/>
          </a:xfrm>
          <a:prstGeom prst="rect">
            <a:avLst/>
          </a:prstGeom>
          <a:noFill/>
        </p:spPr>
        <p:txBody>
          <a:bodyPr wrap="square" rtlCol="0">
            <a:spAutoFit/>
          </a:bodyPr>
          <a:lstStyle/>
          <a:p>
            <a:pPr marL="514350" indent="-514350">
              <a:buFont typeface="Wingdings" panose="05000000000000000000" pitchFamily="2" charset="2"/>
              <a:buChar char="Ø"/>
            </a:pPr>
            <a:r>
              <a:rPr lang="tr-TR" sz="2800" b="1" dirty="0" smtClean="0">
                <a:solidFill>
                  <a:srgbClr val="FF0000"/>
                </a:solidFill>
              </a:rPr>
              <a:t>MATEMATİK</a:t>
            </a:r>
            <a:endParaRPr lang="tr-TR" sz="2800" b="1" dirty="0">
              <a:solidFill>
                <a:srgbClr val="FF0000"/>
              </a:solidFill>
            </a:endParaRPr>
          </a:p>
        </p:txBody>
      </p:sp>
      <p:pic>
        <p:nvPicPr>
          <p:cNvPr id="8" name="Resim 15"/>
          <p:cNvPicPr>
            <a:picLocks noChangeAspect="1"/>
          </p:cNvPicPr>
          <p:nvPr/>
        </p:nvPicPr>
        <p:blipFill>
          <a:blip r:embed="rId3" cstate="print"/>
          <a:stretch>
            <a:fillRect/>
          </a:stretch>
        </p:blipFill>
        <p:spPr>
          <a:xfrm>
            <a:off x="611560" y="188640"/>
            <a:ext cx="7776864" cy="1260706"/>
          </a:xfrm>
          <a:prstGeom prst="rect">
            <a:avLst/>
          </a:prstGeom>
        </p:spPr>
      </p:pic>
      <p:sp>
        <p:nvSpPr>
          <p:cNvPr id="9" name="8 Dikdörtgen"/>
          <p:cNvSpPr/>
          <p:nvPr/>
        </p:nvSpPr>
        <p:spPr>
          <a:xfrm>
            <a:off x="611560" y="476672"/>
            <a:ext cx="7632848" cy="584775"/>
          </a:xfrm>
          <a:prstGeom prst="rect">
            <a:avLst/>
          </a:prstGeom>
        </p:spPr>
        <p:txBody>
          <a:bodyPr wrap="square">
            <a:spAutoFit/>
          </a:bodyPr>
          <a:lstStyle/>
          <a:p>
            <a:pPr algn="ctr"/>
            <a:r>
              <a:rPr lang="tr-TR" sz="3200" b="1" dirty="0" smtClean="0">
                <a:solidFill>
                  <a:srgbClr val="FF0000"/>
                </a:solidFill>
              </a:rPr>
              <a:t>SAYISAL AĞIRLIKLI </a:t>
            </a:r>
            <a:r>
              <a:rPr lang="tr-TR" sz="3200" b="1" dirty="0" smtClean="0">
                <a:solidFill>
                  <a:srgbClr val="FF0000"/>
                </a:solidFill>
              </a:rPr>
              <a:t>DERSLER?</a:t>
            </a:r>
            <a:endParaRPr lang="tr-TR" sz="3200" b="1"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2"/>
          <p:cNvPicPr>
            <a:picLocks noGrp="1" noChangeAspect="1"/>
          </p:cNvPicPr>
          <p:nvPr>
            <p:ph idx="1"/>
          </p:nvPr>
        </p:nvPicPr>
        <p:blipFill>
          <a:blip r:embed="rId2" cstate="print"/>
          <a:stretch>
            <a:fillRect/>
          </a:stretch>
        </p:blipFill>
        <p:spPr>
          <a:xfrm>
            <a:off x="1026796" y="1656895"/>
            <a:ext cx="7217611" cy="4469268"/>
          </a:xfrm>
          <a:prstGeom prst="rect">
            <a:avLst/>
          </a:prstGeom>
        </p:spPr>
      </p:pic>
      <p:sp>
        <p:nvSpPr>
          <p:cNvPr id="6" name="5 Dikdörtgen"/>
          <p:cNvSpPr/>
          <p:nvPr/>
        </p:nvSpPr>
        <p:spPr>
          <a:xfrm>
            <a:off x="2051720" y="1556792"/>
            <a:ext cx="2664296" cy="1200329"/>
          </a:xfrm>
          <a:prstGeom prst="rect">
            <a:avLst/>
          </a:prstGeom>
        </p:spPr>
        <p:txBody>
          <a:bodyPr wrap="square">
            <a:spAutoFit/>
          </a:bodyPr>
          <a:lstStyle/>
          <a:p>
            <a:pPr marL="514350" indent="-514350">
              <a:buFont typeface="Wingdings" panose="05000000000000000000" pitchFamily="2" charset="2"/>
              <a:buChar char="Ø"/>
            </a:pPr>
            <a:r>
              <a:rPr lang="tr-TR" sz="2400" b="1" dirty="0" smtClean="0">
                <a:solidFill>
                  <a:srgbClr val="FF0000"/>
                </a:solidFill>
              </a:rPr>
              <a:t>EDEBİYAT</a:t>
            </a:r>
          </a:p>
          <a:p>
            <a:pPr marL="514350" indent="-514350">
              <a:buFont typeface="Wingdings" panose="05000000000000000000" pitchFamily="2" charset="2"/>
              <a:buChar char="Ø"/>
            </a:pPr>
            <a:r>
              <a:rPr lang="tr-TR" sz="2400" b="1" dirty="0" smtClean="0">
                <a:solidFill>
                  <a:srgbClr val="FF0000"/>
                </a:solidFill>
              </a:rPr>
              <a:t>TARİH</a:t>
            </a:r>
          </a:p>
          <a:p>
            <a:pPr marL="514350" indent="-514350">
              <a:buFont typeface="Wingdings" panose="05000000000000000000" pitchFamily="2" charset="2"/>
              <a:buChar char="Ø"/>
            </a:pPr>
            <a:r>
              <a:rPr lang="tr-TR" sz="2400" b="1" dirty="0" smtClean="0">
                <a:solidFill>
                  <a:srgbClr val="FF0000"/>
                </a:solidFill>
              </a:rPr>
              <a:t>COĞRAFYA</a:t>
            </a:r>
            <a:endParaRPr lang="tr-TR" sz="2400" b="1" dirty="0">
              <a:solidFill>
                <a:srgbClr val="FF0000"/>
              </a:solidFill>
            </a:endParaRPr>
          </a:p>
        </p:txBody>
      </p:sp>
      <p:sp>
        <p:nvSpPr>
          <p:cNvPr id="7" name="Metin kutusu 8"/>
          <p:cNvSpPr txBox="1"/>
          <p:nvPr/>
        </p:nvSpPr>
        <p:spPr>
          <a:xfrm>
            <a:off x="3923928" y="4797152"/>
            <a:ext cx="3096344" cy="523220"/>
          </a:xfrm>
          <a:prstGeom prst="rect">
            <a:avLst/>
          </a:prstGeom>
          <a:noFill/>
        </p:spPr>
        <p:txBody>
          <a:bodyPr wrap="square" rtlCol="0">
            <a:spAutoFit/>
          </a:bodyPr>
          <a:lstStyle/>
          <a:p>
            <a:pPr marL="514350" indent="-514350">
              <a:buFont typeface="Wingdings" panose="05000000000000000000" pitchFamily="2" charset="2"/>
              <a:buChar char="Ø"/>
            </a:pPr>
            <a:r>
              <a:rPr lang="tr-TR" sz="2800" b="1" dirty="0" smtClean="0">
                <a:solidFill>
                  <a:srgbClr val="FF0000"/>
                </a:solidFill>
              </a:rPr>
              <a:t>MATEMATİK</a:t>
            </a:r>
            <a:endParaRPr lang="tr-TR" sz="2800" b="1" dirty="0">
              <a:solidFill>
                <a:srgbClr val="FF0000"/>
              </a:solidFill>
            </a:endParaRPr>
          </a:p>
        </p:txBody>
      </p:sp>
      <p:pic>
        <p:nvPicPr>
          <p:cNvPr id="8" name="Resim 15"/>
          <p:cNvPicPr>
            <a:picLocks noChangeAspect="1"/>
          </p:cNvPicPr>
          <p:nvPr/>
        </p:nvPicPr>
        <p:blipFill>
          <a:blip r:embed="rId3" cstate="print"/>
          <a:stretch>
            <a:fillRect/>
          </a:stretch>
        </p:blipFill>
        <p:spPr>
          <a:xfrm>
            <a:off x="899592" y="0"/>
            <a:ext cx="7416824" cy="1260706"/>
          </a:xfrm>
          <a:prstGeom prst="rect">
            <a:avLst/>
          </a:prstGeom>
        </p:spPr>
      </p:pic>
      <p:sp>
        <p:nvSpPr>
          <p:cNvPr id="9" name="8 Dikdörtgen"/>
          <p:cNvSpPr/>
          <p:nvPr/>
        </p:nvSpPr>
        <p:spPr>
          <a:xfrm>
            <a:off x="1763688" y="332656"/>
            <a:ext cx="5576976" cy="523220"/>
          </a:xfrm>
          <a:prstGeom prst="rect">
            <a:avLst/>
          </a:prstGeom>
        </p:spPr>
        <p:txBody>
          <a:bodyPr wrap="none">
            <a:spAutoFit/>
          </a:bodyPr>
          <a:lstStyle/>
          <a:p>
            <a:pPr algn="ctr"/>
            <a:r>
              <a:rPr lang="tr-TR" sz="2800" b="1" dirty="0" smtClean="0">
                <a:solidFill>
                  <a:srgbClr val="FF0000"/>
                </a:solidFill>
              </a:rPr>
              <a:t>EŞİT AĞIRLIKLI DERSLER HANGİLERİ?</a:t>
            </a:r>
            <a:endParaRPr lang="tr-TR" sz="2800" b="1"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2"/>
          <p:cNvPicPr>
            <a:picLocks noGrp="1" noChangeAspect="1"/>
          </p:cNvPicPr>
          <p:nvPr>
            <p:ph idx="1"/>
          </p:nvPr>
        </p:nvPicPr>
        <p:blipFill>
          <a:blip r:embed="rId2" cstate="print"/>
          <a:stretch>
            <a:fillRect/>
          </a:stretch>
        </p:blipFill>
        <p:spPr>
          <a:xfrm>
            <a:off x="899592" y="1628800"/>
            <a:ext cx="7128792" cy="4423304"/>
          </a:xfrm>
          <a:prstGeom prst="rect">
            <a:avLst/>
          </a:prstGeom>
        </p:spPr>
      </p:pic>
      <p:sp>
        <p:nvSpPr>
          <p:cNvPr id="6" name="5 Dikdörtgen"/>
          <p:cNvSpPr/>
          <p:nvPr/>
        </p:nvSpPr>
        <p:spPr>
          <a:xfrm>
            <a:off x="3275856" y="4365104"/>
            <a:ext cx="2213992" cy="1200329"/>
          </a:xfrm>
          <a:prstGeom prst="rect">
            <a:avLst/>
          </a:prstGeom>
        </p:spPr>
        <p:txBody>
          <a:bodyPr wrap="square">
            <a:spAutoFit/>
          </a:bodyPr>
          <a:lstStyle/>
          <a:p>
            <a:pPr marL="514350" indent="-514350">
              <a:buFont typeface="Wingdings" panose="05000000000000000000" pitchFamily="2" charset="2"/>
              <a:buChar char="Ø"/>
            </a:pPr>
            <a:r>
              <a:rPr lang="tr-TR" sz="2400" b="1" dirty="0" smtClean="0">
                <a:solidFill>
                  <a:srgbClr val="FF0000"/>
                </a:solidFill>
              </a:rPr>
              <a:t>SOSYOLOJİ</a:t>
            </a:r>
          </a:p>
          <a:p>
            <a:pPr marL="514350" indent="-514350">
              <a:buFont typeface="Wingdings" panose="05000000000000000000" pitchFamily="2" charset="2"/>
              <a:buChar char="Ø"/>
            </a:pPr>
            <a:r>
              <a:rPr lang="tr-TR" sz="2400" b="1" dirty="0" smtClean="0">
                <a:solidFill>
                  <a:srgbClr val="FF0000"/>
                </a:solidFill>
              </a:rPr>
              <a:t>MATIK</a:t>
            </a:r>
          </a:p>
          <a:p>
            <a:pPr marL="514350" indent="-514350">
              <a:buFont typeface="Wingdings" panose="05000000000000000000" pitchFamily="2" charset="2"/>
              <a:buChar char="Ø"/>
            </a:pPr>
            <a:r>
              <a:rPr lang="tr-TR" sz="2400" b="1" dirty="0" smtClean="0">
                <a:solidFill>
                  <a:srgbClr val="FF0000"/>
                </a:solidFill>
              </a:rPr>
              <a:t>PSİKOLOJİ</a:t>
            </a:r>
            <a:endParaRPr lang="tr-TR" sz="2400" b="1" dirty="0">
              <a:solidFill>
                <a:srgbClr val="FF0000"/>
              </a:solidFill>
            </a:endParaRPr>
          </a:p>
        </p:txBody>
      </p:sp>
      <p:sp>
        <p:nvSpPr>
          <p:cNvPr id="7" name="Metin kutusu 7"/>
          <p:cNvSpPr txBox="1"/>
          <p:nvPr/>
        </p:nvSpPr>
        <p:spPr>
          <a:xfrm>
            <a:off x="1835696" y="1628800"/>
            <a:ext cx="2448272" cy="1200329"/>
          </a:xfrm>
          <a:prstGeom prst="rect">
            <a:avLst/>
          </a:prstGeom>
          <a:noFill/>
        </p:spPr>
        <p:txBody>
          <a:bodyPr wrap="square" rtlCol="0">
            <a:spAutoFit/>
          </a:bodyPr>
          <a:lstStyle/>
          <a:p>
            <a:pPr marL="514350" indent="-514350">
              <a:buFont typeface="Wingdings" panose="05000000000000000000" pitchFamily="2" charset="2"/>
              <a:buChar char="Ø"/>
            </a:pPr>
            <a:r>
              <a:rPr lang="tr-TR" sz="2400" b="1" dirty="0" smtClean="0">
                <a:solidFill>
                  <a:srgbClr val="FF0000"/>
                </a:solidFill>
              </a:rPr>
              <a:t>EDEBİYAT</a:t>
            </a:r>
          </a:p>
          <a:p>
            <a:pPr marL="514350" indent="-514350">
              <a:buFont typeface="Wingdings" panose="05000000000000000000" pitchFamily="2" charset="2"/>
              <a:buChar char="Ø"/>
            </a:pPr>
            <a:r>
              <a:rPr lang="tr-TR" sz="2400" b="1" dirty="0" smtClean="0">
                <a:solidFill>
                  <a:srgbClr val="FF0000"/>
                </a:solidFill>
              </a:rPr>
              <a:t>TARİH</a:t>
            </a:r>
          </a:p>
          <a:p>
            <a:pPr marL="514350" indent="-514350">
              <a:buFont typeface="Wingdings" panose="05000000000000000000" pitchFamily="2" charset="2"/>
              <a:buChar char="Ø"/>
            </a:pPr>
            <a:r>
              <a:rPr lang="tr-TR" sz="2400" b="1" dirty="0" smtClean="0">
                <a:solidFill>
                  <a:srgbClr val="FF0000"/>
                </a:solidFill>
              </a:rPr>
              <a:t>COĞRAFYA</a:t>
            </a:r>
            <a:endParaRPr lang="tr-TR" sz="2400" b="1" dirty="0">
              <a:solidFill>
                <a:srgbClr val="FF0000"/>
              </a:solidFill>
            </a:endParaRPr>
          </a:p>
        </p:txBody>
      </p:sp>
      <p:pic>
        <p:nvPicPr>
          <p:cNvPr id="8" name="Resim 15"/>
          <p:cNvPicPr>
            <a:picLocks noChangeAspect="1"/>
          </p:cNvPicPr>
          <p:nvPr/>
        </p:nvPicPr>
        <p:blipFill>
          <a:blip r:embed="rId3" cstate="print"/>
          <a:stretch>
            <a:fillRect/>
          </a:stretch>
        </p:blipFill>
        <p:spPr>
          <a:xfrm>
            <a:off x="1043608" y="260648"/>
            <a:ext cx="7416824" cy="1080120"/>
          </a:xfrm>
          <a:prstGeom prst="rect">
            <a:avLst/>
          </a:prstGeom>
        </p:spPr>
      </p:pic>
      <p:sp>
        <p:nvSpPr>
          <p:cNvPr id="9" name="8 Dikdörtgen"/>
          <p:cNvSpPr/>
          <p:nvPr/>
        </p:nvSpPr>
        <p:spPr>
          <a:xfrm>
            <a:off x="2195736" y="548680"/>
            <a:ext cx="5866479" cy="523220"/>
          </a:xfrm>
          <a:prstGeom prst="rect">
            <a:avLst/>
          </a:prstGeom>
        </p:spPr>
        <p:txBody>
          <a:bodyPr wrap="none">
            <a:spAutoFit/>
          </a:bodyPr>
          <a:lstStyle/>
          <a:p>
            <a:pPr algn="ctr"/>
            <a:r>
              <a:rPr lang="tr-TR" sz="2800" b="1" dirty="0" smtClean="0">
                <a:solidFill>
                  <a:srgbClr val="FF0000"/>
                </a:solidFill>
              </a:rPr>
              <a:t>SÖZEL AĞIRLIKLI DERSLER HANGİLERİ?</a:t>
            </a:r>
            <a:endParaRPr lang="tr-TR" sz="2800" b="1"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Grp="1" noChangeAspect="1"/>
          </p:cNvPicPr>
          <p:nvPr>
            <p:ph idx="1"/>
          </p:nvPr>
        </p:nvPicPr>
        <p:blipFill>
          <a:blip r:embed="rId2" cstate="print"/>
          <a:stretch>
            <a:fillRect/>
          </a:stretch>
        </p:blipFill>
        <p:spPr>
          <a:xfrm>
            <a:off x="2123728" y="2564904"/>
            <a:ext cx="5258684" cy="4293096"/>
          </a:xfrm>
          <a:prstGeom prst="rect">
            <a:avLst/>
          </a:prstGeom>
        </p:spPr>
      </p:pic>
      <p:sp>
        <p:nvSpPr>
          <p:cNvPr id="7" name="6 Dikdörtgen"/>
          <p:cNvSpPr/>
          <p:nvPr/>
        </p:nvSpPr>
        <p:spPr>
          <a:xfrm>
            <a:off x="1115616" y="1700808"/>
            <a:ext cx="7056784" cy="830997"/>
          </a:xfrm>
          <a:prstGeom prst="rect">
            <a:avLst/>
          </a:prstGeom>
        </p:spPr>
        <p:txBody>
          <a:bodyPr wrap="square">
            <a:spAutoFit/>
          </a:bodyPr>
          <a:lstStyle/>
          <a:p>
            <a:pPr algn="ctr"/>
            <a:r>
              <a:rPr lang="tr-TR" sz="2400" b="1" dirty="0" smtClean="0"/>
              <a:t>Yabacı Dil Ağırlıklı Dersler de ise İNGİLİZCE ağırlıklı</a:t>
            </a:r>
          </a:p>
          <a:p>
            <a:pPr algn="ctr"/>
            <a:r>
              <a:rPr lang="tr-TR" sz="2400" b="1" dirty="0" smtClean="0"/>
              <a:t>Dersler verilmektedir.</a:t>
            </a:r>
            <a:endParaRPr lang="tr-TR" sz="2400" b="1" dirty="0"/>
          </a:p>
        </p:txBody>
      </p:sp>
      <p:pic>
        <p:nvPicPr>
          <p:cNvPr id="8" name="Resim 15"/>
          <p:cNvPicPr>
            <a:picLocks noChangeAspect="1"/>
          </p:cNvPicPr>
          <p:nvPr/>
        </p:nvPicPr>
        <p:blipFill>
          <a:blip r:embed="rId3" cstate="print"/>
          <a:stretch>
            <a:fillRect/>
          </a:stretch>
        </p:blipFill>
        <p:spPr>
          <a:xfrm>
            <a:off x="755576" y="332656"/>
            <a:ext cx="7920880" cy="1116690"/>
          </a:xfrm>
          <a:prstGeom prst="rect">
            <a:avLst/>
          </a:prstGeom>
        </p:spPr>
      </p:pic>
      <p:sp>
        <p:nvSpPr>
          <p:cNvPr id="9" name="8 Dikdörtgen"/>
          <p:cNvSpPr/>
          <p:nvPr/>
        </p:nvSpPr>
        <p:spPr>
          <a:xfrm>
            <a:off x="1115616" y="548680"/>
            <a:ext cx="7776864" cy="523220"/>
          </a:xfrm>
          <a:prstGeom prst="rect">
            <a:avLst/>
          </a:prstGeom>
        </p:spPr>
        <p:txBody>
          <a:bodyPr wrap="square">
            <a:spAutoFit/>
          </a:bodyPr>
          <a:lstStyle/>
          <a:p>
            <a:pPr lvl="0" algn="ctr"/>
            <a:r>
              <a:rPr lang="tr-TR" sz="2800" b="1" dirty="0" smtClean="0">
                <a:solidFill>
                  <a:srgbClr val="FF0000"/>
                </a:solidFill>
              </a:rPr>
              <a:t>YABANCI DİL AĞIRLIKLI DERSLER HANGİLERİ?</a:t>
            </a:r>
            <a:endParaRPr lang="tr-TR" sz="2800" b="1" dirty="0">
              <a:solidFill>
                <a:srgbClr val="FF0000"/>
              </a:solidFill>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725</Words>
  <Application>Microsoft Office PowerPoint</Application>
  <PresentationFormat>Ekran Gösterisi (4:3)</PresentationFormat>
  <Paragraphs>172</Paragraphs>
  <Slides>22</Slides>
  <Notes>0</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Ofis Teması</vt:lpstr>
      <vt:lpstr>PROF.DR.NECMETTİN ERBAKAN  ANADOLU İMAM HATİP LİSESİ</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PROF.DR.NECMETTİN ERBAKAN  ANADOLU İMAM HATİP LİSESİ</dc:title>
  <cp:lastModifiedBy>YAMANN</cp:lastModifiedBy>
  <cp:revision>11</cp:revision>
  <dcterms:modified xsi:type="dcterms:W3CDTF">2020-12-13T18:10:59Z</dcterms:modified>
</cp:coreProperties>
</file>