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344" r:id="rId4"/>
    <p:sldId id="371" r:id="rId5"/>
    <p:sldId id="565" r:id="rId6"/>
    <p:sldId id="464" r:id="rId7"/>
    <p:sldId id="392" r:id="rId8"/>
    <p:sldId id="372" r:id="rId9"/>
    <p:sldId id="374" r:id="rId10"/>
    <p:sldId id="397" r:id="rId11"/>
    <p:sldId id="465" r:id="rId12"/>
    <p:sldId id="395" r:id="rId13"/>
    <p:sldId id="393" r:id="rId14"/>
    <p:sldId id="394" r:id="rId15"/>
    <p:sldId id="377" r:id="rId16"/>
    <p:sldId id="399" r:id="rId17"/>
    <p:sldId id="428" r:id="rId18"/>
    <p:sldId id="402" r:id="rId19"/>
    <p:sldId id="406" r:id="rId20"/>
    <p:sldId id="408" r:id="rId21"/>
    <p:sldId id="379" r:id="rId22"/>
    <p:sldId id="566" r:id="rId23"/>
    <p:sldId id="412" r:id="rId24"/>
    <p:sldId id="411" r:id="rId25"/>
    <p:sldId id="410" r:id="rId26"/>
    <p:sldId id="413" r:id="rId27"/>
    <p:sldId id="468" r:id="rId28"/>
    <p:sldId id="414" r:id="rId29"/>
    <p:sldId id="382" r:id="rId30"/>
    <p:sldId id="567" r:id="rId31"/>
  </p:sldIdLst>
  <p:sldSz cx="12798425" cy="7199313"/>
  <p:notesSz cx="6858000" cy="9144000"/>
  <p:defaultTextStyle>
    <a:defPPr>
      <a:defRPr lang="tr-TR"/>
    </a:defPPr>
    <a:lvl1pPr marL="0" algn="l" defTabSz="914294" rtl="0" eaLnBrk="1" latinLnBrk="0" hangingPunct="1">
      <a:defRPr sz="1700" kern="1200">
        <a:solidFill>
          <a:schemeClr val="tx1"/>
        </a:solidFill>
        <a:latin typeface="+mn-lt"/>
        <a:ea typeface="+mn-ea"/>
        <a:cs typeface="+mn-cs"/>
      </a:defRPr>
    </a:lvl1pPr>
    <a:lvl2pPr marL="457148" algn="l" defTabSz="914294" rtl="0" eaLnBrk="1" latinLnBrk="0" hangingPunct="1">
      <a:defRPr sz="1700" kern="1200">
        <a:solidFill>
          <a:schemeClr val="tx1"/>
        </a:solidFill>
        <a:latin typeface="+mn-lt"/>
        <a:ea typeface="+mn-ea"/>
        <a:cs typeface="+mn-cs"/>
      </a:defRPr>
    </a:lvl2pPr>
    <a:lvl3pPr marL="914294" algn="l" defTabSz="914294" rtl="0" eaLnBrk="1" latinLnBrk="0" hangingPunct="1">
      <a:defRPr sz="1700" kern="1200">
        <a:solidFill>
          <a:schemeClr val="tx1"/>
        </a:solidFill>
        <a:latin typeface="+mn-lt"/>
        <a:ea typeface="+mn-ea"/>
        <a:cs typeface="+mn-cs"/>
      </a:defRPr>
    </a:lvl3pPr>
    <a:lvl4pPr marL="1371442" algn="l" defTabSz="914294" rtl="0" eaLnBrk="1" latinLnBrk="0" hangingPunct="1">
      <a:defRPr sz="1700" kern="1200">
        <a:solidFill>
          <a:schemeClr val="tx1"/>
        </a:solidFill>
        <a:latin typeface="+mn-lt"/>
        <a:ea typeface="+mn-ea"/>
        <a:cs typeface="+mn-cs"/>
      </a:defRPr>
    </a:lvl4pPr>
    <a:lvl5pPr marL="1828590" algn="l" defTabSz="914294" rtl="0" eaLnBrk="1" latinLnBrk="0" hangingPunct="1">
      <a:defRPr sz="1700" kern="1200">
        <a:solidFill>
          <a:schemeClr val="tx1"/>
        </a:solidFill>
        <a:latin typeface="+mn-lt"/>
        <a:ea typeface="+mn-ea"/>
        <a:cs typeface="+mn-cs"/>
      </a:defRPr>
    </a:lvl5pPr>
    <a:lvl6pPr marL="2285738" algn="l" defTabSz="914294" rtl="0" eaLnBrk="1" latinLnBrk="0" hangingPunct="1">
      <a:defRPr sz="1700" kern="1200">
        <a:solidFill>
          <a:schemeClr val="tx1"/>
        </a:solidFill>
        <a:latin typeface="+mn-lt"/>
        <a:ea typeface="+mn-ea"/>
        <a:cs typeface="+mn-cs"/>
      </a:defRPr>
    </a:lvl6pPr>
    <a:lvl7pPr marL="2742884" algn="l" defTabSz="914294" rtl="0" eaLnBrk="1" latinLnBrk="0" hangingPunct="1">
      <a:defRPr sz="1700" kern="1200">
        <a:solidFill>
          <a:schemeClr val="tx1"/>
        </a:solidFill>
        <a:latin typeface="+mn-lt"/>
        <a:ea typeface="+mn-ea"/>
        <a:cs typeface="+mn-cs"/>
      </a:defRPr>
    </a:lvl7pPr>
    <a:lvl8pPr marL="3200032" algn="l" defTabSz="914294" rtl="0" eaLnBrk="1" latinLnBrk="0" hangingPunct="1">
      <a:defRPr sz="1700" kern="1200">
        <a:solidFill>
          <a:schemeClr val="tx1"/>
        </a:solidFill>
        <a:latin typeface="+mn-lt"/>
        <a:ea typeface="+mn-ea"/>
        <a:cs typeface="+mn-cs"/>
      </a:defRPr>
    </a:lvl8pPr>
    <a:lvl9pPr marL="3657180" algn="l" defTabSz="914294" rtl="0" eaLnBrk="1" latinLnBrk="0" hangingPunct="1">
      <a:defRPr sz="17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67" userDrawn="1">
          <p15:clr>
            <a:srgbClr val="A4A3A4"/>
          </p15:clr>
        </p15:guide>
        <p15:guide id="2" pos="4030" userDrawn="1">
          <p15:clr>
            <a:srgbClr val="A4A3A4"/>
          </p15:clr>
        </p15:guide>
        <p15:guide id="3" orient="horz"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KMET EVRİM İNANÇ" initials="HEİ" lastIdx="1" clrIdx="0">
    <p:extLst>
      <p:ext uri="{19B8F6BF-5375-455C-9EA6-DF929625EA0E}">
        <p15:presenceInfo xmlns="" xmlns:p15="http://schemas.microsoft.com/office/powerpoint/2012/main" userId="7e9f96a0233993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B3"/>
    <a:srgbClr val="FF9999"/>
    <a:srgbClr val="5C5656"/>
    <a:srgbClr val="1D212C"/>
    <a:srgbClr val="12393E"/>
    <a:srgbClr val="547CC4"/>
    <a:srgbClr val="EBEBE1"/>
    <a:srgbClr val="97A9B3"/>
    <a:srgbClr val="E5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p:scale>
          <a:sx n="40" d="100"/>
          <a:sy n="40" d="100"/>
        </p:scale>
        <p:origin x="-1950" y="-738"/>
      </p:cViewPr>
      <p:guideLst>
        <p:guide orient="horz" pos="2267"/>
        <p:guide orient="horz" pos="2268"/>
        <p:guide pos="40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948D0C3E-504A-4F51-BAD5-3D7C3C259140}" type="presOf" srcId="{9D50A6E6-C2CC-43DA-9A5C-8D2DFC2F7DE2}" destId="{374F46AD-604F-4C40-A9BC-61D269A60163}" srcOrd="0" destOrd="2" presId="urn:microsoft.com/office/officeart/2005/8/layout/hProcess6"/>
    <dgm:cxn modelId="{994B5636-1614-4285-BA88-F690E624F862}" type="presOf" srcId="{C2D21256-D2F3-4BF7-9595-97ADD6FCC134}" destId="{8D1BE039-FC57-469F-A8A6-26E67B4F74E3}" srcOrd="0" destOrd="3" presId="urn:microsoft.com/office/officeart/2005/8/layout/hProcess6"/>
    <dgm:cxn modelId="{5965D1AF-7220-40B6-B00F-525BC2F5BFE5}" type="presOf" srcId="{F95B35A4-659A-4A47-8AE3-174CE403DC34}" destId="{374F46AD-604F-4C40-A9BC-61D269A60163}" srcOrd="0" destOrd="3" presId="urn:microsoft.com/office/officeart/2005/8/layout/hProcess6"/>
    <dgm:cxn modelId="{11AC0EF1-8C51-45E1-9CF2-836A9C5996B4}" type="presOf" srcId="{EA3F8168-135E-4F49-AE2A-90538B5D4518}" destId="{374F46AD-604F-4C40-A9BC-61D269A60163}" srcOrd="0" destOrd="1" presId="urn:microsoft.com/office/officeart/2005/8/layout/hProcess6"/>
    <dgm:cxn modelId="{5101E97C-CDBB-485F-891A-AFF44D097ADF}" type="presOf" srcId="{9083D4D3-C2E2-41B3-A18F-6D4596EA1727}" destId="{A3DED156-0347-4329-9970-E3F1377B2BA5}" srcOrd="0" destOrd="1" presId="urn:microsoft.com/office/officeart/2005/8/layout/hProcess6"/>
    <dgm:cxn modelId="{A9F2FB39-D9EE-407D-BA69-EE6BE739E611}" type="presOf" srcId="{C2D21256-D2F3-4BF7-9595-97ADD6FCC134}" destId="{6CC30CC4-6EC0-4927-A0A2-30E8F57788CB}" srcOrd="1" destOrd="3"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00C39C64-E6D6-40F1-BE82-6B7FDDEAB1F8}" srcId="{F85BA601-D8FC-4645-8D4B-E60C01649FB1}" destId="{1EAF39E6-CC85-46D2-89FA-A3BEA45857D0}" srcOrd="3" destOrd="0" parTransId="{C9128F39-E43D-4D6B-A149-8037B8C8975D}" sibTransId="{091D8BEC-0783-421C-80CF-22FB7A446A18}"/>
    <dgm:cxn modelId="{42DF14BF-9248-499A-BB9E-BEE667CE1E89}" type="presOf" srcId="{B34578A7-D7DB-4844-9215-50AF4C7CA718}" destId="{8A2D0790-EFB5-4A3B-BAB1-32278A289271}" srcOrd="0" destOrd="0" presId="urn:microsoft.com/office/officeart/2005/8/layout/hProcess6"/>
    <dgm:cxn modelId="{545D8BF3-B71E-4C05-859E-D0D3737DC2AF}" type="presOf" srcId="{6D8E1B3D-E300-4EAB-A11E-A6A0D68AAF7B}" destId="{D427F678-6A40-4033-93CF-A35C05576132}" srcOrd="1" destOrd="4" presId="urn:microsoft.com/office/officeart/2005/8/layout/hProcess6"/>
    <dgm:cxn modelId="{1B7617A0-79C7-4869-8331-3ED5AF323BA3}" srcId="{B34578A7-D7DB-4844-9215-50AF4C7CA718}" destId="{C2D21256-D2F3-4BF7-9595-97ADD6FCC134}" srcOrd="3" destOrd="0" parTransId="{5739186C-1F49-4673-B65D-79EA1BE35B21}" sibTransId="{D457377E-CE82-492C-8708-77A542ECE1EE}"/>
    <dgm:cxn modelId="{F33B96F0-681D-488F-AEB7-BE0CC4C7729F}" srcId="{C66EF8E2-4FB2-4F52-B2CB-6A53A00BFF65}" destId="{9D50A6E6-C2CC-43DA-9A5C-8D2DFC2F7DE2}" srcOrd="2" destOrd="0" parTransId="{D1EDB9C9-F745-446A-A74E-D0687CFA99A5}" sibTransId="{9AE2DDC3-9F29-437F-81EA-F8D7F159B3B8}"/>
    <dgm:cxn modelId="{6E4CEFF3-9B35-4027-91F3-350A63E0D493}" type="presOf" srcId="{F95B35A4-659A-4A47-8AE3-174CE403DC34}" destId="{D427F678-6A40-4033-93CF-A35C05576132}" srcOrd="1" destOrd="3" presId="urn:microsoft.com/office/officeart/2005/8/layout/hProcess6"/>
    <dgm:cxn modelId="{380D34AF-52E4-489D-B1F7-51A218501729}" type="presOf" srcId="{C66EF8E2-4FB2-4F52-B2CB-6A53A00BFF65}" destId="{20080858-8062-461A-B9B6-22CAD11373B1}" srcOrd="0" destOrd="0" presId="urn:microsoft.com/office/officeart/2005/8/layout/hProcess6"/>
    <dgm:cxn modelId="{8030E282-735E-47EC-8113-DFC86A469BB8}" type="presOf" srcId="{D95BD664-489F-475C-983B-BAA09F5AC81C}" destId="{0DF44252-C7E6-4296-A828-EEE6B892774F}" srcOrd="0" destOrd="0"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81D7711E-57D0-45EF-BE54-4B3C6474558C}" type="presOf" srcId="{22E3865D-DCD6-4932-8BE8-5C1F336489B7}" destId="{6CC30CC4-6EC0-4927-A0A2-30E8F57788CB}" srcOrd="1" destOrd="1" presId="urn:microsoft.com/office/officeart/2005/8/layout/hProcess6"/>
    <dgm:cxn modelId="{77B0C400-6A9A-4BB9-BFEA-6D7D4CF53404}" type="presOf" srcId="{F85BA601-D8FC-4645-8D4B-E60C01649FB1}" destId="{997A90C1-73AE-4FF8-9A00-8D51974B7A69}" srcOrd="0" destOrd="0"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CC2960CD-BF1C-4ECD-B40D-F17B1A7DF65C}" type="presOf" srcId="{C59E7B6A-CC09-4214-85AB-FCE2B7F7D23E}" destId="{8D1BE039-FC57-469F-A8A6-26E67B4F74E3}" srcOrd="0" destOrd="0" presId="urn:microsoft.com/office/officeart/2005/8/layout/hProcess6"/>
    <dgm:cxn modelId="{5512F084-6592-4347-B284-2149895C4BCC}" type="presOf" srcId="{6D8E1B3D-E300-4EAB-A11E-A6A0D68AAF7B}" destId="{374F46AD-604F-4C40-A9BC-61D269A60163}" srcOrd="0" destOrd="4" presId="urn:microsoft.com/office/officeart/2005/8/layout/hProcess6"/>
    <dgm:cxn modelId="{3E73B0EE-1938-4D60-960B-7726C52FDB7C}" type="presOf" srcId="{4BAB07E1-E422-4F92-A189-39BE06725A46}" destId="{3AA708E9-6CF1-4145-B1CA-1D85BF509118}" srcOrd="1" destOrd="0" presId="urn:microsoft.com/office/officeart/2005/8/layout/hProcess6"/>
    <dgm:cxn modelId="{81D87317-E384-4C8F-85E7-8C84A4B8F7C4}" type="presOf" srcId="{C59E7B6A-CC09-4214-85AB-FCE2B7F7D23E}" destId="{6CC30CC4-6EC0-4927-A0A2-30E8F57788CB}" srcOrd="1"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C0474395-6E44-4640-A300-62A27C01BE55}" type="presOf" srcId="{1EAF39E6-CC85-46D2-89FA-A3BEA45857D0}" destId="{3AA708E9-6CF1-4145-B1CA-1D85BF509118}" srcOrd="1" destOrd="3" presId="urn:microsoft.com/office/officeart/2005/8/layout/hProcess6"/>
    <dgm:cxn modelId="{8E18B423-AB5E-4936-ADF5-09ADB16DA8FC}" type="presOf" srcId="{6D9B3D02-83C2-4F7F-B1E1-A390BABDD87B}" destId="{6CC30CC4-6EC0-4927-A0A2-30E8F57788CB}" srcOrd="1" destOrd="2" presId="urn:microsoft.com/office/officeart/2005/8/layout/hProcess6"/>
    <dgm:cxn modelId="{4AA2F6E9-5971-4421-BEFE-9BC23AF1FC9E}" type="presOf" srcId="{6D9B3D02-83C2-4F7F-B1E1-A390BABDD87B}" destId="{8D1BE039-FC57-469F-A8A6-26E67B4F74E3}" srcOrd="0" destOrd="2"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6C0F9025-25F4-4520-9A1C-AE55A675F55E}" type="presOf" srcId="{4BAB07E1-E422-4F92-A189-39BE06725A46}" destId="{A3DED156-0347-4329-9970-E3F1377B2BA5}" srcOrd="0" destOrd="0" presId="urn:microsoft.com/office/officeart/2005/8/layout/hProcess6"/>
    <dgm:cxn modelId="{4D1650EE-6F29-4B84-ACAD-9FFF34113AE6}" srcId="{D95BD664-489F-475C-983B-BAA09F5AC81C}" destId="{F85BA601-D8FC-4645-8D4B-E60C01649FB1}" srcOrd="1" destOrd="0" parTransId="{0BF59E12-1546-43BB-8BE2-AF778BC6CB19}" sibTransId="{F992B636-8AA3-4E80-878F-901B81695A3F}"/>
    <dgm:cxn modelId="{54AEA9ED-2A43-43BB-B531-5A4F61DD9433}" type="presOf" srcId="{9D50A6E6-C2CC-43DA-9A5C-8D2DFC2F7DE2}" destId="{D427F678-6A40-4033-93CF-A35C05576132}" srcOrd="1" destOrd="2"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16979DED-D9EB-41E6-9B6E-4B075CC968FB}" type="presOf" srcId="{09C1D5B8-0687-4FB0-ADBF-CA928FA09C91}" destId="{A3DED156-0347-4329-9970-E3F1377B2BA5}" srcOrd="0" destOrd="2"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B4E7B253-82B1-47C1-9FBC-F89093446D2E}" type="presOf" srcId="{EA3F8168-135E-4F49-AE2A-90538B5D4518}" destId="{D427F678-6A40-4033-93CF-A35C05576132}" srcOrd="1" destOrd="1" presId="urn:microsoft.com/office/officeart/2005/8/layout/hProcess6"/>
    <dgm:cxn modelId="{3B1C3488-1820-4BC8-ADF3-16121F36DE2E}" type="presOf" srcId="{22E3865D-DCD6-4932-8BE8-5C1F336489B7}" destId="{8D1BE039-FC57-469F-A8A6-26E67B4F74E3}" srcOrd="0" destOrd="1" presId="urn:microsoft.com/office/officeart/2005/8/layout/hProcess6"/>
    <dgm:cxn modelId="{BBB6D443-B624-4688-97FD-BBBB39C46838}" type="presOf" srcId="{C433ED77-E4B5-4A32-B3D6-624A5D7234F3}" destId="{D427F678-6A40-4033-93CF-A35C05576132}" srcOrd="1" destOrd="0" presId="urn:microsoft.com/office/officeart/2005/8/layout/hProcess6"/>
    <dgm:cxn modelId="{3B427E6A-A466-4F60-B4C8-DF5234F94325}" srcId="{D95BD664-489F-475C-983B-BAA09F5AC81C}" destId="{B34578A7-D7DB-4844-9215-50AF4C7CA718}" srcOrd="0" destOrd="0" parTransId="{BEEF9C02-538A-43AD-A6AD-46ECBEB2D3E5}" sibTransId="{6CCCC6F9-80B6-4029-B7A7-23EC83BB182B}"/>
    <dgm:cxn modelId="{26FA66F8-CB9B-4803-8D6E-2705F6E85188}" srcId="{B34578A7-D7DB-4844-9215-50AF4C7CA718}" destId="{C59E7B6A-CC09-4214-85AB-FCE2B7F7D23E}" srcOrd="0" destOrd="0" parTransId="{D2F52B7F-4C0E-4FBB-9210-3F0565CEDA03}" sibTransId="{5C626DDE-44A3-4221-9950-C1AD1BD4DF68}"/>
    <dgm:cxn modelId="{679B3CCA-2E57-45F9-9DFB-E8EE89C63ED4}" srcId="{C66EF8E2-4FB2-4F52-B2CB-6A53A00BFF65}" destId="{F95B35A4-659A-4A47-8AE3-174CE403DC34}" srcOrd="3" destOrd="0" parTransId="{90118BB0-E692-4CF1-8204-863BAF31B289}" sibTransId="{6D7E3FA9-9112-4004-B59B-D534DD1BB9B6}"/>
    <dgm:cxn modelId="{08EF7F60-84AF-4664-B7B3-46B2B936050F}" srcId="{F85BA601-D8FC-4645-8D4B-E60C01649FB1}" destId="{4BAB07E1-E422-4F92-A189-39BE06725A46}" srcOrd="0" destOrd="0" parTransId="{9CD411E1-860B-41FC-9688-B1D02E789D37}" sibTransId="{8CD5C97A-9B40-4224-B5B8-904B1705D6A4}"/>
    <dgm:cxn modelId="{02AA420C-1ED5-4EB2-BC24-0366FEA00BC1}" type="presOf" srcId="{C433ED77-E4B5-4A32-B3D6-624A5D7234F3}" destId="{374F46AD-604F-4C40-A9BC-61D269A60163}" srcOrd="0" destOrd="0"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ED3FE091-E216-4EEE-B067-20FC45B1D058}" type="presOf" srcId="{09C1D5B8-0687-4FB0-ADBF-CA928FA09C91}" destId="{3AA708E9-6CF1-4145-B1CA-1D85BF509118}" srcOrd="1" destOrd="2" presId="urn:microsoft.com/office/officeart/2005/8/layout/hProcess6"/>
    <dgm:cxn modelId="{6D27CF88-30BF-4F45-8B79-6EFC31A73CEA}" type="presOf" srcId="{9083D4D3-C2E2-41B3-A18F-6D4596EA1727}" destId="{3AA708E9-6CF1-4145-B1CA-1D85BF509118}" srcOrd="1" destOrd="1" presId="urn:microsoft.com/office/officeart/2005/8/layout/hProcess6"/>
    <dgm:cxn modelId="{F8CF0CF0-99D5-44BF-B4B7-9FC37F5CB962}" type="presOf" srcId="{1EAF39E6-CC85-46D2-89FA-A3BEA45857D0}" destId="{A3DED156-0347-4329-9970-E3F1377B2BA5}" srcOrd="0" destOrd="3" presId="urn:microsoft.com/office/officeart/2005/8/layout/hProcess6"/>
    <dgm:cxn modelId="{D5A4C64B-CBE0-4028-950D-E508D0954FB2}" type="presParOf" srcId="{0DF44252-C7E6-4296-A828-EEE6B892774F}" destId="{37780910-2725-46D0-9DB5-7B9EC09109A4}" srcOrd="0" destOrd="0" presId="urn:microsoft.com/office/officeart/2005/8/layout/hProcess6"/>
    <dgm:cxn modelId="{25AFC4F5-DD62-4671-AB62-2B5C8F815C59}" type="presParOf" srcId="{37780910-2725-46D0-9DB5-7B9EC09109A4}" destId="{CDB23E0F-AD03-4403-B318-03030E8FA557}" srcOrd="0" destOrd="0" presId="urn:microsoft.com/office/officeart/2005/8/layout/hProcess6"/>
    <dgm:cxn modelId="{50A810CF-A0AB-4CD9-B4F2-676B18ADA651}" type="presParOf" srcId="{37780910-2725-46D0-9DB5-7B9EC09109A4}" destId="{8D1BE039-FC57-469F-A8A6-26E67B4F74E3}" srcOrd="1" destOrd="0" presId="urn:microsoft.com/office/officeart/2005/8/layout/hProcess6"/>
    <dgm:cxn modelId="{29AF458A-6DF9-4358-A175-3CF13258B45F}" type="presParOf" srcId="{37780910-2725-46D0-9DB5-7B9EC09109A4}" destId="{6CC30CC4-6EC0-4927-A0A2-30E8F57788CB}" srcOrd="2" destOrd="0" presId="urn:microsoft.com/office/officeart/2005/8/layout/hProcess6"/>
    <dgm:cxn modelId="{270E67B0-0E5F-4019-A72F-C977C99A4B9B}" type="presParOf" srcId="{37780910-2725-46D0-9DB5-7B9EC09109A4}" destId="{8A2D0790-EFB5-4A3B-BAB1-32278A289271}" srcOrd="3" destOrd="0" presId="urn:microsoft.com/office/officeart/2005/8/layout/hProcess6"/>
    <dgm:cxn modelId="{0EB76177-CA03-49B6-9534-6CC768950A6A}" type="presParOf" srcId="{0DF44252-C7E6-4296-A828-EEE6B892774F}" destId="{65434104-E4D9-4847-88A1-CC0F8822EAF7}" srcOrd="1" destOrd="0" presId="urn:microsoft.com/office/officeart/2005/8/layout/hProcess6"/>
    <dgm:cxn modelId="{27C73332-BD9B-4EE1-9603-8D40E2259631}" type="presParOf" srcId="{0DF44252-C7E6-4296-A828-EEE6B892774F}" destId="{1BBFE4E1-21FC-40EE-B6BE-623769EB27D6}" srcOrd="2" destOrd="0" presId="urn:microsoft.com/office/officeart/2005/8/layout/hProcess6"/>
    <dgm:cxn modelId="{FA206C2F-DB86-4338-9778-E7B032920178}" type="presParOf" srcId="{1BBFE4E1-21FC-40EE-B6BE-623769EB27D6}" destId="{7EF0E0E1-9EB6-4649-A2F8-F0C01AADDF65}" srcOrd="0" destOrd="0" presId="urn:microsoft.com/office/officeart/2005/8/layout/hProcess6"/>
    <dgm:cxn modelId="{50FEF090-63D5-49A4-954F-08F422EC0BD9}" type="presParOf" srcId="{1BBFE4E1-21FC-40EE-B6BE-623769EB27D6}" destId="{A3DED156-0347-4329-9970-E3F1377B2BA5}" srcOrd="1" destOrd="0" presId="urn:microsoft.com/office/officeart/2005/8/layout/hProcess6"/>
    <dgm:cxn modelId="{22179D37-D690-497F-8C1F-CE7F076956FA}" type="presParOf" srcId="{1BBFE4E1-21FC-40EE-B6BE-623769EB27D6}" destId="{3AA708E9-6CF1-4145-B1CA-1D85BF509118}" srcOrd="2" destOrd="0" presId="urn:microsoft.com/office/officeart/2005/8/layout/hProcess6"/>
    <dgm:cxn modelId="{C7CFE9E0-7A4E-476A-85AF-09EF68C6BE82}" type="presParOf" srcId="{1BBFE4E1-21FC-40EE-B6BE-623769EB27D6}" destId="{997A90C1-73AE-4FF8-9A00-8D51974B7A69}" srcOrd="3" destOrd="0" presId="urn:microsoft.com/office/officeart/2005/8/layout/hProcess6"/>
    <dgm:cxn modelId="{09845C1A-2F58-4760-A25A-137B07FF0CE6}" type="presParOf" srcId="{0DF44252-C7E6-4296-A828-EEE6B892774F}" destId="{4E195C6F-297A-4BD5-AC59-D736BB630002}" srcOrd="3" destOrd="0" presId="urn:microsoft.com/office/officeart/2005/8/layout/hProcess6"/>
    <dgm:cxn modelId="{DF851657-2617-4B89-A02A-43C7E965558E}" type="presParOf" srcId="{0DF44252-C7E6-4296-A828-EEE6B892774F}" destId="{21F817E8-7A6F-47DD-AC47-3740FE6C64CE}" srcOrd="4" destOrd="0" presId="urn:microsoft.com/office/officeart/2005/8/layout/hProcess6"/>
    <dgm:cxn modelId="{8D67DC90-98EA-4FCF-9318-36997FCF3214}" type="presParOf" srcId="{21F817E8-7A6F-47DD-AC47-3740FE6C64CE}" destId="{CC3F5792-DE91-4A68-A40A-9CCD75F2E0EA}" srcOrd="0" destOrd="0" presId="urn:microsoft.com/office/officeart/2005/8/layout/hProcess6"/>
    <dgm:cxn modelId="{2DE19242-D140-4524-A706-9537CABB2005}" type="presParOf" srcId="{21F817E8-7A6F-47DD-AC47-3740FE6C64CE}" destId="{374F46AD-604F-4C40-A9BC-61D269A60163}" srcOrd="1" destOrd="0" presId="urn:microsoft.com/office/officeart/2005/8/layout/hProcess6"/>
    <dgm:cxn modelId="{65CC8550-2126-461E-9F7F-4D9EC2F658BF}" type="presParOf" srcId="{21F817E8-7A6F-47DD-AC47-3740FE6C64CE}" destId="{D427F678-6A40-4033-93CF-A35C05576132}" srcOrd="2" destOrd="0" presId="urn:microsoft.com/office/officeart/2005/8/layout/hProcess6"/>
    <dgm:cxn modelId="{F5CA84CD-E2E7-4D2F-98EF-EFC8C2B9DEE5}"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BD664-489F-475C-983B-BAA09F5AC81C}"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B34578A7-D7DB-4844-9215-50AF4C7CA718}">
      <dgm:prSet phldrT="[Metin]" custT="1"/>
      <dgm:spPr/>
      <dgm:t>
        <a:bodyPr/>
        <a:lstStyle/>
        <a:p>
          <a:r>
            <a:rPr lang="tr-TR" sz="3600" b="1" dirty="0">
              <a:solidFill>
                <a:srgbClr val="FF0000"/>
              </a:solidFill>
              <a:effectLst>
                <a:outerShdw blurRad="38100" dist="38100" dir="2700000" algn="tl">
                  <a:srgbClr val="000000">
                    <a:alpha val="43137"/>
                  </a:srgbClr>
                </a:outerShdw>
              </a:effectLst>
            </a:rPr>
            <a:t>TYT</a:t>
          </a:r>
        </a:p>
      </dgm:t>
    </dgm:pt>
    <dgm:pt modelId="{BEEF9C02-538A-43AD-A6AD-46ECBEB2D3E5}" type="parTrans" cxnId="{3B427E6A-A466-4F60-B4C8-DF5234F94325}">
      <dgm:prSet/>
      <dgm:spPr/>
      <dgm:t>
        <a:bodyPr/>
        <a:lstStyle/>
        <a:p>
          <a:endParaRPr lang="tr-TR"/>
        </a:p>
      </dgm:t>
    </dgm:pt>
    <dgm:pt modelId="{6CCCC6F9-80B6-4029-B7A7-23EC83BB182B}" type="sibTrans" cxnId="{3B427E6A-A466-4F60-B4C8-DF5234F94325}">
      <dgm:prSet/>
      <dgm:spPr/>
      <dgm:t>
        <a:bodyPr/>
        <a:lstStyle/>
        <a:p>
          <a:endParaRPr lang="tr-TR"/>
        </a:p>
      </dgm:t>
    </dgm:pt>
    <dgm:pt modelId="{C59E7B6A-CC09-4214-85AB-FCE2B7F7D23E}">
      <dgm:prSet phldrT="[Metin]"/>
      <dgm:spPr/>
      <dgm:t>
        <a:bodyPr/>
        <a:lstStyle/>
        <a:p>
          <a:r>
            <a:rPr lang="tr-TR" dirty="0"/>
            <a:t>TÜRKÇE</a:t>
          </a:r>
        </a:p>
      </dgm:t>
    </dgm:pt>
    <dgm:pt modelId="{D2F52B7F-4C0E-4FBB-9210-3F0565CEDA03}" type="parTrans" cxnId="{26FA66F8-CB9B-4803-8D6E-2705F6E85188}">
      <dgm:prSet/>
      <dgm:spPr/>
      <dgm:t>
        <a:bodyPr/>
        <a:lstStyle/>
        <a:p>
          <a:endParaRPr lang="tr-TR"/>
        </a:p>
      </dgm:t>
    </dgm:pt>
    <dgm:pt modelId="{5C626DDE-44A3-4221-9950-C1AD1BD4DF68}" type="sibTrans" cxnId="{26FA66F8-CB9B-4803-8D6E-2705F6E85188}">
      <dgm:prSet/>
      <dgm:spPr/>
      <dgm:t>
        <a:bodyPr/>
        <a:lstStyle/>
        <a:p>
          <a:endParaRPr lang="tr-TR"/>
        </a:p>
      </dgm:t>
    </dgm:pt>
    <dgm:pt modelId="{22E3865D-DCD6-4932-8BE8-5C1F336489B7}">
      <dgm:prSet phldrT="[Metin]"/>
      <dgm:spPr/>
      <dgm:t>
        <a:bodyPr/>
        <a:lstStyle/>
        <a:p>
          <a:r>
            <a:rPr lang="tr-TR" dirty="0"/>
            <a:t>MATEMATİK</a:t>
          </a:r>
        </a:p>
      </dgm:t>
    </dgm:pt>
    <dgm:pt modelId="{8FAD01EE-0F61-48D5-A1E2-E599D7CE281B}" type="parTrans" cxnId="{FDABF8E9-9CE7-49B8-9B08-3CCCEE982E6D}">
      <dgm:prSet/>
      <dgm:spPr/>
      <dgm:t>
        <a:bodyPr/>
        <a:lstStyle/>
        <a:p>
          <a:endParaRPr lang="tr-TR"/>
        </a:p>
      </dgm:t>
    </dgm:pt>
    <dgm:pt modelId="{AEA95CF0-9B82-4FB3-BDCC-0B877BA3AC0B}" type="sibTrans" cxnId="{FDABF8E9-9CE7-49B8-9B08-3CCCEE982E6D}">
      <dgm:prSet/>
      <dgm:spPr/>
      <dgm:t>
        <a:bodyPr/>
        <a:lstStyle/>
        <a:p>
          <a:endParaRPr lang="tr-TR"/>
        </a:p>
      </dgm:t>
    </dgm:pt>
    <dgm:pt modelId="{F85BA601-D8FC-4645-8D4B-E60C01649FB1}">
      <dgm:prSet phldrT="[Metin]"/>
      <dgm:spPr/>
      <dgm:t>
        <a:bodyPr/>
        <a:lstStyle/>
        <a:p>
          <a:r>
            <a:rPr lang="tr-TR" b="1" dirty="0">
              <a:solidFill>
                <a:srgbClr val="FF0000"/>
              </a:solidFill>
              <a:effectLst>
                <a:outerShdw blurRad="38100" dist="38100" dir="2700000" algn="tl">
                  <a:srgbClr val="000000">
                    <a:alpha val="43137"/>
                  </a:srgbClr>
                </a:outerShdw>
              </a:effectLst>
            </a:rPr>
            <a:t>AYT</a:t>
          </a:r>
        </a:p>
      </dgm:t>
    </dgm:pt>
    <dgm:pt modelId="{0BF59E12-1546-43BB-8BE2-AF778BC6CB19}" type="parTrans" cxnId="{4D1650EE-6F29-4B84-ACAD-9FFF34113AE6}">
      <dgm:prSet/>
      <dgm:spPr/>
      <dgm:t>
        <a:bodyPr/>
        <a:lstStyle/>
        <a:p>
          <a:endParaRPr lang="tr-TR"/>
        </a:p>
      </dgm:t>
    </dgm:pt>
    <dgm:pt modelId="{F992B636-8AA3-4E80-878F-901B81695A3F}" type="sibTrans" cxnId="{4D1650EE-6F29-4B84-ACAD-9FFF34113AE6}">
      <dgm:prSet/>
      <dgm:spPr/>
      <dgm:t>
        <a:bodyPr/>
        <a:lstStyle/>
        <a:p>
          <a:endParaRPr lang="tr-TR"/>
        </a:p>
      </dgm:t>
    </dgm:pt>
    <dgm:pt modelId="{4BAB07E1-E422-4F92-A189-39BE06725A46}">
      <dgm:prSet phldrT="[Metin]"/>
      <dgm:spPr/>
      <dgm:t>
        <a:bodyPr/>
        <a:lstStyle/>
        <a:p>
          <a:r>
            <a:rPr lang="tr-TR" dirty="0"/>
            <a:t>EDEB. + SOS. BİL -1</a:t>
          </a:r>
        </a:p>
      </dgm:t>
    </dgm:pt>
    <dgm:pt modelId="{9CD411E1-860B-41FC-9688-B1D02E789D37}" type="parTrans" cxnId="{08EF7F60-84AF-4664-B7B3-46B2B936050F}">
      <dgm:prSet/>
      <dgm:spPr/>
      <dgm:t>
        <a:bodyPr/>
        <a:lstStyle/>
        <a:p>
          <a:endParaRPr lang="tr-TR"/>
        </a:p>
      </dgm:t>
    </dgm:pt>
    <dgm:pt modelId="{8CD5C97A-9B40-4224-B5B8-904B1705D6A4}" type="sibTrans" cxnId="{08EF7F60-84AF-4664-B7B3-46B2B936050F}">
      <dgm:prSet/>
      <dgm:spPr/>
      <dgm:t>
        <a:bodyPr/>
        <a:lstStyle/>
        <a:p>
          <a:endParaRPr lang="tr-TR"/>
        </a:p>
      </dgm:t>
    </dgm:pt>
    <dgm:pt modelId="{9083D4D3-C2E2-41B3-A18F-6D4596EA1727}">
      <dgm:prSet phldrT="[Metin]"/>
      <dgm:spPr/>
      <dgm:t>
        <a:bodyPr/>
        <a:lstStyle/>
        <a:p>
          <a:r>
            <a:rPr lang="tr-TR" dirty="0"/>
            <a:t>MATEMATİK</a:t>
          </a:r>
        </a:p>
      </dgm:t>
    </dgm:pt>
    <dgm:pt modelId="{933434D7-589B-491C-BEDC-4C707F6EBDD8}" type="parTrans" cxnId="{E10E6FD2-9ADE-4413-A596-D391CA1F0C03}">
      <dgm:prSet/>
      <dgm:spPr/>
      <dgm:t>
        <a:bodyPr/>
        <a:lstStyle/>
        <a:p>
          <a:endParaRPr lang="tr-TR"/>
        </a:p>
      </dgm:t>
    </dgm:pt>
    <dgm:pt modelId="{4DC01A82-BD9F-4025-85EE-A1AC0B774B6D}" type="sibTrans" cxnId="{E10E6FD2-9ADE-4413-A596-D391CA1F0C03}">
      <dgm:prSet/>
      <dgm:spPr/>
      <dgm:t>
        <a:bodyPr/>
        <a:lstStyle/>
        <a:p>
          <a:endParaRPr lang="tr-TR"/>
        </a:p>
      </dgm:t>
    </dgm:pt>
    <dgm:pt modelId="{C66EF8E2-4FB2-4F52-B2CB-6A53A00BFF65}">
      <dgm:prSet phldrT="[Metin]"/>
      <dgm:spPr/>
      <dgm:t>
        <a:bodyPr/>
        <a:lstStyle/>
        <a:p>
          <a:r>
            <a:rPr lang="tr-TR" b="1" dirty="0">
              <a:solidFill>
                <a:srgbClr val="FF0000"/>
              </a:solidFill>
              <a:effectLst>
                <a:outerShdw blurRad="38100" dist="38100" dir="2700000" algn="tl">
                  <a:srgbClr val="000000">
                    <a:alpha val="43137"/>
                  </a:srgbClr>
                </a:outerShdw>
              </a:effectLst>
            </a:rPr>
            <a:t>YDS</a:t>
          </a:r>
        </a:p>
      </dgm:t>
    </dgm:pt>
    <dgm:pt modelId="{12A7AA2C-8C2C-4932-A98E-9F839CD7E837}" type="parTrans" cxnId="{AFAFD270-483D-4FE9-887B-256D7E65C2CE}">
      <dgm:prSet/>
      <dgm:spPr/>
      <dgm:t>
        <a:bodyPr/>
        <a:lstStyle/>
        <a:p>
          <a:endParaRPr lang="tr-TR"/>
        </a:p>
      </dgm:t>
    </dgm:pt>
    <dgm:pt modelId="{1C630E00-D596-42BF-B75D-222F5CFD969B}" type="sibTrans" cxnId="{AFAFD270-483D-4FE9-887B-256D7E65C2CE}">
      <dgm:prSet/>
      <dgm:spPr/>
      <dgm:t>
        <a:bodyPr/>
        <a:lstStyle/>
        <a:p>
          <a:endParaRPr lang="tr-TR"/>
        </a:p>
      </dgm:t>
    </dgm:pt>
    <dgm:pt modelId="{C433ED77-E4B5-4A32-B3D6-624A5D7234F3}">
      <dgm:prSet phldrT="[Metin]"/>
      <dgm:spPr/>
      <dgm:t>
        <a:bodyPr/>
        <a:lstStyle/>
        <a:p>
          <a:r>
            <a:rPr lang="tr-TR" dirty="0"/>
            <a:t>İNGİLİZCE</a:t>
          </a:r>
        </a:p>
      </dgm:t>
    </dgm:pt>
    <dgm:pt modelId="{C35A2DA0-9331-482B-B679-7A95C9887119}" type="parTrans" cxnId="{692477DE-314C-450B-ADF0-51574415B260}">
      <dgm:prSet/>
      <dgm:spPr/>
      <dgm:t>
        <a:bodyPr/>
        <a:lstStyle/>
        <a:p>
          <a:endParaRPr lang="tr-TR"/>
        </a:p>
      </dgm:t>
    </dgm:pt>
    <dgm:pt modelId="{8EE1BBDB-D1F6-47FF-974E-FDA75C0EA292}" type="sibTrans" cxnId="{692477DE-314C-450B-ADF0-51574415B260}">
      <dgm:prSet/>
      <dgm:spPr/>
      <dgm:t>
        <a:bodyPr/>
        <a:lstStyle/>
        <a:p>
          <a:endParaRPr lang="tr-TR"/>
        </a:p>
      </dgm:t>
    </dgm:pt>
    <dgm:pt modelId="{EA3F8168-135E-4F49-AE2A-90538B5D4518}">
      <dgm:prSet phldrT="[Metin]"/>
      <dgm:spPr/>
      <dgm:t>
        <a:bodyPr/>
        <a:lstStyle/>
        <a:p>
          <a:r>
            <a:rPr lang="tr-TR" dirty="0"/>
            <a:t>ALMANCA</a:t>
          </a:r>
        </a:p>
      </dgm:t>
    </dgm:pt>
    <dgm:pt modelId="{01728D24-450D-47AB-9A8C-5209E5032169}" type="parTrans" cxnId="{08F90E9B-751D-4504-80EB-11167D40441C}">
      <dgm:prSet/>
      <dgm:spPr/>
      <dgm:t>
        <a:bodyPr/>
        <a:lstStyle/>
        <a:p>
          <a:endParaRPr lang="tr-TR"/>
        </a:p>
      </dgm:t>
    </dgm:pt>
    <dgm:pt modelId="{C496E6C3-ADF6-40E6-ADA1-984294A28577}" type="sibTrans" cxnId="{08F90E9B-751D-4504-80EB-11167D40441C}">
      <dgm:prSet/>
      <dgm:spPr/>
      <dgm:t>
        <a:bodyPr/>
        <a:lstStyle/>
        <a:p>
          <a:endParaRPr lang="tr-TR"/>
        </a:p>
      </dgm:t>
    </dgm:pt>
    <dgm:pt modelId="{6D9B3D02-83C2-4F7F-B1E1-A390BABDD87B}">
      <dgm:prSet phldrT="[Metin]"/>
      <dgm:spPr/>
      <dgm:t>
        <a:bodyPr/>
        <a:lstStyle/>
        <a:p>
          <a:r>
            <a:rPr lang="tr-TR" dirty="0"/>
            <a:t>SOSYAL BİL.</a:t>
          </a:r>
        </a:p>
      </dgm:t>
    </dgm:pt>
    <dgm:pt modelId="{F7841F7E-55F4-4A7E-9F13-0D352369BCE1}" type="parTrans" cxnId="{61037AB3-CB92-4FF5-BFCF-2059FEED413F}">
      <dgm:prSet/>
      <dgm:spPr/>
      <dgm:t>
        <a:bodyPr/>
        <a:lstStyle/>
        <a:p>
          <a:endParaRPr lang="tr-TR"/>
        </a:p>
      </dgm:t>
    </dgm:pt>
    <dgm:pt modelId="{39345A1B-19EF-40FA-8044-AB8ADDA3926B}" type="sibTrans" cxnId="{61037AB3-CB92-4FF5-BFCF-2059FEED413F}">
      <dgm:prSet/>
      <dgm:spPr/>
      <dgm:t>
        <a:bodyPr/>
        <a:lstStyle/>
        <a:p>
          <a:endParaRPr lang="tr-TR"/>
        </a:p>
      </dgm:t>
    </dgm:pt>
    <dgm:pt modelId="{C2D21256-D2F3-4BF7-9595-97ADD6FCC134}">
      <dgm:prSet phldrT="[Metin]"/>
      <dgm:spPr/>
      <dgm:t>
        <a:bodyPr/>
        <a:lstStyle/>
        <a:p>
          <a:r>
            <a:rPr lang="tr-TR" dirty="0"/>
            <a:t>FEN BİL.</a:t>
          </a:r>
        </a:p>
      </dgm:t>
    </dgm:pt>
    <dgm:pt modelId="{5739186C-1F49-4673-B65D-79EA1BE35B21}" type="parTrans" cxnId="{1B7617A0-79C7-4869-8331-3ED5AF323BA3}">
      <dgm:prSet/>
      <dgm:spPr/>
      <dgm:t>
        <a:bodyPr/>
        <a:lstStyle/>
        <a:p>
          <a:endParaRPr lang="tr-TR"/>
        </a:p>
      </dgm:t>
    </dgm:pt>
    <dgm:pt modelId="{D457377E-CE82-492C-8708-77A542ECE1EE}" type="sibTrans" cxnId="{1B7617A0-79C7-4869-8331-3ED5AF323BA3}">
      <dgm:prSet/>
      <dgm:spPr/>
      <dgm:t>
        <a:bodyPr/>
        <a:lstStyle/>
        <a:p>
          <a:endParaRPr lang="tr-TR"/>
        </a:p>
      </dgm:t>
    </dgm:pt>
    <dgm:pt modelId="{09C1D5B8-0687-4FB0-ADBF-CA928FA09C91}">
      <dgm:prSet phldrT="[Metin]"/>
      <dgm:spPr/>
      <dgm:t>
        <a:bodyPr/>
        <a:lstStyle/>
        <a:p>
          <a:r>
            <a:rPr lang="tr-TR" dirty="0"/>
            <a:t>SOSYLA BİL. – 2</a:t>
          </a:r>
        </a:p>
      </dgm:t>
    </dgm:pt>
    <dgm:pt modelId="{203767CE-A9F2-47A2-8F5A-A22962A33044}" type="parTrans" cxnId="{D1E9D1C8-B381-4D87-B64F-DCDF02B68068}">
      <dgm:prSet/>
      <dgm:spPr/>
      <dgm:t>
        <a:bodyPr/>
        <a:lstStyle/>
        <a:p>
          <a:endParaRPr lang="tr-TR"/>
        </a:p>
      </dgm:t>
    </dgm:pt>
    <dgm:pt modelId="{1B540052-F6C0-40B4-A321-9E71AEDE6D6C}" type="sibTrans" cxnId="{D1E9D1C8-B381-4D87-B64F-DCDF02B68068}">
      <dgm:prSet/>
      <dgm:spPr/>
      <dgm:t>
        <a:bodyPr/>
        <a:lstStyle/>
        <a:p>
          <a:endParaRPr lang="tr-TR"/>
        </a:p>
      </dgm:t>
    </dgm:pt>
    <dgm:pt modelId="{1EAF39E6-CC85-46D2-89FA-A3BEA45857D0}">
      <dgm:prSet phldrT="[Metin]"/>
      <dgm:spPr/>
      <dgm:t>
        <a:bodyPr/>
        <a:lstStyle/>
        <a:p>
          <a:r>
            <a:rPr lang="tr-TR" dirty="0"/>
            <a:t>FEN BİL.</a:t>
          </a:r>
        </a:p>
      </dgm:t>
    </dgm:pt>
    <dgm:pt modelId="{C9128F39-E43D-4D6B-A149-8037B8C8975D}" type="parTrans" cxnId="{00C39C64-E6D6-40F1-BE82-6B7FDDEAB1F8}">
      <dgm:prSet/>
      <dgm:spPr/>
      <dgm:t>
        <a:bodyPr/>
        <a:lstStyle/>
        <a:p>
          <a:endParaRPr lang="tr-TR"/>
        </a:p>
      </dgm:t>
    </dgm:pt>
    <dgm:pt modelId="{091D8BEC-0783-421C-80CF-22FB7A446A18}" type="sibTrans" cxnId="{00C39C64-E6D6-40F1-BE82-6B7FDDEAB1F8}">
      <dgm:prSet/>
      <dgm:spPr/>
      <dgm:t>
        <a:bodyPr/>
        <a:lstStyle/>
        <a:p>
          <a:endParaRPr lang="tr-TR"/>
        </a:p>
      </dgm:t>
    </dgm:pt>
    <dgm:pt modelId="{9D50A6E6-C2CC-43DA-9A5C-8D2DFC2F7DE2}">
      <dgm:prSet phldrT="[Metin]"/>
      <dgm:spPr/>
      <dgm:t>
        <a:bodyPr/>
        <a:lstStyle/>
        <a:p>
          <a:r>
            <a:rPr lang="tr-TR" dirty="0"/>
            <a:t>FRANSIZCA</a:t>
          </a:r>
        </a:p>
      </dgm:t>
    </dgm:pt>
    <dgm:pt modelId="{D1EDB9C9-F745-446A-A74E-D0687CFA99A5}" type="parTrans" cxnId="{F33B96F0-681D-488F-AEB7-BE0CC4C7729F}">
      <dgm:prSet/>
      <dgm:spPr/>
      <dgm:t>
        <a:bodyPr/>
        <a:lstStyle/>
        <a:p>
          <a:endParaRPr lang="tr-TR"/>
        </a:p>
      </dgm:t>
    </dgm:pt>
    <dgm:pt modelId="{9AE2DDC3-9F29-437F-81EA-F8D7F159B3B8}" type="sibTrans" cxnId="{F33B96F0-681D-488F-AEB7-BE0CC4C7729F}">
      <dgm:prSet/>
      <dgm:spPr/>
      <dgm:t>
        <a:bodyPr/>
        <a:lstStyle/>
        <a:p>
          <a:endParaRPr lang="tr-TR"/>
        </a:p>
      </dgm:t>
    </dgm:pt>
    <dgm:pt modelId="{F95B35A4-659A-4A47-8AE3-174CE403DC34}">
      <dgm:prSet phldrT="[Metin]"/>
      <dgm:spPr/>
      <dgm:t>
        <a:bodyPr/>
        <a:lstStyle/>
        <a:p>
          <a:r>
            <a:rPr lang="tr-TR" dirty="0"/>
            <a:t>ARAPÇA</a:t>
          </a:r>
        </a:p>
      </dgm:t>
    </dgm:pt>
    <dgm:pt modelId="{90118BB0-E692-4CF1-8204-863BAF31B289}" type="parTrans" cxnId="{679B3CCA-2E57-45F9-9DFB-E8EE89C63ED4}">
      <dgm:prSet/>
      <dgm:spPr/>
      <dgm:t>
        <a:bodyPr/>
        <a:lstStyle/>
        <a:p>
          <a:endParaRPr lang="tr-TR"/>
        </a:p>
      </dgm:t>
    </dgm:pt>
    <dgm:pt modelId="{6D7E3FA9-9112-4004-B59B-D534DD1BB9B6}" type="sibTrans" cxnId="{679B3CCA-2E57-45F9-9DFB-E8EE89C63ED4}">
      <dgm:prSet/>
      <dgm:spPr/>
      <dgm:t>
        <a:bodyPr/>
        <a:lstStyle/>
        <a:p>
          <a:endParaRPr lang="tr-TR"/>
        </a:p>
      </dgm:t>
    </dgm:pt>
    <dgm:pt modelId="{6D8E1B3D-E300-4EAB-A11E-A6A0D68AAF7B}">
      <dgm:prSet phldrT="[Metin]"/>
      <dgm:spPr/>
      <dgm:t>
        <a:bodyPr/>
        <a:lstStyle/>
        <a:p>
          <a:r>
            <a:rPr lang="tr-TR" dirty="0"/>
            <a:t>RUSÇA</a:t>
          </a:r>
        </a:p>
      </dgm:t>
    </dgm:pt>
    <dgm:pt modelId="{F4885E80-D2D4-4042-AFB5-37856092DB45}" type="parTrans" cxnId="{ACD26155-1391-46B0-9E62-443DADAA27E3}">
      <dgm:prSet/>
      <dgm:spPr/>
      <dgm:t>
        <a:bodyPr/>
        <a:lstStyle/>
        <a:p>
          <a:endParaRPr lang="tr-TR"/>
        </a:p>
      </dgm:t>
    </dgm:pt>
    <dgm:pt modelId="{70325DF2-2F7E-4F68-AD60-1275E177CD00}" type="sibTrans" cxnId="{ACD26155-1391-46B0-9E62-443DADAA27E3}">
      <dgm:prSet/>
      <dgm:spPr/>
      <dgm:t>
        <a:bodyPr/>
        <a:lstStyle/>
        <a:p>
          <a:endParaRPr lang="tr-TR"/>
        </a:p>
      </dgm:t>
    </dgm:pt>
    <dgm:pt modelId="{0DF44252-C7E6-4296-A828-EEE6B892774F}" type="pres">
      <dgm:prSet presAssocID="{D95BD664-489F-475C-983B-BAA09F5AC81C}" presName="theList" presStyleCnt="0">
        <dgm:presLayoutVars>
          <dgm:dir/>
          <dgm:animLvl val="lvl"/>
          <dgm:resizeHandles val="exact"/>
        </dgm:presLayoutVars>
      </dgm:prSet>
      <dgm:spPr/>
      <dgm:t>
        <a:bodyPr/>
        <a:lstStyle/>
        <a:p>
          <a:endParaRPr lang="tr-TR"/>
        </a:p>
      </dgm:t>
    </dgm:pt>
    <dgm:pt modelId="{37780910-2725-46D0-9DB5-7B9EC09109A4}" type="pres">
      <dgm:prSet presAssocID="{B34578A7-D7DB-4844-9215-50AF4C7CA718}" presName="compNode" presStyleCnt="0"/>
      <dgm:spPr/>
    </dgm:pt>
    <dgm:pt modelId="{CDB23E0F-AD03-4403-B318-03030E8FA557}" type="pres">
      <dgm:prSet presAssocID="{B34578A7-D7DB-4844-9215-50AF4C7CA718}" presName="noGeometry" presStyleCnt="0"/>
      <dgm:spPr/>
    </dgm:pt>
    <dgm:pt modelId="{8D1BE039-FC57-469F-A8A6-26E67B4F74E3}" type="pres">
      <dgm:prSet presAssocID="{B34578A7-D7DB-4844-9215-50AF4C7CA718}" presName="childTextVisible" presStyleLbl="bgAccFollowNode1" presStyleIdx="0" presStyleCnt="3">
        <dgm:presLayoutVars>
          <dgm:bulletEnabled val="1"/>
        </dgm:presLayoutVars>
      </dgm:prSet>
      <dgm:spPr/>
      <dgm:t>
        <a:bodyPr/>
        <a:lstStyle/>
        <a:p>
          <a:endParaRPr lang="tr-TR"/>
        </a:p>
      </dgm:t>
    </dgm:pt>
    <dgm:pt modelId="{6CC30CC4-6EC0-4927-A0A2-30E8F57788CB}" type="pres">
      <dgm:prSet presAssocID="{B34578A7-D7DB-4844-9215-50AF4C7CA718}" presName="childTextHidden" presStyleLbl="bgAccFollowNode1" presStyleIdx="0" presStyleCnt="3"/>
      <dgm:spPr/>
      <dgm:t>
        <a:bodyPr/>
        <a:lstStyle/>
        <a:p>
          <a:endParaRPr lang="tr-TR"/>
        </a:p>
      </dgm:t>
    </dgm:pt>
    <dgm:pt modelId="{8A2D0790-EFB5-4A3B-BAB1-32278A289271}" type="pres">
      <dgm:prSet presAssocID="{B34578A7-D7DB-4844-9215-50AF4C7CA718}" presName="parentText" presStyleLbl="node1" presStyleIdx="0" presStyleCnt="3">
        <dgm:presLayoutVars>
          <dgm:chMax val="1"/>
          <dgm:bulletEnabled val="1"/>
        </dgm:presLayoutVars>
      </dgm:prSet>
      <dgm:spPr/>
      <dgm:t>
        <a:bodyPr/>
        <a:lstStyle/>
        <a:p>
          <a:endParaRPr lang="tr-TR"/>
        </a:p>
      </dgm:t>
    </dgm:pt>
    <dgm:pt modelId="{65434104-E4D9-4847-88A1-CC0F8822EAF7}" type="pres">
      <dgm:prSet presAssocID="{B34578A7-D7DB-4844-9215-50AF4C7CA718}" presName="aSpace" presStyleCnt="0"/>
      <dgm:spPr/>
    </dgm:pt>
    <dgm:pt modelId="{1BBFE4E1-21FC-40EE-B6BE-623769EB27D6}" type="pres">
      <dgm:prSet presAssocID="{F85BA601-D8FC-4645-8D4B-E60C01649FB1}" presName="compNode" presStyleCnt="0"/>
      <dgm:spPr/>
    </dgm:pt>
    <dgm:pt modelId="{7EF0E0E1-9EB6-4649-A2F8-F0C01AADDF65}" type="pres">
      <dgm:prSet presAssocID="{F85BA601-D8FC-4645-8D4B-E60C01649FB1}" presName="noGeometry" presStyleCnt="0"/>
      <dgm:spPr/>
    </dgm:pt>
    <dgm:pt modelId="{A3DED156-0347-4329-9970-E3F1377B2BA5}" type="pres">
      <dgm:prSet presAssocID="{F85BA601-D8FC-4645-8D4B-E60C01649FB1}" presName="childTextVisible" presStyleLbl="bgAccFollowNode1" presStyleIdx="1" presStyleCnt="3" custScaleX="133533">
        <dgm:presLayoutVars>
          <dgm:bulletEnabled val="1"/>
        </dgm:presLayoutVars>
      </dgm:prSet>
      <dgm:spPr/>
      <dgm:t>
        <a:bodyPr/>
        <a:lstStyle/>
        <a:p>
          <a:endParaRPr lang="tr-TR"/>
        </a:p>
      </dgm:t>
    </dgm:pt>
    <dgm:pt modelId="{3AA708E9-6CF1-4145-B1CA-1D85BF509118}" type="pres">
      <dgm:prSet presAssocID="{F85BA601-D8FC-4645-8D4B-E60C01649FB1}" presName="childTextHidden" presStyleLbl="bgAccFollowNode1" presStyleIdx="1" presStyleCnt="3"/>
      <dgm:spPr/>
      <dgm:t>
        <a:bodyPr/>
        <a:lstStyle/>
        <a:p>
          <a:endParaRPr lang="tr-TR"/>
        </a:p>
      </dgm:t>
    </dgm:pt>
    <dgm:pt modelId="{997A90C1-73AE-4FF8-9A00-8D51974B7A69}" type="pres">
      <dgm:prSet presAssocID="{F85BA601-D8FC-4645-8D4B-E60C01649FB1}" presName="parentText" presStyleLbl="node1" presStyleIdx="1" presStyleCnt="3" custLinFactNeighborX="-12117" custLinFactNeighborY="-1200">
        <dgm:presLayoutVars>
          <dgm:chMax val="1"/>
          <dgm:bulletEnabled val="1"/>
        </dgm:presLayoutVars>
      </dgm:prSet>
      <dgm:spPr/>
      <dgm:t>
        <a:bodyPr/>
        <a:lstStyle/>
        <a:p>
          <a:endParaRPr lang="tr-TR"/>
        </a:p>
      </dgm:t>
    </dgm:pt>
    <dgm:pt modelId="{4E195C6F-297A-4BD5-AC59-D736BB630002}" type="pres">
      <dgm:prSet presAssocID="{F85BA601-D8FC-4645-8D4B-E60C01649FB1}" presName="aSpace" presStyleCnt="0"/>
      <dgm:spPr/>
    </dgm:pt>
    <dgm:pt modelId="{21F817E8-7A6F-47DD-AC47-3740FE6C64CE}" type="pres">
      <dgm:prSet presAssocID="{C66EF8E2-4FB2-4F52-B2CB-6A53A00BFF65}" presName="compNode" presStyleCnt="0"/>
      <dgm:spPr/>
    </dgm:pt>
    <dgm:pt modelId="{CC3F5792-DE91-4A68-A40A-9CCD75F2E0EA}" type="pres">
      <dgm:prSet presAssocID="{C66EF8E2-4FB2-4F52-B2CB-6A53A00BFF65}" presName="noGeometry" presStyleCnt="0"/>
      <dgm:spPr/>
    </dgm:pt>
    <dgm:pt modelId="{374F46AD-604F-4C40-A9BC-61D269A60163}" type="pres">
      <dgm:prSet presAssocID="{C66EF8E2-4FB2-4F52-B2CB-6A53A00BFF65}" presName="childTextVisible" presStyleLbl="bgAccFollowNode1" presStyleIdx="2" presStyleCnt="3">
        <dgm:presLayoutVars>
          <dgm:bulletEnabled val="1"/>
        </dgm:presLayoutVars>
      </dgm:prSet>
      <dgm:spPr/>
      <dgm:t>
        <a:bodyPr/>
        <a:lstStyle/>
        <a:p>
          <a:endParaRPr lang="tr-TR"/>
        </a:p>
      </dgm:t>
    </dgm:pt>
    <dgm:pt modelId="{D427F678-6A40-4033-93CF-A35C05576132}" type="pres">
      <dgm:prSet presAssocID="{C66EF8E2-4FB2-4F52-B2CB-6A53A00BFF65}" presName="childTextHidden" presStyleLbl="bgAccFollowNode1" presStyleIdx="2" presStyleCnt="3"/>
      <dgm:spPr/>
      <dgm:t>
        <a:bodyPr/>
        <a:lstStyle/>
        <a:p>
          <a:endParaRPr lang="tr-TR"/>
        </a:p>
      </dgm:t>
    </dgm:pt>
    <dgm:pt modelId="{20080858-8062-461A-B9B6-22CAD11373B1}" type="pres">
      <dgm:prSet presAssocID="{C66EF8E2-4FB2-4F52-B2CB-6A53A00BFF65}" presName="parentText" presStyleLbl="node1" presStyleIdx="2" presStyleCnt="3" custLinFactNeighborX="-9174" custLinFactNeighborY="1525">
        <dgm:presLayoutVars>
          <dgm:chMax val="1"/>
          <dgm:bulletEnabled val="1"/>
        </dgm:presLayoutVars>
      </dgm:prSet>
      <dgm:spPr/>
      <dgm:t>
        <a:bodyPr/>
        <a:lstStyle/>
        <a:p>
          <a:endParaRPr lang="tr-TR"/>
        </a:p>
      </dgm:t>
    </dgm:pt>
  </dgm:ptLst>
  <dgm:cxnLst>
    <dgm:cxn modelId="{5FA9C0D3-01CF-4C6D-B7AE-D5652D313B61}" type="presOf" srcId="{C59E7B6A-CC09-4214-85AB-FCE2B7F7D23E}" destId="{6CC30CC4-6EC0-4927-A0A2-30E8F57788CB}" srcOrd="1" destOrd="0" presId="urn:microsoft.com/office/officeart/2005/8/layout/hProcess6"/>
    <dgm:cxn modelId="{7A0750B9-846D-4BCA-A897-5768F3185AF5}" type="presOf" srcId="{C2D21256-D2F3-4BF7-9595-97ADD6FCC134}" destId="{8D1BE039-FC57-469F-A8A6-26E67B4F74E3}" srcOrd="0" destOrd="3" presId="urn:microsoft.com/office/officeart/2005/8/layout/hProcess6"/>
    <dgm:cxn modelId="{1409DDF7-03C1-4AB9-BB2D-F5BACA64AA3B}" type="presOf" srcId="{6D9B3D02-83C2-4F7F-B1E1-A390BABDD87B}" destId="{8D1BE039-FC57-469F-A8A6-26E67B4F74E3}" srcOrd="0" destOrd="2" presId="urn:microsoft.com/office/officeart/2005/8/layout/hProcess6"/>
    <dgm:cxn modelId="{F687499A-2E3D-4832-A729-C8E4E48C0CD0}" type="presOf" srcId="{1EAF39E6-CC85-46D2-89FA-A3BEA45857D0}" destId="{A3DED156-0347-4329-9970-E3F1377B2BA5}" srcOrd="0" destOrd="3" presId="urn:microsoft.com/office/officeart/2005/8/layout/hProcess6"/>
    <dgm:cxn modelId="{275570C6-90B5-4FCA-886C-E46C6C8AF27D}" type="presOf" srcId="{F95B35A4-659A-4A47-8AE3-174CE403DC34}" destId="{374F46AD-604F-4C40-A9BC-61D269A60163}" srcOrd="0" destOrd="3" presId="urn:microsoft.com/office/officeart/2005/8/layout/hProcess6"/>
    <dgm:cxn modelId="{BBFBF6C1-DD94-4FB3-B194-67026963B577}" type="presOf" srcId="{EA3F8168-135E-4F49-AE2A-90538B5D4518}" destId="{374F46AD-604F-4C40-A9BC-61D269A60163}" srcOrd="0" destOrd="1" presId="urn:microsoft.com/office/officeart/2005/8/layout/hProcess6"/>
    <dgm:cxn modelId="{AFAFD270-483D-4FE9-887B-256D7E65C2CE}" srcId="{D95BD664-489F-475C-983B-BAA09F5AC81C}" destId="{C66EF8E2-4FB2-4F52-B2CB-6A53A00BFF65}" srcOrd="2" destOrd="0" parTransId="{12A7AA2C-8C2C-4932-A98E-9F839CD7E837}" sibTransId="{1C630E00-D596-42BF-B75D-222F5CFD969B}"/>
    <dgm:cxn modelId="{00C39C64-E6D6-40F1-BE82-6B7FDDEAB1F8}" srcId="{F85BA601-D8FC-4645-8D4B-E60C01649FB1}" destId="{1EAF39E6-CC85-46D2-89FA-A3BEA45857D0}" srcOrd="3" destOrd="0" parTransId="{C9128F39-E43D-4D6B-A149-8037B8C8975D}" sibTransId="{091D8BEC-0783-421C-80CF-22FB7A446A18}"/>
    <dgm:cxn modelId="{9E65041B-D19D-47B8-82AA-E1F6A44E6413}" type="presOf" srcId="{22E3865D-DCD6-4932-8BE8-5C1F336489B7}" destId="{8D1BE039-FC57-469F-A8A6-26E67B4F74E3}" srcOrd="0" destOrd="1" presId="urn:microsoft.com/office/officeart/2005/8/layout/hProcess6"/>
    <dgm:cxn modelId="{0630ABBD-9C16-4A30-8903-2D8696EE1D4C}" type="presOf" srcId="{9D50A6E6-C2CC-43DA-9A5C-8D2DFC2F7DE2}" destId="{374F46AD-604F-4C40-A9BC-61D269A60163}" srcOrd="0" destOrd="2" presId="urn:microsoft.com/office/officeart/2005/8/layout/hProcess6"/>
    <dgm:cxn modelId="{88A60AD8-2F60-4D90-A61E-3E1E7B3238F9}" type="presOf" srcId="{EA3F8168-135E-4F49-AE2A-90538B5D4518}" destId="{D427F678-6A40-4033-93CF-A35C05576132}" srcOrd="1" destOrd="1" presId="urn:microsoft.com/office/officeart/2005/8/layout/hProcess6"/>
    <dgm:cxn modelId="{BF32590D-AC61-4499-948C-560B5B548C01}" type="presOf" srcId="{C59E7B6A-CC09-4214-85AB-FCE2B7F7D23E}" destId="{8D1BE039-FC57-469F-A8A6-26E67B4F74E3}" srcOrd="0" destOrd="0" presId="urn:microsoft.com/office/officeart/2005/8/layout/hProcess6"/>
    <dgm:cxn modelId="{F33B96F0-681D-488F-AEB7-BE0CC4C7729F}" srcId="{C66EF8E2-4FB2-4F52-B2CB-6A53A00BFF65}" destId="{9D50A6E6-C2CC-43DA-9A5C-8D2DFC2F7DE2}" srcOrd="2" destOrd="0" parTransId="{D1EDB9C9-F745-446A-A74E-D0687CFA99A5}" sibTransId="{9AE2DDC3-9F29-437F-81EA-F8D7F159B3B8}"/>
    <dgm:cxn modelId="{1B7617A0-79C7-4869-8331-3ED5AF323BA3}" srcId="{B34578A7-D7DB-4844-9215-50AF4C7CA718}" destId="{C2D21256-D2F3-4BF7-9595-97ADD6FCC134}" srcOrd="3" destOrd="0" parTransId="{5739186C-1F49-4673-B65D-79EA1BE35B21}" sibTransId="{D457377E-CE82-492C-8708-77A542ECE1EE}"/>
    <dgm:cxn modelId="{F660EDC0-563E-4AD5-B159-0AE6C0EE954F}" type="presOf" srcId="{4BAB07E1-E422-4F92-A189-39BE06725A46}" destId="{3AA708E9-6CF1-4145-B1CA-1D85BF509118}" srcOrd="1" destOrd="0" presId="urn:microsoft.com/office/officeart/2005/8/layout/hProcess6"/>
    <dgm:cxn modelId="{6D216E11-C6A2-4F30-AE03-5D5C31408720}" type="presOf" srcId="{9083D4D3-C2E2-41B3-A18F-6D4596EA1727}" destId="{3AA708E9-6CF1-4145-B1CA-1D85BF509118}" srcOrd="1" destOrd="1" presId="urn:microsoft.com/office/officeart/2005/8/layout/hProcess6"/>
    <dgm:cxn modelId="{ACD26155-1391-46B0-9E62-443DADAA27E3}" srcId="{C66EF8E2-4FB2-4F52-B2CB-6A53A00BFF65}" destId="{6D8E1B3D-E300-4EAB-A11E-A6A0D68AAF7B}" srcOrd="4" destOrd="0" parTransId="{F4885E80-D2D4-4042-AFB5-37856092DB45}" sibTransId="{70325DF2-2F7E-4F68-AD60-1275E177CD00}"/>
    <dgm:cxn modelId="{55E78266-2031-44F7-BE25-EDFC6649E5AF}" type="presOf" srcId="{1EAF39E6-CC85-46D2-89FA-A3BEA45857D0}" destId="{3AA708E9-6CF1-4145-B1CA-1D85BF509118}" srcOrd="1" destOrd="3" presId="urn:microsoft.com/office/officeart/2005/8/layout/hProcess6"/>
    <dgm:cxn modelId="{FDABF8E9-9CE7-49B8-9B08-3CCCEE982E6D}" srcId="{B34578A7-D7DB-4844-9215-50AF4C7CA718}" destId="{22E3865D-DCD6-4932-8BE8-5C1F336489B7}" srcOrd="1" destOrd="0" parTransId="{8FAD01EE-0F61-48D5-A1E2-E599D7CE281B}" sibTransId="{AEA95CF0-9B82-4FB3-BDCC-0B877BA3AC0B}"/>
    <dgm:cxn modelId="{3F35B0DD-1423-4A69-97E0-13BF3C32BCF9}" type="presOf" srcId="{C66EF8E2-4FB2-4F52-B2CB-6A53A00BFF65}" destId="{20080858-8062-461A-B9B6-22CAD11373B1}" srcOrd="0" destOrd="0" presId="urn:microsoft.com/office/officeart/2005/8/layout/hProcess6"/>
    <dgm:cxn modelId="{5856D6A4-9630-4AB3-9177-FD6C51B6A1E6}" type="presOf" srcId="{F95B35A4-659A-4A47-8AE3-174CE403DC34}" destId="{D427F678-6A40-4033-93CF-A35C05576132}" srcOrd="1" destOrd="3" presId="urn:microsoft.com/office/officeart/2005/8/layout/hProcess6"/>
    <dgm:cxn modelId="{E79E90CA-B5EC-42B5-9DEE-966F65915118}" type="presOf" srcId="{4BAB07E1-E422-4F92-A189-39BE06725A46}" destId="{A3DED156-0347-4329-9970-E3F1377B2BA5}" srcOrd="0" destOrd="0" presId="urn:microsoft.com/office/officeart/2005/8/layout/hProcess6"/>
    <dgm:cxn modelId="{692477DE-314C-450B-ADF0-51574415B260}" srcId="{C66EF8E2-4FB2-4F52-B2CB-6A53A00BFF65}" destId="{C433ED77-E4B5-4A32-B3D6-624A5D7234F3}" srcOrd="0" destOrd="0" parTransId="{C35A2DA0-9331-482B-B679-7A95C9887119}" sibTransId="{8EE1BBDB-D1F6-47FF-974E-FDA75C0EA292}"/>
    <dgm:cxn modelId="{7AE4182F-0432-4F5F-8ACD-ACD128C48794}" type="presOf" srcId="{D95BD664-489F-475C-983B-BAA09F5AC81C}" destId="{0DF44252-C7E6-4296-A828-EEE6B892774F}" srcOrd="0" destOrd="0" presId="urn:microsoft.com/office/officeart/2005/8/layout/hProcess6"/>
    <dgm:cxn modelId="{D610972A-3E32-4370-88BA-FDC99A26B3F7}" type="presOf" srcId="{C2D21256-D2F3-4BF7-9595-97ADD6FCC134}" destId="{6CC30CC4-6EC0-4927-A0A2-30E8F57788CB}" srcOrd="1" destOrd="3" presId="urn:microsoft.com/office/officeart/2005/8/layout/hProcess6"/>
    <dgm:cxn modelId="{364B59EF-BEF0-449A-BD06-6C1CBF3DD7E3}" type="presOf" srcId="{09C1D5B8-0687-4FB0-ADBF-CA928FA09C91}" destId="{3AA708E9-6CF1-4145-B1CA-1D85BF509118}" srcOrd="1" destOrd="2" presId="urn:microsoft.com/office/officeart/2005/8/layout/hProcess6"/>
    <dgm:cxn modelId="{E10E6FD2-9ADE-4413-A596-D391CA1F0C03}" srcId="{F85BA601-D8FC-4645-8D4B-E60C01649FB1}" destId="{9083D4D3-C2E2-41B3-A18F-6D4596EA1727}" srcOrd="1" destOrd="0" parTransId="{933434D7-589B-491C-BEDC-4C707F6EBDD8}" sibTransId="{4DC01A82-BD9F-4025-85EE-A1AC0B774B6D}"/>
    <dgm:cxn modelId="{EACC7EF8-DC4A-4370-BFE0-7768A8EA2FEE}" type="presOf" srcId="{22E3865D-DCD6-4932-8BE8-5C1F336489B7}" destId="{6CC30CC4-6EC0-4927-A0A2-30E8F57788CB}" srcOrd="1" destOrd="1" presId="urn:microsoft.com/office/officeart/2005/8/layout/hProcess6"/>
    <dgm:cxn modelId="{4E6080A2-0A31-40FB-AA29-521B1428A636}" type="presOf" srcId="{9083D4D3-C2E2-41B3-A18F-6D4596EA1727}" destId="{A3DED156-0347-4329-9970-E3F1377B2BA5}" srcOrd="0" destOrd="1" presId="urn:microsoft.com/office/officeart/2005/8/layout/hProcess6"/>
    <dgm:cxn modelId="{06217E8D-A4A4-4871-B9CE-581B48A97E9C}" type="presOf" srcId="{C433ED77-E4B5-4A32-B3D6-624A5D7234F3}" destId="{D427F678-6A40-4033-93CF-A35C05576132}" srcOrd="1" destOrd="0" presId="urn:microsoft.com/office/officeart/2005/8/layout/hProcess6"/>
    <dgm:cxn modelId="{4D1650EE-6F29-4B84-ACAD-9FFF34113AE6}" srcId="{D95BD664-489F-475C-983B-BAA09F5AC81C}" destId="{F85BA601-D8FC-4645-8D4B-E60C01649FB1}" srcOrd="1" destOrd="0" parTransId="{0BF59E12-1546-43BB-8BE2-AF778BC6CB19}" sibTransId="{F992B636-8AA3-4E80-878F-901B81695A3F}"/>
    <dgm:cxn modelId="{94DC5662-F462-4C02-9E83-0064E3D9D9A1}" type="presOf" srcId="{C433ED77-E4B5-4A32-B3D6-624A5D7234F3}" destId="{374F46AD-604F-4C40-A9BC-61D269A60163}" srcOrd="0" destOrd="0" presId="urn:microsoft.com/office/officeart/2005/8/layout/hProcess6"/>
    <dgm:cxn modelId="{1401E8C7-2F0A-4FA9-A22D-A8CEE7999F0F}" type="presOf" srcId="{09C1D5B8-0687-4FB0-ADBF-CA928FA09C91}" destId="{A3DED156-0347-4329-9970-E3F1377B2BA5}" srcOrd="0" destOrd="2" presId="urn:microsoft.com/office/officeart/2005/8/layout/hProcess6"/>
    <dgm:cxn modelId="{08F90E9B-751D-4504-80EB-11167D40441C}" srcId="{C66EF8E2-4FB2-4F52-B2CB-6A53A00BFF65}" destId="{EA3F8168-135E-4F49-AE2A-90538B5D4518}" srcOrd="1" destOrd="0" parTransId="{01728D24-450D-47AB-9A8C-5209E5032169}" sibTransId="{C496E6C3-ADF6-40E6-ADA1-984294A28577}"/>
    <dgm:cxn modelId="{5386102A-C20F-4140-A672-DD526FD0B572}" type="presOf" srcId="{6D8E1B3D-E300-4EAB-A11E-A6A0D68AAF7B}" destId="{374F46AD-604F-4C40-A9BC-61D269A60163}" srcOrd="0" destOrd="4" presId="urn:microsoft.com/office/officeart/2005/8/layout/hProcess6"/>
    <dgm:cxn modelId="{EC12ED2F-C5E7-4035-B5B4-372B607EA773}" type="presOf" srcId="{B34578A7-D7DB-4844-9215-50AF4C7CA718}" destId="{8A2D0790-EFB5-4A3B-BAB1-32278A289271}" srcOrd="0" destOrd="0" presId="urn:microsoft.com/office/officeart/2005/8/layout/hProcess6"/>
    <dgm:cxn modelId="{1AA1F252-0387-4CC0-B03F-7D14B70FBFBC}" type="presOf" srcId="{9D50A6E6-C2CC-43DA-9A5C-8D2DFC2F7DE2}" destId="{D427F678-6A40-4033-93CF-A35C05576132}" srcOrd="1" destOrd="2" presId="urn:microsoft.com/office/officeart/2005/8/layout/hProcess6"/>
    <dgm:cxn modelId="{61037AB3-CB92-4FF5-BFCF-2059FEED413F}" srcId="{B34578A7-D7DB-4844-9215-50AF4C7CA718}" destId="{6D9B3D02-83C2-4F7F-B1E1-A390BABDD87B}" srcOrd="2" destOrd="0" parTransId="{F7841F7E-55F4-4A7E-9F13-0D352369BCE1}" sibTransId="{39345A1B-19EF-40FA-8044-AB8ADDA3926B}"/>
    <dgm:cxn modelId="{3B427E6A-A466-4F60-B4C8-DF5234F94325}" srcId="{D95BD664-489F-475C-983B-BAA09F5AC81C}" destId="{B34578A7-D7DB-4844-9215-50AF4C7CA718}" srcOrd="0" destOrd="0" parTransId="{BEEF9C02-538A-43AD-A6AD-46ECBEB2D3E5}" sibTransId="{6CCCC6F9-80B6-4029-B7A7-23EC83BB182B}"/>
    <dgm:cxn modelId="{679B3CCA-2E57-45F9-9DFB-E8EE89C63ED4}" srcId="{C66EF8E2-4FB2-4F52-B2CB-6A53A00BFF65}" destId="{F95B35A4-659A-4A47-8AE3-174CE403DC34}" srcOrd="3" destOrd="0" parTransId="{90118BB0-E692-4CF1-8204-863BAF31B289}" sibTransId="{6D7E3FA9-9112-4004-B59B-D534DD1BB9B6}"/>
    <dgm:cxn modelId="{028BFE26-5C13-4FDD-AAC8-BC4730ABD866}" type="presOf" srcId="{6D8E1B3D-E300-4EAB-A11E-A6A0D68AAF7B}" destId="{D427F678-6A40-4033-93CF-A35C05576132}" srcOrd="1" destOrd="4" presId="urn:microsoft.com/office/officeart/2005/8/layout/hProcess6"/>
    <dgm:cxn modelId="{26FA66F8-CB9B-4803-8D6E-2705F6E85188}" srcId="{B34578A7-D7DB-4844-9215-50AF4C7CA718}" destId="{C59E7B6A-CC09-4214-85AB-FCE2B7F7D23E}" srcOrd="0" destOrd="0" parTransId="{D2F52B7F-4C0E-4FBB-9210-3F0565CEDA03}" sibTransId="{5C626DDE-44A3-4221-9950-C1AD1BD4DF68}"/>
    <dgm:cxn modelId="{08EF7F60-84AF-4664-B7B3-46B2B936050F}" srcId="{F85BA601-D8FC-4645-8D4B-E60C01649FB1}" destId="{4BAB07E1-E422-4F92-A189-39BE06725A46}" srcOrd="0" destOrd="0" parTransId="{9CD411E1-860B-41FC-9688-B1D02E789D37}" sibTransId="{8CD5C97A-9B40-4224-B5B8-904B1705D6A4}"/>
    <dgm:cxn modelId="{71E3672E-F954-4428-A679-8A854702C26C}" type="presOf" srcId="{F85BA601-D8FC-4645-8D4B-E60C01649FB1}" destId="{997A90C1-73AE-4FF8-9A00-8D51974B7A69}" srcOrd="0" destOrd="0" presId="urn:microsoft.com/office/officeart/2005/8/layout/hProcess6"/>
    <dgm:cxn modelId="{9D70B29B-6C75-462D-A504-19F5E2324B7D}" type="presOf" srcId="{6D9B3D02-83C2-4F7F-B1E1-A390BABDD87B}" destId="{6CC30CC4-6EC0-4927-A0A2-30E8F57788CB}" srcOrd="1" destOrd="2" presId="urn:microsoft.com/office/officeart/2005/8/layout/hProcess6"/>
    <dgm:cxn modelId="{D1E9D1C8-B381-4D87-B64F-DCDF02B68068}" srcId="{F85BA601-D8FC-4645-8D4B-E60C01649FB1}" destId="{09C1D5B8-0687-4FB0-ADBF-CA928FA09C91}" srcOrd="2" destOrd="0" parTransId="{203767CE-A9F2-47A2-8F5A-A22962A33044}" sibTransId="{1B540052-F6C0-40B4-A321-9E71AEDE6D6C}"/>
    <dgm:cxn modelId="{A7AF45D0-AD0A-4E3A-904E-1BC3B55395E4}" type="presParOf" srcId="{0DF44252-C7E6-4296-A828-EEE6B892774F}" destId="{37780910-2725-46D0-9DB5-7B9EC09109A4}" srcOrd="0" destOrd="0" presId="urn:microsoft.com/office/officeart/2005/8/layout/hProcess6"/>
    <dgm:cxn modelId="{887D585D-EFEF-4886-9077-93B2DB281728}" type="presParOf" srcId="{37780910-2725-46D0-9DB5-7B9EC09109A4}" destId="{CDB23E0F-AD03-4403-B318-03030E8FA557}" srcOrd="0" destOrd="0" presId="urn:microsoft.com/office/officeart/2005/8/layout/hProcess6"/>
    <dgm:cxn modelId="{13EE9038-AD3F-40A4-AC81-04FFD0A82A65}" type="presParOf" srcId="{37780910-2725-46D0-9DB5-7B9EC09109A4}" destId="{8D1BE039-FC57-469F-A8A6-26E67B4F74E3}" srcOrd="1" destOrd="0" presId="urn:microsoft.com/office/officeart/2005/8/layout/hProcess6"/>
    <dgm:cxn modelId="{AC9CEF7F-9B97-499B-82A9-11592CD55C20}" type="presParOf" srcId="{37780910-2725-46D0-9DB5-7B9EC09109A4}" destId="{6CC30CC4-6EC0-4927-A0A2-30E8F57788CB}" srcOrd="2" destOrd="0" presId="urn:microsoft.com/office/officeart/2005/8/layout/hProcess6"/>
    <dgm:cxn modelId="{7A5ACA5C-AD0D-4058-8DDF-FFD3141E3042}" type="presParOf" srcId="{37780910-2725-46D0-9DB5-7B9EC09109A4}" destId="{8A2D0790-EFB5-4A3B-BAB1-32278A289271}" srcOrd="3" destOrd="0" presId="urn:microsoft.com/office/officeart/2005/8/layout/hProcess6"/>
    <dgm:cxn modelId="{17FDFD02-6291-4334-86CA-61F95AC06FAC}" type="presParOf" srcId="{0DF44252-C7E6-4296-A828-EEE6B892774F}" destId="{65434104-E4D9-4847-88A1-CC0F8822EAF7}" srcOrd="1" destOrd="0" presId="urn:microsoft.com/office/officeart/2005/8/layout/hProcess6"/>
    <dgm:cxn modelId="{0CD93CDF-E46A-416D-8F0A-EC3D01BA26B1}" type="presParOf" srcId="{0DF44252-C7E6-4296-A828-EEE6B892774F}" destId="{1BBFE4E1-21FC-40EE-B6BE-623769EB27D6}" srcOrd="2" destOrd="0" presId="urn:microsoft.com/office/officeart/2005/8/layout/hProcess6"/>
    <dgm:cxn modelId="{5649FC27-980C-4E01-A3DA-A81DDFEAAE76}" type="presParOf" srcId="{1BBFE4E1-21FC-40EE-B6BE-623769EB27D6}" destId="{7EF0E0E1-9EB6-4649-A2F8-F0C01AADDF65}" srcOrd="0" destOrd="0" presId="urn:microsoft.com/office/officeart/2005/8/layout/hProcess6"/>
    <dgm:cxn modelId="{673988BE-E5E0-4A20-BEB0-197199D8082A}" type="presParOf" srcId="{1BBFE4E1-21FC-40EE-B6BE-623769EB27D6}" destId="{A3DED156-0347-4329-9970-E3F1377B2BA5}" srcOrd="1" destOrd="0" presId="urn:microsoft.com/office/officeart/2005/8/layout/hProcess6"/>
    <dgm:cxn modelId="{28D82027-A37E-46C2-AC8B-862DB80F9EB0}" type="presParOf" srcId="{1BBFE4E1-21FC-40EE-B6BE-623769EB27D6}" destId="{3AA708E9-6CF1-4145-B1CA-1D85BF509118}" srcOrd="2" destOrd="0" presId="urn:microsoft.com/office/officeart/2005/8/layout/hProcess6"/>
    <dgm:cxn modelId="{43934285-4B81-45C2-90C4-12D7F73F4400}" type="presParOf" srcId="{1BBFE4E1-21FC-40EE-B6BE-623769EB27D6}" destId="{997A90C1-73AE-4FF8-9A00-8D51974B7A69}" srcOrd="3" destOrd="0" presId="urn:microsoft.com/office/officeart/2005/8/layout/hProcess6"/>
    <dgm:cxn modelId="{C537900C-05C4-4F7F-AFAC-4C6F279C2257}" type="presParOf" srcId="{0DF44252-C7E6-4296-A828-EEE6B892774F}" destId="{4E195C6F-297A-4BD5-AC59-D736BB630002}" srcOrd="3" destOrd="0" presId="urn:microsoft.com/office/officeart/2005/8/layout/hProcess6"/>
    <dgm:cxn modelId="{9E5F823B-8E81-49D6-ADDA-191F35CDA6B8}" type="presParOf" srcId="{0DF44252-C7E6-4296-A828-EEE6B892774F}" destId="{21F817E8-7A6F-47DD-AC47-3740FE6C64CE}" srcOrd="4" destOrd="0" presId="urn:microsoft.com/office/officeart/2005/8/layout/hProcess6"/>
    <dgm:cxn modelId="{122AE13C-FC6A-41FA-B4C6-AFDA9DBC6B4D}" type="presParOf" srcId="{21F817E8-7A6F-47DD-AC47-3740FE6C64CE}" destId="{CC3F5792-DE91-4A68-A40A-9CCD75F2E0EA}" srcOrd="0" destOrd="0" presId="urn:microsoft.com/office/officeart/2005/8/layout/hProcess6"/>
    <dgm:cxn modelId="{A6D181D5-6CAA-4358-AFFA-A3746EC235FF}" type="presParOf" srcId="{21F817E8-7A6F-47DD-AC47-3740FE6C64CE}" destId="{374F46AD-604F-4C40-A9BC-61D269A60163}" srcOrd="1" destOrd="0" presId="urn:microsoft.com/office/officeart/2005/8/layout/hProcess6"/>
    <dgm:cxn modelId="{FBEC5F2A-C576-49E2-A525-D10A87239C01}" type="presParOf" srcId="{21F817E8-7A6F-47DD-AC47-3740FE6C64CE}" destId="{D427F678-6A40-4033-93CF-A35C05576132}" srcOrd="2" destOrd="0" presId="urn:microsoft.com/office/officeart/2005/8/layout/hProcess6"/>
    <dgm:cxn modelId="{AC290E79-CFCC-45CA-8CCA-B271EBD4BF98}" type="presParOf" srcId="{21F817E8-7A6F-47DD-AC47-3740FE6C64CE}" destId="{20080858-8062-461A-B9B6-22CAD11373B1}"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BE039-FC57-469F-A8A6-26E67B4F74E3}">
      <dsp:nvSpPr>
        <dsp:cNvPr id="0" name=""/>
        <dsp:cNvSpPr/>
      </dsp:nvSpPr>
      <dsp:spPr>
        <a:xfrm>
          <a:off x="566704"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TÜRKÇE</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SOSYAL BİL.</a:t>
          </a:r>
        </a:p>
        <a:p>
          <a:pPr marL="114300" lvl="1" indent="-114300" algn="l" defTabSz="622300">
            <a:lnSpc>
              <a:spcPct val="90000"/>
            </a:lnSpc>
            <a:spcBef>
              <a:spcPct val="0"/>
            </a:spcBef>
            <a:spcAft>
              <a:spcPct val="15000"/>
            </a:spcAft>
            <a:buChar char="••"/>
          </a:pPr>
          <a:r>
            <a:rPr lang="tr-TR" sz="1400" kern="1200" dirty="0"/>
            <a:t>FEN BİL.</a:t>
          </a:r>
        </a:p>
      </dsp:txBody>
      <dsp:txXfrm>
        <a:off x="1131635" y="1182621"/>
        <a:ext cx="1101616" cy="1382699"/>
      </dsp:txXfrm>
    </dsp:sp>
    <dsp:sp modelId="{8A2D0790-EFB5-4A3B-BAB1-32278A289271}">
      <dsp:nvSpPr>
        <dsp:cNvPr id="0" name=""/>
        <dsp:cNvSpPr/>
      </dsp:nvSpPr>
      <dsp:spPr>
        <a:xfrm>
          <a:off x="1772" y="1309039"/>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TYT</a:t>
          </a:r>
        </a:p>
      </dsp:txBody>
      <dsp:txXfrm>
        <a:off x="167237" y="1474504"/>
        <a:ext cx="798933" cy="798933"/>
      </dsp:txXfrm>
    </dsp:sp>
    <dsp:sp modelId="{A3DED156-0347-4329-9970-E3F1377B2BA5}">
      <dsp:nvSpPr>
        <dsp:cNvPr id="0" name=""/>
        <dsp:cNvSpPr/>
      </dsp:nvSpPr>
      <dsp:spPr>
        <a:xfrm>
          <a:off x="3153718" y="886328"/>
          <a:ext cx="3017480"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EDEB. + SOS. BİL -1</a:t>
          </a:r>
        </a:p>
        <a:p>
          <a:pPr marL="114300" lvl="1" indent="-114300" algn="l" defTabSz="622300">
            <a:lnSpc>
              <a:spcPct val="90000"/>
            </a:lnSpc>
            <a:spcBef>
              <a:spcPct val="0"/>
            </a:spcBef>
            <a:spcAft>
              <a:spcPct val="15000"/>
            </a:spcAft>
            <a:buChar char="••"/>
          </a:pPr>
          <a:r>
            <a:rPr lang="tr-TR" sz="1400" kern="1200" dirty="0"/>
            <a:t>MATEMATİK</a:t>
          </a:r>
        </a:p>
        <a:p>
          <a:pPr marL="114300" lvl="1" indent="-114300" algn="l" defTabSz="622300">
            <a:lnSpc>
              <a:spcPct val="90000"/>
            </a:lnSpc>
            <a:spcBef>
              <a:spcPct val="0"/>
            </a:spcBef>
            <a:spcAft>
              <a:spcPct val="15000"/>
            </a:spcAft>
            <a:buChar char="••"/>
          </a:pPr>
          <a:r>
            <a:rPr lang="tr-TR" sz="1400" kern="1200" dirty="0"/>
            <a:t>SOSYLA BİL. – 2</a:t>
          </a:r>
        </a:p>
        <a:p>
          <a:pPr marL="114300" lvl="1" indent="-114300" algn="l" defTabSz="622300">
            <a:lnSpc>
              <a:spcPct val="90000"/>
            </a:lnSpc>
            <a:spcBef>
              <a:spcPct val="0"/>
            </a:spcBef>
            <a:spcAft>
              <a:spcPct val="15000"/>
            </a:spcAft>
            <a:buChar char="••"/>
          </a:pPr>
          <a:r>
            <a:rPr lang="tr-TR" sz="1400" kern="1200" dirty="0"/>
            <a:t>FEN BİL.</a:t>
          </a:r>
        </a:p>
      </dsp:txBody>
      <dsp:txXfrm>
        <a:off x="3908088" y="1182621"/>
        <a:ext cx="1571760" cy="1382699"/>
      </dsp:txXfrm>
    </dsp:sp>
    <dsp:sp modelId="{997A90C1-73AE-4FF8-9A00-8D51974B7A69}">
      <dsp:nvSpPr>
        <dsp:cNvPr id="0" name=""/>
        <dsp:cNvSpPr/>
      </dsp:nvSpPr>
      <dsp:spPr>
        <a:xfrm>
          <a:off x="2830757" y="1295481"/>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AYT</a:t>
          </a:r>
        </a:p>
      </dsp:txBody>
      <dsp:txXfrm>
        <a:off x="2996222" y="1460946"/>
        <a:ext cx="798933" cy="798933"/>
      </dsp:txXfrm>
    </dsp:sp>
    <dsp:sp modelId="{374F46AD-604F-4C40-A9BC-61D269A60163}">
      <dsp:nvSpPr>
        <dsp:cNvPr id="0" name=""/>
        <dsp:cNvSpPr/>
      </dsp:nvSpPr>
      <dsp:spPr>
        <a:xfrm>
          <a:off x="6877363" y="886328"/>
          <a:ext cx="2259726" cy="197528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tr-TR" sz="1400" kern="1200" dirty="0"/>
            <a:t>İNGİLİZCE</a:t>
          </a:r>
        </a:p>
        <a:p>
          <a:pPr marL="114300" lvl="1" indent="-114300" algn="l" defTabSz="622300">
            <a:lnSpc>
              <a:spcPct val="90000"/>
            </a:lnSpc>
            <a:spcBef>
              <a:spcPct val="0"/>
            </a:spcBef>
            <a:spcAft>
              <a:spcPct val="15000"/>
            </a:spcAft>
            <a:buChar char="••"/>
          </a:pPr>
          <a:r>
            <a:rPr lang="tr-TR" sz="1400" kern="1200" dirty="0"/>
            <a:t>ALMANCA</a:t>
          </a:r>
        </a:p>
        <a:p>
          <a:pPr marL="114300" lvl="1" indent="-114300" algn="l" defTabSz="622300">
            <a:lnSpc>
              <a:spcPct val="90000"/>
            </a:lnSpc>
            <a:spcBef>
              <a:spcPct val="0"/>
            </a:spcBef>
            <a:spcAft>
              <a:spcPct val="15000"/>
            </a:spcAft>
            <a:buChar char="••"/>
          </a:pPr>
          <a:r>
            <a:rPr lang="tr-TR" sz="1400" kern="1200" dirty="0"/>
            <a:t>FRANSIZCA</a:t>
          </a:r>
        </a:p>
        <a:p>
          <a:pPr marL="114300" lvl="1" indent="-114300" algn="l" defTabSz="622300">
            <a:lnSpc>
              <a:spcPct val="90000"/>
            </a:lnSpc>
            <a:spcBef>
              <a:spcPct val="0"/>
            </a:spcBef>
            <a:spcAft>
              <a:spcPct val="15000"/>
            </a:spcAft>
            <a:buChar char="••"/>
          </a:pPr>
          <a:r>
            <a:rPr lang="tr-TR" sz="1400" kern="1200" dirty="0"/>
            <a:t>ARAPÇA</a:t>
          </a:r>
        </a:p>
        <a:p>
          <a:pPr marL="114300" lvl="1" indent="-114300" algn="l" defTabSz="622300">
            <a:lnSpc>
              <a:spcPct val="90000"/>
            </a:lnSpc>
            <a:spcBef>
              <a:spcPct val="0"/>
            </a:spcBef>
            <a:spcAft>
              <a:spcPct val="15000"/>
            </a:spcAft>
            <a:buChar char="••"/>
          </a:pPr>
          <a:r>
            <a:rPr lang="tr-TR" sz="1400" kern="1200" dirty="0"/>
            <a:t>RUSÇA</a:t>
          </a:r>
        </a:p>
      </dsp:txBody>
      <dsp:txXfrm>
        <a:off x="7442294" y="1182621"/>
        <a:ext cx="1101616" cy="1382699"/>
      </dsp:txXfrm>
    </dsp:sp>
    <dsp:sp modelId="{20080858-8062-461A-B9B6-22CAD11373B1}">
      <dsp:nvSpPr>
        <dsp:cNvPr id="0" name=""/>
        <dsp:cNvSpPr/>
      </dsp:nvSpPr>
      <dsp:spPr>
        <a:xfrm>
          <a:off x="6208777" y="1326269"/>
          <a:ext cx="1129863" cy="11298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tr-TR" sz="3600" b="1" kern="1200" dirty="0">
              <a:solidFill>
                <a:srgbClr val="FF0000"/>
              </a:solidFill>
              <a:effectLst>
                <a:outerShdw blurRad="38100" dist="38100" dir="2700000" algn="tl">
                  <a:srgbClr val="000000">
                    <a:alpha val="43137"/>
                  </a:srgbClr>
                </a:outerShdw>
              </a:effectLst>
            </a:rPr>
            <a:t>YDS</a:t>
          </a:r>
        </a:p>
      </dsp:txBody>
      <dsp:txXfrm>
        <a:off x="6374242" y="1491734"/>
        <a:ext cx="798933" cy="7989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9803" y="1178223"/>
            <a:ext cx="9598819" cy="2506427"/>
          </a:xfrm>
        </p:spPr>
        <p:txBody>
          <a:bodyPr anchor="b"/>
          <a:lstStyle>
            <a:lvl1pPr algn="ctr">
              <a:defRPr sz="6200"/>
            </a:lvl1pPr>
          </a:lstStyle>
          <a:p>
            <a:r>
              <a:rPr lang="tr-TR"/>
              <a:t>Asıl başlık stili için tıklatın</a:t>
            </a:r>
            <a:endParaRPr lang="en-US" dirty="0"/>
          </a:p>
        </p:txBody>
      </p:sp>
      <p:sp>
        <p:nvSpPr>
          <p:cNvPr id="3" name="Subtitle 2"/>
          <p:cNvSpPr>
            <a:spLocks noGrp="1"/>
          </p:cNvSpPr>
          <p:nvPr>
            <p:ph type="subTitle" idx="1"/>
          </p:nvPr>
        </p:nvSpPr>
        <p:spPr>
          <a:xfrm>
            <a:off x="1599803" y="3781306"/>
            <a:ext cx="9598819" cy="1738167"/>
          </a:xfrm>
        </p:spPr>
        <p:txBody>
          <a:bodyPr/>
          <a:lstStyle>
            <a:lvl1pPr marL="0" indent="0" algn="ctr">
              <a:buNone/>
              <a:defRPr sz="2500"/>
            </a:lvl1pPr>
            <a:lvl2pPr marL="479867" indent="0" algn="ctr">
              <a:buNone/>
              <a:defRPr sz="2100"/>
            </a:lvl2pPr>
            <a:lvl3pPr marL="959736" indent="0" algn="ctr">
              <a:buNone/>
              <a:defRPr sz="1900"/>
            </a:lvl3pPr>
            <a:lvl4pPr marL="1439603" indent="0" algn="ctr">
              <a:buNone/>
              <a:defRPr sz="1600"/>
            </a:lvl4pPr>
            <a:lvl5pPr marL="1919470" indent="0" algn="ctr">
              <a:buNone/>
              <a:defRPr sz="1600"/>
            </a:lvl5pPr>
            <a:lvl6pPr marL="2399338" indent="0" algn="ctr">
              <a:buNone/>
              <a:defRPr sz="1600"/>
            </a:lvl6pPr>
            <a:lvl7pPr marL="2879206" indent="0" algn="ctr">
              <a:buNone/>
              <a:defRPr sz="1600"/>
            </a:lvl7pPr>
            <a:lvl8pPr marL="3359074" indent="0" algn="ctr">
              <a:buNone/>
              <a:defRPr sz="1600"/>
            </a:lvl8pPr>
            <a:lvl9pPr marL="3838941"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301188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89449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58874" y="383298"/>
            <a:ext cx="2759660" cy="610108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79894" y="383298"/>
            <a:ext cx="8119001" cy="610108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3041144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pPr/>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298" indent="0" algn="ctr">
              <a:buNone/>
              <a:defRPr>
                <a:solidFill>
                  <a:schemeClr val="tx1">
                    <a:tint val="75000"/>
                  </a:schemeClr>
                </a:solidFill>
              </a:defRPr>
            </a:lvl2pPr>
            <a:lvl3pPr marL="1142594" indent="0" algn="ctr">
              <a:buNone/>
              <a:defRPr>
                <a:solidFill>
                  <a:schemeClr val="tx1">
                    <a:tint val="75000"/>
                  </a:schemeClr>
                </a:solidFill>
              </a:defRPr>
            </a:lvl3pPr>
            <a:lvl4pPr marL="1713892" indent="0" algn="ctr">
              <a:buNone/>
              <a:defRPr>
                <a:solidFill>
                  <a:schemeClr val="tx1">
                    <a:tint val="75000"/>
                  </a:schemeClr>
                </a:solidFill>
              </a:defRPr>
            </a:lvl4pPr>
            <a:lvl5pPr marL="2285188" indent="0" algn="ctr">
              <a:buNone/>
              <a:defRPr>
                <a:solidFill>
                  <a:schemeClr val="tx1">
                    <a:tint val="75000"/>
                  </a:schemeClr>
                </a:solidFill>
              </a:defRPr>
            </a:lvl5pPr>
            <a:lvl6pPr marL="2856486" indent="0" algn="ctr">
              <a:buNone/>
              <a:defRPr>
                <a:solidFill>
                  <a:schemeClr val="tx1">
                    <a:tint val="75000"/>
                  </a:schemeClr>
                </a:solidFill>
              </a:defRPr>
            </a:lvl6pPr>
            <a:lvl7pPr marL="3427782" indent="0" algn="ctr">
              <a:buNone/>
              <a:defRPr>
                <a:solidFill>
                  <a:schemeClr val="tx1">
                    <a:tint val="75000"/>
                  </a:schemeClr>
                </a:solidFill>
              </a:defRPr>
            </a:lvl7pPr>
            <a:lvl8pPr marL="3999080" indent="0" algn="ctr">
              <a:buNone/>
              <a:defRPr>
                <a:solidFill>
                  <a:schemeClr val="tx1">
                    <a:tint val="75000"/>
                  </a:schemeClr>
                </a:solidFill>
              </a:defRPr>
            </a:lvl8pPr>
            <a:lvl9pPr marL="4570377"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8"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2"/>
            <a:ext cx="10825960" cy="1574849"/>
          </a:xfrm>
        </p:spPr>
        <p:txBody>
          <a:bodyPr anchor="t"/>
          <a:lstStyle>
            <a:lvl1pPr marL="0" indent="0" algn="ctr">
              <a:buNone/>
              <a:defRPr sz="2500">
                <a:solidFill>
                  <a:schemeClr val="tx2"/>
                </a:solidFill>
              </a:defRPr>
            </a:lvl1pPr>
            <a:lvl2pPr marL="571298" indent="0">
              <a:buNone/>
              <a:defRPr sz="2200">
                <a:solidFill>
                  <a:schemeClr val="tx1">
                    <a:tint val="75000"/>
                  </a:schemeClr>
                </a:solidFill>
              </a:defRPr>
            </a:lvl2pPr>
            <a:lvl3pPr marL="1142594" indent="0">
              <a:buNone/>
              <a:defRPr sz="2000">
                <a:solidFill>
                  <a:schemeClr val="tx1">
                    <a:tint val="75000"/>
                  </a:schemeClr>
                </a:solidFill>
              </a:defRPr>
            </a:lvl3pPr>
            <a:lvl4pPr marL="1713892" indent="0">
              <a:buNone/>
              <a:defRPr sz="1700">
                <a:solidFill>
                  <a:schemeClr val="tx1">
                    <a:tint val="75000"/>
                  </a:schemeClr>
                </a:solidFill>
              </a:defRPr>
            </a:lvl4pPr>
            <a:lvl5pPr marL="2285188" indent="0">
              <a:buNone/>
              <a:defRPr sz="1700">
                <a:solidFill>
                  <a:schemeClr val="tx1">
                    <a:tint val="75000"/>
                  </a:schemeClr>
                </a:solidFill>
              </a:defRPr>
            </a:lvl5pPr>
            <a:lvl6pPr marL="2856486" indent="0">
              <a:buNone/>
              <a:defRPr sz="1700">
                <a:solidFill>
                  <a:schemeClr val="tx1">
                    <a:tint val="75000"/>
                  </a:schemeClr>
                </a:solidFill>
              </a:defRPr>
            </a:lvl6pPr>
            <a:lvl7pPr marL="3427782" indent="0">
              <a:buNone/>
              <a:defRPr sz="1700">
                <a:solidFill>
                  <a:schemeClr val="tx1">
                    <a:tint val="75000"/>
                  </a:schemeClr>
                </a:solidFill>
              </a:defRPr>
            </a:lvl7pPr>
            <a:lvl8pPr marL="3999080" indent="0">
              <a:buNone/>
              <a:defRPr sz="1700">
                <a:solidFill>
                  <a:schemeClr val="tx1">
                    <a:tint val="75000"/>
                  </a:schemeClr>
                </a:solidFill>
              </a:defRPr>
            </a:lvl8pPr>
            <a:lvl9pPr marL="4570377"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3"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298" indent="0">
              <a:buNone/>
              <a:defRPr sz="2500" b="1"/>
            </a:lvl2pPr>
            <a:lvl3pPr marL="1142594" indent="0">
              <a:buNone/>
              <a:defRPr sz="2200" b="1"/>
            </a:lvl3pPr>
            <a:lvl4pPr marL="1713892" indent="0">
              <a:buNone/>
              <a:defRPr sz="2000" b="1"/>
            </a:lvl4pPr>
            <a:lvl5pPr marL="2285188" indent="0">
              <a:buNone/>
              <a:defRPr sz="2000" b="1"/>
            </a:lvl5pPr>
            <a:lvl6pPr marL="2856486" indent="0">
              <a:buNone/>
              <a:defRPr sz="2000" b="1"/>
            </a:lvl6pPr>
            <a:lvl7pPr marL="3427782" indent="0">
              <a:buNone/>
              <a:defRPr sz="2000" b="1"/>
            </a:lvl7pPr>
            <a:lvl8pPr marL="3999080" indent="0">
              <a:buNone/>
              <a:defRPr sz="2000" b="1"/>
            </a:lvl8pPr>
            <a:lvl9pPr marL="4570377"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pPr/>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pPr/>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40"/>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70"/>
            <a:ext cx="4775230" cy="2642571"/>
          </a:xfrm>
        </p:spPr>
        <p:txBody>
          <a:bodyPr>
            <a:normAutofit/>
          </a:bodyPr>
          <a:lstStyle>
            <a:lvl1pPr marL="0" indent="0">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935226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90"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2"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298" indent="0">
              <a:buNone/>
              <a:defRPr sz="3500"/>
            </a:lvl2pPr>
            <a:lvl3pPr marL="1142594" indent="0">
              <a:buNone/>
              <a:defRPr sz="3000"/>
            </a:lvl3pPr>
            <a:lvl4pPr marL="1713892" indent="0">
              <a:buNone/>
              <a:defRPr sz="2500"/>
            </a:lvl4pPr>
            <a:lvl5pPr marL="2285188" indent="0">
              <a:buNone/>
              <a:defRPr sz="2500"/>
            </a:lvl5pPr>
            <a:lvl6pPr marL="2856486" indent="0">
              <a:buNone/>
              <a:defRPr sz="2500"/>
            </a:lvl6pPr>
            <a:lvl7pPr marL="3427782" indent="0">
              <a:buNone/>
              <a:defRPr sz="2500"/>
            </a:lvl7pPr>
            <a:lvl8pPr marL="3999080" indent="0">
              <a:buNone/>
              <a:defRPr sz="2500"/>
            </a:lvl8pPr>
            <a:lvl9pPr marL="4570377"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298" indent="0">
              <a:buNone/>
              <a:defRPr sz="1500"/>
            </a:lvl2pPr>
            <a:lvl3pPr marL="1142594" indent="0">
              <a:buNone/>
              <a:defRPr sz="1200"/>
            </a:lvl3pPr>
            <a:lvl4pPr marL="1713892" indent="0">
              <a:buNone/>
              <a:defRPr sz="1100"/>
            </a:lvl4pPr>
            <a:lvl5pPr marL="2285188" indent="0">
              <a:buNone/>
              <a:defRPr sz="1100"/>
            </a:lvl5pPr>
            <a:lvl6pPr marL="2856486" indent="0">
              <a:buNone/>
              <a:defRPr sz="1100"/>
            </a:lvl6pPr>
            <a:lvl7pPr marL="3427782" indent="0">
              <a:buNone/>
              <a:defRPr sz="1100"/>
            </a:lvl7pPr>
            <a:lvl8pPr marL="3999080" indent="0">
              <a:buNone/>
              <a:defRPr sz="1100"/>
            </a:lvl8pPr>
            <a:lvl9pPr marL="4570377"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7" y="587240"/>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6" y="892152"/>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rot="5400000">
            <a:off x="6430022" y="2947148"/>
            <a:ext cx="5752894" cy="1123384"/>
            <a:chOff x="1815339" y="1441815"/>
            <a:chExt cx="5480154" cy="802617"/>
          </a:xfrm>
        </p:grpSpPr>
        <p:sp>
          <p:nvSpPr>
            <p:cNvPr id="12" name="TextBox 11"/>
            <p:cNvSpPr txBox="1"/>
            <p:nvPr/>
          </p:nvSpPr>
          <p:spPr>
            <a:xfrm>
              <a:off x="4088460" y="1441815"/>
              <a:ext cx="994387" cy="802617"/>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798425" cy="7199313"/>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A12239F-7BD8-4AAE-915C-CA165DCEB870}" type="slidenum">
              <a:rPr lang="tr-TR" smtClean="0"/>
              <a:pPr/>
              <a:t>‹#›</a:t>
            </a:fld>
            <a:endParaRPr lang="tr-TR"/>
          </a:p>
        </p:txBody>
      </p:sp>
      <p:grpSp>
        <p:nvGrpSpPr>
          <p:cNvPr id="8" name="Group 7"/>
          <p:cNvGrpSpPr/>
          <p:nvPr/>
        </p:nvGrpSpPr>
        <p:grpSpPr>
          <a:xfrm>
            <a:off x="1671327" y="3031238"/>
            <a:ext cx="9488400" cy="1123384"/>
            <a:chOff x="1172584" y="1381459"/>
            <a:chExt cx="6779110" cy="1070125"/>
          </a:xfrm>
          <a:effectLst>
            <a:outerShdw blurRad="38100" dist="12700" dir="16200000" rotWithShape="0">
              <a:prstClr val="black">
                <a:alpha val="30000"/>
              </a:prstClr>
            </a:outerShdw>
          </a:effectLst>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56267" y="1456803"/>
            <a:ext cx="9485892" cy="1818180"/>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919764" y="3955383"/>
            <a:ext cx="8958898" cy="1839824"/>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571363" indent="0" algn="ctr">
              <a:buNone/>
              <a:defRPr>
                <a:solidFill>
                  <a:schemeClr val="tx1">
                    <a:tint val="75000"/>
                  </a:schemeClr>
                </a:solidFill>
              </a:defRPr>
            </a:lvl2pPr>
            <a:lvl3pPr marL="1142726" indent="0" algn="ctr">
              <a:buNone/>
              <a:defRPr>
                <a:solidFill>
                  <a:schemeClr val="tx1">
                    <a:tint val="75000"/>
                  </a:schemeClr>
                </a:solidFill>
              </a:defRPr>
            </a:lvl3pPr>
            <a:lvl4pPr marL="1714089" indent="0" algn="ctr">
              <a:buNone/>
              <a:defRPr>
                <a:solidFill>
                  <a:schemeClr val="tx1">
                    <a:tint val="75000"/>
                  </a:schemeClr>
                </a:solidFill>
              </a:defRPr>
            </a:lvl4pPr>
            <a:lvl5pPr marL="2285451" indent="0" algn="ctr">
              <a:buNone/>
              <a:defRPr>
                <a:solidFill>
                  <a:schemeClr val="tx1">
                    <a:tint val="75000"/>
                  </a:schemeClr>
                </a:solidFill>
              </a:defRPr>
            </a:lvl5pPr>
            <a:lvl6pPr marL="2856814" indent="0" algn="ctr">
              <a:buNone/>
              <a:defRPr>
                <a:solidFill>
                  <a:schemeClr val="tx1">
                    <a:tint val="75000"/>
                  </a:schemeClr>
                </a:solidFill>
              </a:defRPr>
            </a:lvl6pPr>
            <a:lvl7pPr marL="3428177" indent="0" algn="ctr">
              <a:buNone/>
              <a:defRPr>
                <a:solidFill>
                  <a:schemeClr val="tx1">
                    <a:tint val="75000"/>
                  </a:schemeClr>
                </a:solidFill>
              </a:defRPr>
            </a:lvl7pPr>
            <a:lvl8pPr marL="3999540" indent="0" algn="ctr">
              <a:buNone/>
              <a:defRPr>
                <a:solidFill>
                  <a:schemeClr val="tx1">
                    <a:tint val="75000"/>
                  </a:schemeClr>
                </a:solidFill>
              </a:defRPr>
            </a:lvl8pPr>
            <a:lvl9pPr marL="4570903"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641211" y="1461506"/>
            <a:ext cx="9488400" cy="1123384"/>
            <a:chOff x="1172584" y="1381459"/>
            <a:chExt cx="6779110" cy="1070125"/>
          </a:xfrm>
        </p:grpSpPr>
        <p:sp>
          <p:nvSpPr>
            <p:cNvPr id="13" name="TextBox 12"/>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798425" cy="7199313"/>
          </a:xfrm>
          <a:prstGeom prst="rect">
            <a:avLst/>
          </a:prstGeom>
        </p:spPr>
      </p:pic>
      <p:grpSp>
        <p:nvGrpSpPr>
          <p:cNvPr id="7" name="Group 7"/>
          <p:cNvGrpSpPr/>
          <p:nvPr/>
        </p:nvGrpSpPr>
        <p:grpSpPr>
          <a:xfrm>
            <a:off x="1641211" y="3031290"/>
            <a:ext cx="9488400" cy="1123384"/>
            <a:chOff x="1172584" y="1381459"/>
            <a:chExt cx="6779110" cy="1070125"/>
          </a:xfrm>
        </p:grpSpPr>
        <p:sp>
          <p:nvSpPr>
            <p:cNvPr id="9" name="TextBox 8"/>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65817" y="1264821"/>
            <a:ext cx="10853906" cy="2005810"/>
          </a:xfrm>
        </p:spPr>
        <p:txBody>
          <a:bodyPr anchor="b"/>
          <a:lstStyle>
            <a:lvl1pPr algn="ctr">
              <a:defRPr sz="67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978705" y="3954811"/>
            <a:ext cx="10825960" cy="1574849"/>
          </a:xfrm>
        </p:spPr>
        <p:txBody>
          <a:bodyPr anchor="t"/>
          <a:lstStyle>
            <a:lvl1pPr marL="0" indent="0" algn="ctr">
              <a:buNone/>
              <a:defRPr sz="2500">
                <a:solidFill>
                  <a:schemeClr val="tx2"/>
                </a:solidFill>
              </a:defRPr>
            </a:lvl1pPr>
            <a:lvl2pPr marL="571363" indent="0">
              <a:buNone/>
              <a:defRPr sz="2200">
                <a:solidFill>
                  <a:schemeClr val="tx1">
                    <a:tint val="75000"/>
                  </a:schemeClr>
                </a:solidFill>
              </a:defRPr>
            </a:lvl2pPr>
            <a:lvl3pPr marL="1142726" indent="0">
              <a:buNone/>
              <a:defRPr sz="2000">
                <a:solidFill>
                  <a:schemeClr val="tx1">
                    <a:tint val="75000"/>
                  </a:schemeClr>
                </a:solidFill>
              </a:defRPr>
            </a:lvl3pPr>
            <a:lvl4pPr marL="1714089" indent="0">
              <a:buNone/>
              <a:defRPr sz="1700">
                <a:solidFill>
                  <a:schemeClr val="tx1">
                    <a:tint val="75000"/>
                  </a:schemeClr>
                </a:solidFill>
              </a:defRPr>
            </a:lvl4pPr>
            <a:lvl5pPr marL="2285451" indent="0">
              <a:buNone/>
              <a:defRPr sz="1700">
                <a:solidFill>
                  <a:schemeClr val="tx1">
                    <a:tint val="75000"/>
                  </a:schemeClr>
                </a:solidFill>
              </a:defRPr>
            </a:lvl5pPr>
            <a:lvl6pPr marL="2856814" indent="0">
              <a:buNone/>
              <a:defRPr sz="1700">
                <a:solidFill>
                  <a:schemeClr val="tx1">
                    <a:tint val="75000"/>
                  </a:schemeClr>
                </a:solidFill>
              </a:defRPr>
            </a:lvl6pPr>
            <a:lvl7pPr marL="3428177" indent="0">
              <a:buNone/>
              <a:defRPr sz="1700">
                <a:solidFill>
                  <a:schemeClr val="tx1">
                    <a:tint val="75000"/>
                  </a:schemeClr>
                </a:solidFill>
              </a:defRPr>
            </a:lvl7pPr>
            <a:lvl8pPr marL="3999540" indent="0">
              <a:buNone/>
              <a:defRPr sz="1700">
                <a:solidFill>
                  <a:schemeClr val="tx1">
                    <a:tint val="75000"/>
                  </a:schemeClr>
                </a:solidFill>
              </a:defRPr>
            </a:lvl8pPr>
            <a:lvl9pPr marL="4570903" indent="0">
              <a:buNone/>
              <a:defRPr sz="17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59882"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6501598" y="2351775"/>
            <a:ext cx="5324145" cy="407001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71819" y="2351776"/>
            <a:ext cx="4818229"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4" name="Content Placeholder 3"/>
          <p:cNvSpPr>
            <a:spLocks noGrp="1"/>
          </p:cNvSpPr>
          <p:nvPr>
            <p:ph sz="half" idx="2"/>
          </p:nvPr>
        </p:nvSpPr>
        <p:spPr>
          <a:xfrm>
            <a:off x="963644" y="3094293"/>
            <a:ext cx="5324145"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001492" y="2351776"/>
            <a:ext cx="4825006" cy="691134"/>
          </a:xfrm>
        </p:spPr>
        <p:txBody>
          <a:bodyPr anchor="b"/>
          <a:lstStyle>
            <a:lvl1pPr marL="0" indent="0" algn="ctr">
              <a:buNone/>
              <a:defRPr sz="3000" b="0">
                <a:solidFill>
                  <a:schemeClr val="tx2"/>
                </a:solidFill>
              </a:defRPr>
            </a:lvl1pPr>
            <a:lvl2pPr marL="571363" indent="0">
              <a:buNone/>
              <a:defRPr sz="2500" b="1"/>
            </a:lvl2pPr>
            <a:lvl3pPr marL="1142726" indent="0">
              <a:buNone/>
              <a:defRPr sz="2200" b="1"/>
            </a:lvl3pPr>
            <a:lvl4pPr marL="1714089" indent="0">
              <a:buNone/>
              <a:defRPr sz="2000" b="1"/>
            </a:lvl4pPr>
            <a:lvl5pPr marL="2285451" indent="0">
              <a:buNone/>
              <a:defRPr sz="2000" b="1"/>
            </a:lvl5pPr>
            <a:lvl6pPr marL="2856814" indent="0">
              <a:buNone/>
              <a:defRPr sz="2000" b="1"/>
            </a:lvl6pPr>
            <a:lvl7pPr marL="3428177" indent="0">
              <a:buNone/>
              <a:defRPr sz="2000" b="1"/>
            </a:lvl7pPr>
            <a:lvl8pPr marL="3999540" indent="0">
              <a:buNone/>
              <a:defRPr sz="2000" b="1"/>
            </a:lvl8pPr>
            <a:lvl9pPr marL="4570903" indent="0">
              <a:buNone/>
              <a:defRPr sz="2000" b="1"/>
            </a:lvl9pPr>
          </a:lstStyle>
          <a:p>
            <a:pPr lvl="0"/>
            <a:r>
              <a:rPr lang="tr-TR"/>
              <a:t>Asıl metin stillerini düzenlemek için tıklatın</a:t>
            </a:r>
          </a:p>
        </p:txBody>
      </p:sp>
      <p:sp>
        <p:nvSpPr>
          <p:cNvPr id="6" name="Content Placeholder 5"/>
          <p:cNvSpPr>
            <a:spLocks noGrp="1"/>
          </p:cNvSpPr>
          <p:nvPr>
            <p:ph sz="quarter" idx="4"/>
          </p:nvPr>
        </p:nvSpPr>
        <p:spPr>
          <a:xfrm>
            <a:off x="6501423" y="3090905"/>
            <a:ext cx="5318300" cy="3330882"/>
          </a:xfrm>
        </p:spPr>
        <p:txBody>
          <a:bodyPr/>
          <a:lstStyle>
            <a:lvl1pPr>
              <a:defRPr sz="30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pPr/>
              <a:t>‹#›</a:t>
            </a:fld>
            <a:endParaRPr lang="tr-TR"/>
          </a:p>
        </p:txBody>
      </p:sp>
      <p:grpSp>
        <p:nvGrpSpPr>
          <p:cNvPr id="14" name="Group 13"/>
          <p:cNvGrpSpPr/>
          <p:nvPr/>
        </p:nvGrpSpPr>
        <p:grpSpPr>
          <a:xfrm>
            <a:off x="1641211" y="1461506"/>
            <a:ext cx="9488400" cy="1123384"/>
            <a:chOff x="1172584" y="1381459"/>
            <a:chExt cx="6779110" cy="1070125"/>
          </a:xfrm>
        </p:grpSpPr>
        <p:sp>
          <p:nvSpPr>
            <p:cNvPr id="16" name="TextBox 15"/>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pPr/>
              <a:t>‹#›</a:t>
            </a:fld>
            <a:endParaRPr lang="tr-TR"/>
          </a:p>
        </p:txBody>
      </p:sp>
      <p:grpSp>
        <p:nvGrpSpPr>
          <p:cNvPr id="10" name="Group 9"/>
          <p:cNvGrpSpPr/>
          <p:nvPr/>
        </p:nvGrpSpPr>
        <p:grpSpPr>
          <a:xfrm>
            <a:off x="1641211" y="1461506"/>
            <a:ext cx="9488400" cy="1123384"/>
            <a:chOff x="1172584" y="1381459"/>
            <a:chExt cx="6779110" cy="1070125"/>
          </a:xfrm>
        </p:grpSpPr>
        <p:sp>
          <p:nvSpPr>
            <p:cNvPr id="14" name="TextBox 13"/>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73226" y="1794831"/>
            <a:ext cx="11038642" cy="2994714"/>
          </a:xfrm>
        </p:spPr>
        <p:txBody>
          <a:bodyPr anchor="b"/>
          <a:lstStyle>
            <a:lvl1pPr>
              <a:defRPr sz="6200"/>
            </a:lvl1pPr>
          </a:lstStyle>
          <a:p>
            <a:r>
              <a:rPr lang="tr-TR"/>
              <a:t>Asıl başlık stili için tıklatın</a:t>
            </a:r>
            <a:endParaRPr lang="en-US" dirty="0"/>
          </a:p>
        </p:txBody>
      </p:sp>
      <p:sp>
        <p:nvSpPr>
          <p:cNvPr id="3" name="Text Placeholder 2"/>
          <p:cNvSpPr>
            <a:spLocks noGrp="1"/>
          </p:cNvSpPr>
          <p:nvPr>
            <p:ph type="body" idx="1"/>
          </p:nvPr>
        </p:nvSpPr>
        <p:spPr>
          <a:xfrm>
            <a:off x="873226" y="4817876"/>
            <a:ext cx="11038642" cy="1574849"/>
          </a:xfrm>
        </p:spPr>
        <p:txBody>
          <a:bodyPr/>
          <a:lstStyle>
            <a:lvl1pPr marL="0" indent="0">
              <a:buNone/>
              <a:defRPr sz="2500">
                <a:solidFill>
                  <a:schemeClr val="tx1">
                    <a:tint val="75000"/>
                  </a:schemeClr>
                </a:solidFill>
              </a:defRPr>
            </a:lvl1pPr>
            <a:lvl2pPr marL="479867" indent="0">
              <a:buNone/>
              <a:defRPr sz="2100">
                <a:solidFill>
                  <a:schemeClr val="tx1">
                    <a:tint val="75000"/>
                  </a:schemeClr>
                </a:solidFill>
              </a:defRPr>
            </a:lvl2pPr>
            <a:lvl3pPr marL="959736" indent="0">
              <a:buNone/>
              <a:defRPr sz="1900">
                <a:solidFill>
                  <a:schemeClr val="tx1">
                    <a:tint val="75000"/>
                  </a:schemeClr>
                </a:solidFill>
              </a:defRPr>
            </a:lvl3pPr>
            <a:lvl4pPr marL="1439603" indent="0">
              <a:buNone/>
              <a:defRPr sz="1600">
                <a:solidFill>
                  <a:schemeClr val="tx1">
                    <a:tint val="75000"/>
                  </a:schemeClr>
                </a:solidFill>
              </a:defRPr>
            </a:lvl4pPr>
            <a:lvl5pPr marL="1919470" indent="0">
              <a:buNone/>
              <a:defRPr sz="1600">
                <a:solidFill>
                  <a:schemeClr val="tx1">
                    <a:tint val="75000"/>
                  </a:schemeClr>
                </a:solidFill>
              </a:defRPr>
            </a:lvl5pPr>
            <a:lvl6pPr marL="2399338" indent="0">
              <a:buNone/>
              <a:defRPr sz="1600">
                <a:solidFill>
                  <a:schemeClr val="tx1">
                    <a:tint val="75000"/>
                  </a:schemeClr>
                </a:solidFill>
              </a:defRPr>
            </a:lvl6pPr>
            <a:lvl7pPr marL="2879206" indent="0">
              <a:buNone/>
              <a:defRPr sz="1600">
                <a:solidFill>
                  <a:schemeClr val="tx1">
                    <a:tint val="75000"/>
                  </a:schemeClr>
                </a:solidFill>
              </a:defRPr>
            </a:lvl7pPr>
            <a:lvl8pPr marL="3359074" indent="0">
              <a:buNone/>
              <a:defRPr sz="1600">
                <a:solidFill>
                  <a:schemeClr val="tx1">
                    <a:tint val="75000"/>
                  </a:schemeClr>
                </a:solidFill>
              </a:defRPr>
            </a:lvl8pPr>
            <a:lvl9pPr marL="3838941"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34216277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46663" y="1761717"/>
            <a:ext cx="4790288" cy="1980830"/>
          </a:xfrm>
        </p:spPr>
        <p:txBody>
          <a:bodyPr anchor="b"/>
          <a:lstStyle>
            <a:lvl1pPr algn="l">
              <a:defRPr sz="3500" b="0"/>
            </a:lvl1pPr>
          </a:lstStyle>
          <a:p>
            <a:r>
              <a:rPr lang="tr-TR"/>
              <a:t>Asıl başlık stili için tıklatın</a:t>
            </a:r>
            <a:endParaRPr lang="en-US"/>
          </a:p>
        </p:txBody>
      </p:sp>
      <p:sp>
        <p:nvSpPr>
          <p:cNvPr id="3" name="Content Placeholder 2"/>
          <p:cNvSpPr>
            <a:spLocks noGrp="1"/>
          </p:cNvSpPr>
          <p:nvPr>
            <p:ph idx="1"/>
          </p:nvPr>
        </p:nvSpPr>
        <p:spPr>
          <a:xfrm>
            <a:off x="968562" y="587239"/>
            <a:ext cx="5761904" cy="5843815"/>
          </a:xfrm>
        </p:spPr>
        <p:txBody>
          <a:bodyPr anchor="ctr"/>
          <a:lstStyle>
            <a:lvl1pPr>
              <a:defRPr sz="3000"/>
            </a:lvl1pPr>
            <a:lvl2pPr>
              <a:defRPr sz="2700"/>
            </a:lvl2pPr>
            <a:lvl3pPr>
              <a:defRPr sz="2500"/>
            </a:lvl3pPr>
            <a:lvl4pPr>
              <a:defRPr sz="2200"/>
            </a:lvl4pPr>
            <a:lvl5pPr>
              <a:defRPr sz="2000"/>
            </a:lvl5pPr>
            <a:lvl6pPr>
              <a:defRPr sz="2500"/>
            </a:lvl6pPr>
            <a:lvl7pPr>
              <a:defRPr sz="2500"/>
            </a:lvl7pPr>
            <a:lvl8pPr>
              <a:defRPr sz="2500"/>
            </a:lvl8pPr>
            <a:lvl9pPr>
              <a:defRPr sz="2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46663" y="3783169"/>
            <a:ext cx="4775230" cy="2642571"/>
          </a:xfrm>
        </p:spPr>
        <p:txBody>
          <a:bodyPr>
            <a:normAutofit/>
          </a:bodyPr>
          <a:lstStyle>
            <a:lvl1pPr marL="0" indent="0">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48589" y="4901179"/>
            <a:ext cx="10871133" cy="676816"/>
          </a:xfrm>
        </p:spPr>
        <p:txBody>
          <a:bodyPr anchor="b"/>
          <a:lstStyle>
            <a:lvl1pPr algn="ctr">
              <a:defRPr sz="3500" b="0"/>
            </a:lvl1pPr>
          </a:lstStyle>
          <a:p>
            <a:r>
              <a:rPr lang="tr-TR"/>
              <a:t>Asıl başlık stili için tıklatın</a:t>
            </a:r>
            <a:endParaRPr lang="en-US"/>
          </a:p>
        </p:txBody>
      </p:sp>
      <p:sp>
        <p:nvSpPr>
          <p:cNvPr id="3" name="Picture Placeholder 2"/>
          <p:cNvSpPr>
            <a:spLocks noGrp="1"/>
          </p:cNvSpPr>
          <p:nvPr>
            <p:ph type="pic" idx="1"/>
          </p:nvPr>
        </p:nvSpPr>
        <p:spPr>
          <a:xfrm rot="240000">
            <a:off x="3056551" y="700159"/>
            <a:ext cx="6679361" cy="3777084"/>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4000"/>
            </a:lvl1pPr>
            <a:lvl2pPr marL="571363" indent="0">
              <a:buNone/>
              <a:defRPr sz="3500"/>
            </a:lvl2pPr>
            <a:lvl3pPr marL="1142726" indent="0">
              <a:buNone/>
              <a:defRPr sz="3000"/>
            </a:lvl3pPr>
            <a:lvl4pPr marL="1714089" indent="0">
              <a:buNone/>
              <a:defRPr sz="2500"/>
            </a:lvl4pPr>
            <a:lvl5pPr marL="2285451" indent="0">
              <a:buNone/>
              <a:defRPr sz="2500"/>
            </a:lvl5pPr>
            <a:lvl6pPr marL="2856814" indent="0">
              <a:buNone/>
              <a:defRPr sz="2500"/>
            </a:lvl6pPr>
            <a:lvl7pPr marL="3428177" indent="0">
              <a:buNone/>
              <a:defRPr sz="2500"/>
            </a:lvl7pPr>
            <a:lvl8pPr marL="3999540" indent="0">
              <a:buNone/>
              <a:defRPr sz="2500"/>
            </a:lvl8pPr>
            <a:lvl9pPr marL="4570903" indent="0">
              <a:buNone/>
              <a:defRPr sz="2500"/>
            </a:lvl9pPr>
          </a:lstStyle>
          <a:p>
            <a:r>
              <a:rPr lang="tr-TR"/>
              <a:t>Resim eklemek için simgeyi tıklatın</a:t>
            </a:r>
            <a:endParaRPr lang="en-US" dirty="0"/>
          </a:p>
        </p:txBody>
      </p:sp>
      <p:sp>
        <p:nvSpPr>
          <p:cNvPr id="4" name="Text Placeholder 3"/>
          <p:cNvSpPr>
            <a:spLocks noGrp="1"/>
          </p:cNvSpPr>
          <p:nvPr>
            <p:ph type="body" sz="half" idx="2"/>
          </p:nvPr>
        </p:nvSpPr>
        <p:spPr>
          <a:xfrm>
            <a:off x="963646" y="5589289"/>
            <a:ext cx="10856076" cy="844919"/>
          </a:xfrm>
        </p:spPr>
        <p:txBody>
          <a:bodyPr>
            <a:normAutofit/>
          </a:bodyPr>
          <a:lstStyle>
            <a:lvl1pPr marL="0" indent="0" algn="ctr">
              <a:buNone/>
              <a:defRPr sz="2000"/>
            </a:lvl1pPr>
            <a:lvl2pPr marL="571363" indent="0">
              <a:buNone/>
              <a:defRPr sz="1500"/>
            </a:lvl2pPr>
            <a:lvl3pPr marL="1142726" indent="0">
              <a:buNone/>
              <a:defRPr sz="1200"/>
            </a:lvl3pPr>
            <a:lvl4pPr marL="1714089" indent="0">
              <a:buNone/>
              <a:defRPr sz="1100"/>
            </a:lvl4pPr>
            <a:lvl5pPr marL="2285451" indent="0">
              <a:buNone/>
              <a:defRPr sz="1100"/>
            </a:lvl5pPr>
            <a:lvl6pPr marL="2856814" indent="0">
              <a:buNone/>
              <a:defRPr sz="1100"/>
            </a:lvl6pPr>
            <a:lvl7pPr marL="3428177" indent="0">
              <a:buNone/>
              <a:defRPr sz="1100"/>
            </a:lvl7pPr>
            <a:lvl8pPr marL="3999540" indent="0">
              <a:buNone/>
              <a:defRPr sz="1100"/>
            </a:lvl8pPr>
            <a:lvl9pPr marL="4570903" indent="0">
              <a:buNone/>
              <a:defRPr sz="11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a:off x="1641211" y="1461506"/>
            <a:ext cx="9488400" cy="1123384"/>
            <a:chOff x="1172584" y="1381459"/>
            <a:chExt cx="6779110" cy="1070125"/>
          </a:xfrm>
        </p:grpSpPr>
        <p:sp>
          <p:nvSpPr>
            <p:cNvPr id="15" name="TextBox 14"/>
            <p:cNvSpPr txBox="1"/>
            <p:nvPr/>
          </p:nvSpPr>
          <p:spPr>
            <a:xfrm>
              <a:off x="4147073" y="1381459"/>
              <a:ext cx="745811" cy="1070125"/>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0835" y="587239"/>
            <a:ext cx="2348887" cy="584381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963645" y="892151"/>
            <a:ext cx="7709171" cy="527384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12239F-7BD8-4AAE-915C-CA165DCEB870}" type="slidenum">
              <a:rPr lang="tr-TR" smtClean="0"/>
              <a:pPr/>
              <a:t>‹#›</a:t>
            </a:fld>
            <a:endParaRPr lang="tr-TR"/>
          </a:p>
        </p:txBody>
      </p:sp>
      <p:grpSp>
        <p:nvGrpSpPr>
          <p:cNvPr id="11" name="Group 10"/>
          <p:cNvGrpSpPr/>
          <p:nvPr/>
        </p:nvGrpSpPr>
        <p:grpSpPr>
          <a:xfrm rot="5400000">
            <a:off x="6430023" y="2947147"/>
            <a:ext cx="5752894" cy="1123383"/>
            <a:chOff x="1815339" y="1441816"/>
            <a:chExt cx="5480154" cy="802616"/>
          </a:xfrm>
        </p:grpSpPr>
        <p:sp>
          <p:nvSpPr>
            <p:cNvPr id="12" name="TextBox 11"/>
            <p:cNvSpPr txBox="1"/>
            <p:nvPr/>
          </p:nvSpPr>
          <p:spPr>
            <a:xfrm>
              <a:off x="4088460" y="1441816"/>
              <a:ext cx="994387" cy="802616"/>
            </a:xfrm>
            <a:prstGeom prst="rect">
              <a:avLst/>
            </a:prstGeom>
            <a:noFill/>
          </p:spPr>
          <p:txBody>
            <a:bodyPr wrap="none" rtlCol="0">
              <a:spAutoFit/>
            </a:bodyPr>
            <a:lstStyle/>
            <a:p>
              <a:r>
                <a:rPr lang="en-US" sz="67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79893" y="1916484"/>
            <a:ext cx="5439331" cy="45678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479202" y="1916484"/>
            <a:ext cx="5439331" cy="456789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27036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81558" y="383297"/>
            <a:ext cx="11038642" cy="1391534"/>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1560" y="1764832"/>
            <a:ext cx="5414333" cy="864917"/>
          </a:xfrm>
        </p:spPr>
        <p:txBody>
          <a:bodyPr anchor="b"/>
          <a:lstStyle>
            <a:lvl1pPr marL="0" indent="0">
              <a:buNone/>
              <a:defRPr sz="2500" b="1"/>
            </a:lvl1pPr>
            <a:lvl2pPr marL="479867" indent="0">
              <a:buNone/>
              <a:defRPr sz="2100" b="1"/>
            </a:lvl2pPr>
            <a:lvl3pPr marL="959736" indent="0">
              <a:buNone/>
              <a:defRPr sz="1900" b="1"/>
            </a:lvl3pPr>
            <a:lvl4pPr marL="1439603" indent="0">
              <a:buNone/>
              <a:defRPr sz="1600" b="1"/>
            </a:lvl4pPr>
            <a:lvl5pPr marL="1919470" indent="0">
              <a:buNone/>
              <a:defRPr sz="1600" b="1"/>
            </a:lvl5pPr>
            <a:lvl6pPr marL="2399338" indent="0">
              <a:buNone/>
              <a:defRPr sz="1600" b="1"/>
            </a:lvl6pPr>
            <a:lvl7pPr marL="2879206" indent="0">
              <a:buNone/>
              <a:defRPr sz="1600" b="1"/>
            </a:lvl7pPr>
            <a:lvl8pPr marL="3359074" indent="0">
              <a:buNone/>
              <a:defRPr sz="1600" b="1"/>
            </a:lvl8pPr>
            <a:lvl9pPr marL="3838941"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81560" y="2629750"/>
            <a:ext cx="5414333" cy="386796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79203" y="1764832"/>
            <a:ext cx="5440998" cy="864917"/>
          </a:xfrm>
        </p:spPr>
        <p:txBody>
          <a:bodyPr anchor="b"/>
          <a:lstStyle>
            <a:lvl1pPr marL="0" indent="0">
              <a:buNone/>
              <a:defRPr sz="2500" b="1"/>
            </a:lvl1pPr>
            <a:lvl2pPr marL="479867" indent="0">
              <a:buNone/>
              <a:defRPr sz="2100" b="1"/>
            </a:lvl2pPr>
            <a:lvl3pPr marL="959736" indent="0">
              <a:buNone/>
              <a:defRPr sz="1900" b="1"/>
            </a:lvl3pPr>
            <a:lvl4pPr marL="1439603" indent="0">
              <a:buNone/>
              <a:defRPr sz="1600" b="1"/>
            </a:lvl4pPr>
            <a:lvl5pPr marL="1919470" indent="0">
              <a:buNone/>
              <a:defRPr sz="1600" b="1"/>
            </a:lvl5pPr>
            <a:lvl6pPr marL="2399338" indent="0">
              <a:buNone/>
              <a:defRPr sz="1600" b="1"/>
            </a:lvl6pPr>
            <a:lvl7pPr marL="2879206" indent="0">
              <a:buNone/>
              <a:defRPr sz="1600" b="1"/>
            </a:lvl7pPr>
            <a:lvl8pPr marL="3359074" indent="0">
              <a:buNone/>
              <a:defRPr sz="1600" b="1"/>
            </a:lvl8pPr>
            <a:lvl9pPr marL="3838941"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479203" y="2629750"/>
            <a:ext cx="5440998" cy="386796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04141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34039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274375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81560" y="479954"/>
            <a:ext cx="4127825" cy="1679840"/>
          </a:xfrm>
        </p:spPr>
        <p:txBody>
          <a:bodyPr anchor="b"/>
          <a:lstStyle>
            <a:lvl1pPr>
              <a:defRPr sz="3400"/>
            </a:lvl1pPr>
          </a:lstStyle>
          <a:p>
            <a:r>
              <a:rPr lang="tr-TR"/>
              <a:t>Asıl başlık stili için tıklatın</a:t>
            </a:r>
            <a:endParaRPr lang="en-US" dirty="0"/>
          </a:p>
        </p:txBody>
      </p:sp>
      <p:sp>
        <p:nvSpPr>
          <p:cNvPr id="3" name="Content Placeholder 2"/>
          <p:cNvSpPr>
            <a:spLocks noGrp="1"/>
          </p:cNvSpPr>
          <p:nvPr>
            <p:ph idx="1"/>
          </p:nvPr>
        </p:nvSpPr>
        <p:spPr>
          <a:xfrm>
            <a:off x="5440997" y="1036570"/>
            <a:ext cx="6479203" cy="5116178"/>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81560" y="2159794"/>
            <a:ext cx="4127825" cy="4001285"/>
          </a:xfrm>
        </p:spPr>
        <p:txBody>
          <a:bodyPr/>
          <a:lstStyle>
            <a:lvl1pPr marL="0" indent="0">
              <a:buNone/>
              <a:defRPr sz="1600"/>
            </a:lvl1pPr>
            <a:lvl2pPr marL="479867" indent="0">
              <a:buNone/>
              <a:defRPr sz="1500"/>
            </a:lvl2pPr>
            <a:lvl3pPr marL="959736" indent="0">
              <a:buNone/>
              <a:defRPr sz="1200"/>
            </a:lvl3pPr>
            <a:lvl4pPr marL="1439603" indent="0">
              <a:buNone/>
              <a:defRPr sz="1000"/>
            </a:lvl4pPr>
            <a:lvl5pPr marL="1919470" indent="0">
              <a:buNone/>
              <a:defRPr sz="1000"/>
            </a:lvl5pPr>
            <a:lvl6pPr marL="2399338" indent="0">
              <a:buNone/>
              <a:defRPr sz="1000"/>
            </a:lvl6pPr>
            <a:lvl7pPr marL="2879206" indent="0">
              <a:buNone/>
              <a:defRPr sz="1000"/>
            </a:lvl7pPr>
            <a:lvl8pPr marL="3359074" indent="0">
              <a:buNone/>
              <a:defRPr sz="1000"/>
            </a:lvl8pPr>
            <a:lvl9pPr marL="3838941"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64547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81560" y="479954"/>
            <a:ext cx="4127825" cy="1679840"/>
          </a:xfrm>
        </p:spPr>
        <p:txBody>
          <a:bodyPr anchor="b"/>
          <a:lstStyle>
            <a:lvl1pPr>
              <a:defRPr sz="34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440997" y="1036570"/>
            <a:ext cx="6479203" cy="5116178"/>
          </a:xfrm>
        </p:spPr>
        <p:txBody>
          <a:bodyPr anchor="t"/>
          <a:lstStyle>
            <a:lvl1pPr marL="0" indent="0">
              <a:buNone/>
              <a:defRPr sz="3400"/>
            </a:lvl1pPr>
            <a:lvl2pPr marL="479867" indent="0">
              <a:buNone/>
              <a:defRPr sz="3000"/>
            </a:lvl2pPr>
            <a:lvl3pPr marL="959736" indent="0">
              <a:buNone/>
              <a:defRPr sz="2500"/>
            </a:lvl3pPr>
            <a:lvl4pPr marL="1439603" indent="0">
              <a:buNone/>
              <a:defRPr sz="2100"/>
            </a:lvl4pPr>
            <a:lvl5pPr marL="1919470" indent="0">
              <a:buNone/>
              <a:defRPr sz="2100"/>
            </a:lvl5pPr>
            <a:lvl6pPr marL="2399338" indent="0">
              <a:buNone/>
              <a:defRPr sz="2100"/>
            </a:lvl6pPr>
            <a:lvl7pPr marL="2879206" indent="0">
              <a:buNone/>
              <a:defRPr sz="2100"/>
            </a:lvl7pPr>
            <a:lvl8pPr marL="3359074" indent="0">
              <a:buNone/>
              <a:defRPr sz="2100"/>
            </a:lvl8pPr>
            <a:lvl9pPr marL="3838941" indent="0">
              <a:buNone/>
              <a:defRPr sz="2100"/>
            </a:lvl9pPr>
          </a:lstStyle>
          <a:p>
            <a:r>
              <a:rPr lang="tr-TR"/>
              <a:t>Resim eklemek için simgeyi tıklatın</a:t>
            </a:r>
            <a:endParaRPr lang="en-US" dirty="0"/>
          </a:p>
        </p:txBody>
      </p:sp>
      <p:sp>
        <p:nvSpPr>
          <p:cNvPr id="4" name="Text Placeholder 3"/>
          <p:cNvSpPr>
            <a:spLocks noGrp="1"/>
          </p:cNvSpPr>
          <p:nvPr>
            <p:ph type="body" sz="half" idx="2"/>
          </p:nvPr>
        </p:nvSpPr>
        <p:spPr>
          <a:xfrm>
            <a:off x="881560" y="2159794"/>
            <a:ext cx="4127825" cy="4001285"/>
          </a:xfrm>
        </p:spPr>
        <p:txBody>
          <a:bodyPr/>
          <a:lstStyle>
            <a:lvl1pPr marL="0" indent="0">
              <a:buNone/>
              <a:defRPr sz="1600"/>
            </a:lvl1pPr>
            <a:lvl2pPr marL="479867" indent="0">
              <a:buNone/>
              <a:defRPr sz="1500"/>
            </a:lvl2pPr>
            <a:lvl3pPr marL="959736" indent="0">
              <a:buNone/>
              <a:defRPr sz="1200"/>
            </a:lvl3pPr>
            <a:lvl4pPr marL="1439603" indent="0">
              <a:buNone/>
              <a:defRPr sz="1000"/>
            </a:lvl4pPr>
            <a:lvl5pPr marL="1919470" indent="0">
              <a:buNone/>
              <a:defRPr sz="1000"/>
            </a:lvl5pPr>
            <a:lvl6pPr marL="2399338" indent="0">
              <a:buNone/>
              <a:defRPr sz="1000"/>
            </a:lvl6pPr>
            <a:lvl7pPr marL="2879206" indent="0">
              <a:buNone/>
              <a:defRPr sz="1000"/>
            </a:lvl7pPr>
            <a:lvl8pPr marL="3359074" indent="0">
              <a:buNone/>
              <a:defRPr sz="1000"/>
            </a:lvl8pPr>
            <a:lvl9pPr marL="3838941"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5089D50C-19A5-4AE3-B809-37CAA7285A9A}" type="datetimeFigureOut">
              <a:rPr lang="tr-TR" smtClean="0"/>
              <a:pPr/>
              <a:t>17.03.2021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12239F-7BD8-4AAE-915C-CA165DCEB870}" type="slidenum">
              <a:rPr lang="tr-TR" smtClean="0"/>
              <a:pPr/>
              <a:t>‹#›</a:t>
            </a:fld>
            <a:endParaRPr lang="tr-TR"/>
          </a:p>
        </p:txBody>
      </p:sp>
    </p:spTree>
    <p:extLst>
      <p:ext uri="{BB962C8B-B14F-4D97-AF65-F5344CB8AC3E}">
        <p14:creationId xmlns:p14="http://schemas.microsoft.com/office/powerpoint/2010/main" val="165873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9892" y="383297"/>
            <a:ext cx="11038642" cy="1391534"/>
          </a:xfrm>
          <a:prstGeom prst="rect">
            <a:avLst/>
          </a:prstGeom>
        </p:spPr>
        <p:txBody>
          <a:bodyPr vert="horz" lIns="91429" tIns="45715" rIns="91429" bIns="45715"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79892" y="1916484"/>
            <a:ext cx="11038642" cy="4567898"/>
          </a:xfrm>
          <a:prstGeom prst="rect">
            <a:avLst/>
          </a:prstGeom>
        </p:spPr>
        <p:txBody>
          <a:bodyPr vert="horz" lIns="91429" tIns="45715" rIns="91429" bIns="45715"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79892" y="6672698"/>
            <a:ext cx="2879646" cy="383297"/>
          </a:xfrm>
          <a:prstGeom prst="rect">
            <a:avLst/>
          </a:prstGeom>
        </p:spPr>
        <p:txBody>
          <a:bodyPr vert="horz" lIns="91429" tIns="45715" rIns="91429" bIns="45715" rtlCol="0" anchor="ctr"/>
          <a:lstStyle>
            <a:lvl1pPr algn="l">
              <a:defRPr sz="1200">
                <a:solidFill>
                  <a:schemeClr val="tx1">
                    <a:tint val="75000"/>
                  </a:schemeClr>
                </a:solidFill>
              </a:defRPr>
            </a:lvl1pPr>
          </a:lstStyle>
          <a:p>
            <a:fld id="{5089D50C-19A5-4AE3-B809-37CAA7285A9A}" type="datetimeFigureOut">
              <a:rPr lang="tr-TR" smtClean="0"/>
              <a:pPr/>
              <a:t>17.03.2021</a:t>
            </a:fld>
            <a:endParaRPr lang="tr-TR"/>
          </a:p>
        </p:txBody>
      </p:sp>
      <p:sp>
        <p:nvSpPr>
          <p:cNvPr id="5" name="Footer Placeholder 4"/>
          <p:cNvSpPr>
            <a:spLocks noGrp="1"/>
          </p:cNvSpPr>
          <p:nvPr>
            <p:ph type="ftr" sz="quarter" idx="3"/>
          </p:nvPr>
        </p:nvSpPr>
        <p:spPr>
          <a:xfrm>
            <a:off x="4239479" y="6672698"/>
            <a:ext cx="4319468" cy="383297"/>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9038887" y="6672698"/>
            <a:ext cx="2879646" cy="383297"/>
          </a:xfrm>
          <a:prstGeom prst="rect">
            <a:avLst/>
          </a:prstGeom>
        </p:spPr>
        <p:txBody>
          <a:bodyPr vert="horz" lIns="91429" tIns="45715" rIns="91429" bIns="45715" rtlCol="0" anchor="ctr"/>
          <a:lstStyle>
            <a:lvl1pPr algn="r">
              <a:defRPr sz="1200">
                <a:solidFill>
                  <a:schemeClr val="tx1">
                    <a:tint val="75000"/>
                  </a:schemeClr>
                </a:solidFill>
              </a:defRPr>
            </a:lvl1pPr>
          </a:lstStyle>
          <a:p>
            <a:fld id="{2A12239F-7BD8-4AAE-915C-CA165DCEB870}" type="slidenum">
              <a:rPr lang="tr-TR" smtClean="0"/>
              <a:pPr/>
              <a:t>‹#›</a:t>
            </a:fld>
            <a:endParaRPr lang="tr-TR"/>
          </a:p>
        </p:txBody>
      </p:sp>
    </p:spTree>
    <p:extLst>
      <p:ext uri="{BB962C8B-B14F-4D97-AF65-F5344CB8AC3E}">
        <p14:creationId xmlns:p14="http://schemas.microsoft.com/office/powerpoint/2010/main" val="3680438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736" rtl="0" eaLnBrk="1" latinLnBrk="0" hangingPunct="1">
        <a:lnSpc>
          <a:spcPct val="90000"/>
        </a:lnSpc>
        <a:spcBef>
          <a:spcPct val="0"/>
        </a:spcBef>
        <a:buNone/>
        <a:defRPr sz="4600" kern="1200">
          <a:solidFill>
            <a:schemeClr val="tx1"/>
          </a:solidFill>
          <a:latin typeface="+mj-lt"/>
          <a:ea typeface="+mj-ea"/>
          <a:cs typeface="+mj-cs"/>
        </a:defRPr>
      </a:lvl1pPr>
    </p:titleStyle>
    <p:bodyStyle>
      <a:lvl1pPr marL="239934" indent="-239934" algn="l" defTabSz="959736" rtl="0" eaLnBrk="1" latinLnBrk="0" hangingPunct="1">
        <a:lnSpc>
          <a:spcPct val="90000"/>
        </a:lnSpc>
        <a:spcBef>
          <a:spcPts val="1050"/>
        </a:spcBef>
        <a:buFont typeface="Arial" panose="020B0604020202020204" pitchFamily="34" charset="0"/>
        <a:buChar char="•"/>
        <a:defRPr sz="3000" kern="1200">
          <a:solidFill>
            <a:schemeClr val="tx1"/>
          </a:solidFill>
          <a:latin typeface="+mn-lt"/>
          <a:ea typeface="+mn-ea"/>
          <a:cs typeface="+mn-cs"/>
        </a:defRPr>
      </a:lvl1pPr>
      <a:lvl2pPr marL="719801" indent="-239934" algn="l" defTabSz="959736" rtl="0" eaLnBrk="1" latinLnBrk="0" hangingPunct="1">
        <a:lnSpc>
          <a:spcPct val="90000"/>
        </a:lnSpc>
        <a:spcBef>
          <a:spcPts val="525"/>
        </a:spcBef>
        <a:buFont typeface="Arial" panose="020B0604020202020204" pitchFamily="34" charset="0"/>
        <a:buChar char="•"/>
        <a:defRPr sz="2500" kern="1200">
          <a:solidFill>
            <a:schemeClr val="tx1"/>
          </a:solidFill>
          <a:latin typeface="+mn-lt"/>
          <a:ea typeface="+mn-ea"/>
          <a:cs typeface="+mn-cs"/>
        </a:defRPr>
      </a:lvl2pPr>
      <a:lvl3pPr marL="1199670" indent="-239934" algn="l" defTabSz="959736"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53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59404"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39273"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19139"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59900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78875"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59736" rtl="0" eaLnBrk="1" latinLnBrk="0" hangingPunct="1">
        <a:defRPr sz="1900" kern="1200">
          <a:solidFill>
            <a:schemeClr val="tx1"/>
          </a:solidFill>
          <a:latin typeface="+mn-lt"/>
          <a:ea typeface="+mn-ea"/>
          <a:cs typeface="+mn-cs"/>
        </a:defRPr>
      </a:lvl1pPr>
      <a:lvl2pPr marL="479867" algn="l" defTabSz="959736" rtl="0" eaLnBrk="1" latinLnBrk="0" hangingPunct="1">
        <a:defRPr sz="1900" kern="1200">
          <a:solidFill>
            <a:schemeClr val="tx1"/>
          </a:solidFill>
          <a:latin typeface="+mn-lt"/>
          <a:ea typeface="+mn-ea"/>
          <a:cs typeface="+mn-cs"/>
        </a:defRPr>
      </a:lvl2pPr>
      <a:lvl3pPr marL="959736" algn="l" defTabSz="959736" rtl="0" eaLnBrk="1" latinLnBrk="0" hangingPunct="1">
        <a:defRPr sz="1900" kern="1200">
          <a:solidFill>
            <a:schemeClr val="tx1"/>
          </a:solidFill>
          <a:latin typeface="+mn-lt"/>
          <a:ea typeface="+mn-ea"/>
          <a:cs typeface="+mn-cs"/>
        </a:defRPr>
      </a:lvl3pPr>
      <a:lvl4pPr marL="1439603" algn="l" defTabSz="959736" rtl="0" eaLnBrk="1" latinLnBrk="0" hangingPunct="1">
        <a:defRPr sz="1900" kern="1200">
          <a:solidFill>
            <a:schemeClr val="tx1"/>
          </a:solidFill>
          <a:latin typeface="+mn-lt"/>
          <a:ea typeface="+mn-ea"/>
          <a:cs typeface="+mn-cs"/>
        </a:defRPr>
      </a:lvl4pPr>
      <a:lvl5pPr marL="1919470" algn="l" defTabSz="959736" rtl="0" eaLnBrk="1" latinLnBrk="0" hangingPunct="1">
        <a:defRPr sz="1900" kern="1200">
          <a:solidFill>
            <a:schemeClr val="tx1"/>
          </a:solidFill>
          <a:latin typeface="+mn-lt"/>
          <a:ea typeface="+mn-ea"/>
          <a:cs typeface="+mn-cs"/>
        </a:defRPr>
      </a:lvl5pPr>
      <a:lvl6pPr marL="2399338" algn="l" defTabSz="959736" rtl="0" eaLnBrk="1" latinLnBrk="0" hangingPunct="1">
        <a:defRPr sz="1900" kern="1200">
          <a:solidFill>
            <a:schemeClr val="tx1"/>
          </a:solidFill>
          <a:latin typeface="+mn-lt"/>
          <a:ea typeface="+mn-ea"/>
          <a:cs typeface="+mn-cs"/>
        </a:defRPr>
      </a:lvl6pPr>
      <a:lvl7pPr marL="2879206" algn="l" defTabSz="959736" rtl="0" eaLnBrk="1" latinLnBrk="0" hangingPunct="1">
        <a:defRPr sz="1900" kern="1200">
          <a:solidFill>
            <a:schemeClr val="tx1"/>
          </a:solidFill>
          <a:latin typeface="+mn-lt"/>
          <a:ea typeface="+mn-ea"/>
          <a:cs typeface="+mn-cs"/>
        </a:defRPr>
      </a:lvl7pPr>
      <a:lvl8pPr marL="3359074" algn="l" defTabSz="959736" rtl="0" eaLnBrk="1" latinLnBrk="0" hangingPunct="1">
        <a:defRPr sz="1900" kern="1200">
          <a:solidFill>
            <a:schemeClr val="tx1"/>
          </a:solidFill>
          <a:latin typeface="+mn-lt"/>
          <a:ea typeface="+mn-ea"/>
          <a:cs typeface="+mn-cs"/>
        </a:defRPr>
      </a:lvl8pPr>
      <a:lvl9pPr marL="3838941" algn="l" defTabSz="95973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60" tIns="57130" rIns="114260" bIns="57130" rtlCol="0" anchor="ctr"/>
          <a:lstStyle/>
          <a:p>
            <a:pPr algn="ctr"/>
            <a:endParaRPr lang="en-US"/>
          </a:p>
        </p:txBody>
      </p:sp>
      <p:sp>
        <p:nvSpPr>
          <p:cNvPr id="2" name="Title Placeholder 1"/>
          <p:cNvSpPr>
            <a:spLocks noGrp="1"/>
          </p:cNvSpPr>
          <p:nvPr>
            <p:ph type="title"/>
          </p:nvPr>
        </p:nvSpPr>
        <p:spPr>
          <a:xfrm>
            <a:off x="963649" y="598533"/>
            <a:ext cx="10856075" cy="1106719"/>
          </a:xfrm>
          <a:prstGeom prst="rect">
            <a:avLst/>
          </a:prstGeom>
        </p:spPr>
        <p:txBody>
          <a:bodyPr vert="horz" lIns="114260" tIns="57130" rIns="114260" bIns="5713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5" y="2360246"/>
            <a:ext cx="10841018" cy="4070808"/>
          </a:xfrm>
          <a:prstGeom prst="rect">
            <a:avLst/>
          </a:prstGeom>
        </p:spPr>
        <p:txBody>
          <a:bodyPr vert="horz" lIns="114260" tIns="57130" rIns="114260" bIns="5713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90"/>
            <a:ext cx="2986299" cy="383297"/>
          </a:xfrm>
          <a:prstGeom prst="rect">
            <a:avLst/>
          </a:prstGeom>
        </p:spPr>
        <p:txBody>
          <a:bodyPr vert="horz" lIns="114260" tIns="57130" rIns="114260" bIns="57130" rtlCol="0" anchor="ctr"/>
          <a:lstStyle>
            <a:lvl1pPr algn="l">
              <a:defRPr sz="1500">
                <a:solidFill>
                  <a:schemeClr val="tx2"/>
                </a:solidFill>
              </a:defRPr>
            </a:lvl1pPr>
          </a:lstStyle>
          <a:p>
            <a:fld id="{5089D50C-19A5-4AE3-B809-37CAA7285A9A}" type="datetimeFigureOut">
              <a:rPr lang="tr-TR" smtClean="0"/>
              <a:pPr/>
              <a:t>17.03.2021</a:t>
            </a:fld>
            <a:endParaRPr lang="tr-TR"/>
          </a:p>
        </p:txBody>
      </p:sp>
      <p:sp>
        <p:nvSpPr>
          <p:cNvPr id="5" name="Footer Placeholder 4"/>
          <p:cNvSpPr>
            <a:spLocks noGrp="1"/>
          </p:cNvSpPr>
          <p:nvPr>
            <p:ph type="ftr" sz="quarter" idx="3"/>
          </p:nvPr>
        </p:nvSpPr>
        <p:spPr>
          <a:xfrm>
            <a:off x="4372795" y="6468090"/>
            <a:ext cx="4052835" cy="383297"/>
          </a:xfrm>
          <a:prstGeom prst="rect">
            <a:avLst/>
          </a:prstGeom>
        </p:spPr>
        <p:txBody>
          <a:bodyPr vert="horz" lIns="114260" tIns="57130" rIns="114260" bIns="57130"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90"/>
            <a:ext cx="2986299" cy="383297"/>
          </a:xfrm>
          <a:prstGeom prst="rect">
            <a:avLst/>
          </a:prstGeom>
        </p:spPr>
        <p:txBody>
          <a:bodyPr vert="horz" lIns="114260" tIns="57130" rIns="114260" bIns="57130" rtlCol="0" anchor="ctr"/>
          <a:lstStyle>
            <a:lvl1pPr algn="r">
              <a:defRPr sz="1500">
                <a:solidFill>
                  <a:schemeClr val="tx2"/>
                </a:solidFill>
              </a:defRPr>
            </a:lvl1pPr>
          </a:lstStyle>
          <a:p>
            <a:fld id="{2A12239F-7BD8-4AAE-915C-CA165DCEB8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142594"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38" indent="-457038" algn="l" defTabSz="1142594"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206" indent="-457038" algn="l" defTabSz="1142594"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242" indent="-457038" algn="l" defTabSz="1142594"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280" indent="-399908" algn="l" defTabSz="1142594"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188" indent="-399908" algn="l" defTabSz="1142594"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097"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004"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4912"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4820" indent="-342779" algn="l" defTabSz="1142594"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594" rtl="0" eaLnBrk="1" latinLnBrk="0" hangingPunct="1">
        <a:defRPr sz="2200" kern="1200">
          <a:solidFill>
            <a:schemeClr val="tx1"/>
          </a:solidFill>
          <a:latin typeface="+mn-lt"/>
          <a:ea typeface="+mn-ea"/>
          <a:cs typeface="+mn-cs"/>
        </a:defRPr>
      </a:lvl1pPr>
      <a:lvl2pPr marL="571298" algn="l" defTabSz="1142594" rtl="0" eaLnBrk="1" latinLnBrk="0" hangingPunct="1">
        <a:defRPr sz="2200" kern="1200">
          <a:solidFill>
            <a:schemeClr val="tx1"/>
          </a:solidFill>
          <a:latin typeface="+mn-lt"/>
          <a:ea typeface="+mn-ea"/>
          <a:cs typeface="+mn-cs"/>
        </a:defRPr>
      </a:lvl2pPr>
      <a:lvl3pPr marL="1142594" algn="l" defTabSz="1142594" rtl="0" eaLnBrk="1" latinLnBrk="0" hangingPunct="1">
        <a:defRPr sz="2200" kern="1200">
          <a:solidFill>
            <a:schemeClr val="tx1"/>
          </a:solidFill>
          <a:latin typeface="+mn-lt"/>
          <a:ea typeface="+mn-ea"/>
          <a:cs typeface="+mn-cs"/>
        </a:defRPr>
      </a:lvl3pPr>
      <a:lvl4pPr marL="1713892" algn="l" defTabSz="1142594" rtl="0" eaLnBrk="1" latinLnBrk="0" hangingPunct="1">
        <a:defRPr sz="2200" kern="1200">
          <a:solidFill>
            <a:schemeClr val="tx1"/>
          </a:solidFill>
          <a:latin typeface="+mn-lt"/>
          <a:ea typeface="+mn-ea"/>
          <a:cs typeface="+mn-cs"/>
        </a:defRPr>
      </a:lvl4pPr>
      <a:lvl5pPr marL="2285188" algn="l" defTabSz="1142594" rtl="0" eaLnBrk="1" latinLnBrk="0" hangingPunct="1">
        <a:defRPr sz="2200" kern="1200">
          <a:solidFill>
            <a:schemeClr val="tx1"/>
          </a:solidFill>
          <a:latin typeface="+mn-lt"/>
          <a:ea typeface="+mn-ea"/>
          <a:cs typeface="+mn-cs"/>
        </a:defRPr>
      </a:lvl5pPr>
      <a:lvl6pPr marL="2856486" algn="l" defTabSz="1142594" rtl="0" eaLnBrk="1" latinLnBrk="0" hangingPunct="1">
        <a:defRPr sz="2200" kern="1200">
          <a:solidFill>
            <a:schemeClr val="tx1"/>
          </a:solidFill>
          <a:latin typeface="+mn-lt"/>
          <a:ea typeface="+mn-ea"/>
          <a:cs typeface="+mn-cs"/>
        </a:defRPr>
      </a:lvl6pPr>
      <a:lvl7pPr marL="3427782" algn="l" defTabSz="1142594" rtl="0" eaLnBrk="1" latinLnBrk="0" hangingPunct="1">
        <a:defRPr sz="2200" kern="1200">
          <a:solidFill>
            <a:schemeClr val="tx1"/>
          </a:solidFill>
          <a:latin typeface="+mn-lt"/>
          <a:ea typeface="+mn-ea"/>
          <a:cs typeface="+mn-cs"/>
        </a:defRPr>
      </a:lvl7pPr>
      <a:lvl8pPr marL="3999080" algn="l" defTabSz="1142594" rtl="0" eaLnBrk="1" latinLnBrk="0" hangingPunct="1">
        <a:defRPr sz="2200" kern="1200">
          <a:solidFill>
            <a:schemeClr val="tx1"/>
          </a:solidFill>
          <a:latin typeface="+mn-lt"/>
          <a:ea typeface="+mn-ea"/>
          <a:cs typeface="+mn-cs"/>
        </a:defRPr>
      </a:lvl8pPr>
      <a:lvl9pPr marL="4570377" algn="l" defTabSz="1142594"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798425" cy="7199313"/>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4273" tIns="57136" rIns="114273" bIns="57136" rtlCol="0" anchor="ctr"/>
          <a:lstStyle/>
          <a:p>
            <a:pPr algn="ctr"/>
            <a:endParaRPr lang="en-US"/>
          </a:p>
        </p:txBody>
      </p:sp>
      <p:sp>
        <p:nvSpPr>
          <p:cNvPr id="2" name="Title Placeholder 1"/>
          <p:cNvSpPr>
            <a:spLocks noGrp="1"/>
          </p:cNvSpPr>
          <p:nvPr>
            <p:ph type="title"/>
          </p:nvPr>
        </p:nvSpPr>
        <p:spPr>
          <a:xfrm>
            <a:off x="963648" y="598532"/>
            <a:ext cx="10856075" cy="1106719"/>
          </a:xfrm>
          <a:prstGeom prst="rect">
            <a:avLst/>
          </a:prstGeom>
        </p:spPr>
        <p:txBody>
          <a:bodyPr vert="horz" lIns="114273" tIns="57136" rIns="114273" bIns="57136"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978704" y="2360245"/>
            <a:ext cx="10841018" cy="4070808"/>
          </a:xfrm>
          <a:prstGeom prst="rect">
            <a:avLst/>
          </a:prstGeom>
        </p:spPr>
        <p:txBody>
          <a:bodyPr vert="horz" lIns="114273" tIns="57136" rIns="114273" bIns="57136"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04404" y="6468089"/>
            <a:ext cx="2986299" cy="383297"/>
          </a:xfrm>
          <a:prstGeom prst="rect">
            <a:avLst/>
          </a:prstGeom>
        </p:spPr>
        <p:txBody>
          <a:bodyPr vert="horz" lIns="114273" tIns="57136" rIns="114273" bIns="57136" rtlCol="0" anchor="ctr"/>
          <a:lstStyle>
            <a:lvl1pPr algn="l">
              <a:defRPr sz="1500">
                <a:solidFill>
                  <a:schemeClr val="tx2"/>
                </a:solidFill>
              </a:defRPr>
            </a:lvl1pPr>
          </a:lstStyle>
          <a:p>
            <a:fld id="{5089D50C-19A5-4AE3-B809-37CAA7285A9A}" type="datetimeFigureOut">
              <a:rPr lang="tr-TR" smtClean="0"/>
              <a:pPr/>
              <a:t>17.03.2021</a:t>
            </a:fld>
            <a:endParaRPr lang="tr-TR"/>
          </a:p>
        </p:txBody>
      </p:sp>
      <p:sp>
        <p:nvSpPr>
          <p:cNvPr id="5" name="Footer Placeholder 4"/>
          <p:cNvSpPr>
            <a:spLocks noGrp="1"/>
          </p:cNvSpPr>
          <p:nvPr>
            <p:ph type="ftr" sz="quarter" idx="3"/>
          </p:nvPr>
        </p:nvSpPr>
        <p:spPr>
          <a:xfrm>
            <a:off x="4372795" y="6468089"/>
            <a:ext cx="4052835" cy="383297"/>
          </a:xfrm>
          <a:prstGeom prst="rect">
            <a:avLst/>
          </a:prstGeom>
        </p:spPr>
        <p:txBody>
          <a:bodyPr vert="horz" lIns="114273" tIns="57136" rIns="114273" bIns="57136" rtlCol="0" anchor="ctr"/>
          <a:lstStyle>
            <a:lvl1pPr algn="ctr">
              <a:defRPr sz="1500">
                <a:solidFill>
                  <a:schemeClr val="tx2"/>
                </a:solidFill>
              </a:defRPr>
            </a:lvl1pPr>
          </a:lstStyle>
          <a:p>
            <a:endParaRPr lang="tr-TR"/>
          </a:p>
        </p:txBody>
      </p:sp>
      <p:sp>
        <p:nvSpPr>
          <p:cNvPr id="6" name="Slide Number Placeholder 5"/>
          <p:cNvSpPr>
            <a:spLocks noGrp="1"/>
          </p:cNvSpPr>
          <p:nvPr>
            <p:ph type="sldNum" sz="quarter" idx="4"/>
          </p:nvPr>
        </p:nvSpPr>
        <p:spPr>
          <a:xfrm>
            <a:off x="9292664" y="6468089"/>
            <a:ext cx="2986299" cy="383297"/>
          </a:xfrm>
          <a:prstGeom prst="rect">
            <a:avLst/>
          </a:prstGeom>
        </p:spPr>
        <p:txBody>
          <a:bodyPr vert="horz" lIns="114273" tIns="57136" rIns="114273" bIns="57136" rtlCol="0" anchor="ctr"/>
          <a:lstStyle>
            <a:lvl1pPr algn="r">
              <a:defRPr sz="1500">
                <a:solidFill>
                  <a:schemeClr val="tx2"/>
                </a:solidFill>
              </a:defRPr>
            </a:lvl1pPr>
          </a:lstStyle>
          <a:p>
            <a:fld id="{2A12239F-7BD8-4AAE-915C-CA165DCEB87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1142726" rtl="0" eaLnBrk="1" latinLnBrk="0" hangingPunct="1">
        <a:spcBef>
          <a:spcPct val="0"/>
        </a:spcBef>
        <a:buNone/>
        <a:defRPr sz="67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090" indent="-457090" algn="l" defTabSz="1142726" rtl="0" eaLnBrk="1" latinLnBrk="0" hangingPunct="1">
        <a:spcBef>
          <a:spcPct val="20000"/>
        </a:spcBef>
        <a:buClr>
          <a:schemeClr val="accent1"/>
        </a:buClr>
        <a:buFont typeface="Wingdings" pitchFamily="2" charset="2"/>
        <a:buChar char=""/>
        <a:defRPr sz="3000" kern="1200">
          <a:solidFill>
            <a:schemeClr val="tx1">
              <a:lumMod val="85000"/>
              <a:lumOff val="15000"/>
            </a:schemeClr>
          </a:solidFill>
          <a:latin typeface="+mn-lt"/>
          <a:ea typeface="+mn-ea"/>
          <a:cs typeface="+mn-cs"/>
        </a:defRPr>
      </a:lvl1pPr>
      <a:lvl2pPr marL="971317" indent="-457090" algn="l" defTabSz="1142726" rtl="0" eaLnBrk="1" latinLnBrk="0" hangingPunct="1">
        <a:spcBef>
          <a:spcPct val="20000"/>
        </a:spcBef>
        <a:buClr>
          <a:schemeClr val="accent1"/>
        </a:buClr>
        <a:buFont typeface="Wingdings" pitchFamily="2" charset="2"/>
        <a:buChar char=""/>
        <a:defRPr sz="2700" kern="1200">
          <a:solidFill>
            <a:schemeClr val="tx1">
              <a:lumMod val="85000"/>
              <a:lumOff val="15000"/>
            </a:schemeClr>
          </a:solidFill>
          <a:latin typeface="+mn-lt"/>
          <a:ea typeface="+mn-ea"/>
          <a:cs typeface="+mn-cs"/>
        </a:defRPr>
      </a:lvl2pPr>
      <a:lvl3pPr marL="1428407" indent="-457090" algn="l" defTabSz="1142726" rtl="0" eaLnBrk="1" latinLnBrk="0" hangingPunct="1">
        <a:spcBef>
          <a:spcPct val="20000"/>
        </a:spcBef>
        <a:buClr>
          <a:schemeClr val="accent1"/>
        </a:buClr>
        <a:buFont typeface="Wingdings" pitchFamily="2" charset="2"/>
        <a:buChar char=""/>
        <a:defRPr sz="2500" kern="1200">
          <a:solidFill>
            <a:schemeClr val="tx1">
              <a:lumMod val="85000"/>
              <a:lumOff val="15000"/>
            </a:schemeClr>
          </a:solidFill>
          <a:latin typeface="+mn-lt"/>
          <a:ea typeface="+mn-ea"/>
          <a:cs typeface="+mn-cs"/>
        </a:defRPr>
      </a:lvl3pPr>
      <a:lvl4pPr marL="1885497" indent="-399954" algn="l" defTabSz="1142726"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4pPr>
      <a:lvl5pPr marL="2285451" indent="-399954" algn="l" defTabSz="1142726"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5pPr>
      <a:lvl6pPr marL="2685405"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6pPr>
      <a:lvl7pPr marL="3085359"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7pPr>
      <a:lvl8pPr marL="3485313"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8pPr>
      <a:lvl9pPr marL="3885267" indent="-342818" algn="l" defTabSz="1142726" rtl="0" eaLnBrk="1" latinLnBrk="0" hangingPunct="1">
        <a:spcBef>
          <a:spcPts val="500"/>
        </a:spcBef>
        <a:buClr>
          <a:schemeClr val="accent1"/>
        </a:buClr>
        <a:buFont typeface="Wingdings" pitchFamily="2" charset="2"/>
        <a:buChar char=""/>
        <a:defRPr sz="1700" kern="1200">
          <a:solidFill>
            <a:schemeClr val="tx1"/>
          </a:solidFill>
          <a:latin typeface="+mn-lt"/>
          <a:ea typeface="+mn-ea"/>
          <a:cs typeface="+mn-cs"/>
        </a:defRPr>
      </a:lvl9pPr>
    </p:bodyStyle>
    <p:otherStyle>
      <a:defPPr>
        <a:defRPr lang="en-US"/>
      </a:defPPr>
      <a:lvl1pPr marL="0" algn="l" defTabSz="1142726" rtl="0" eaLnBrk="1" latinLnBrk="0" hangingPunct="1">
        <a:defRPr sz="2200" kern="1200">
          <a:solidFill>
            <a:schemeClr val="tx1"/>
          </a:solidFill>
          <a:latin typeface="+mn-lt"/>
          <a:ea typeface="+mn-ea"/>
          <a:cs typeface="+mn-cs"/>
        </a:defRPr>
      </a:lvl1pPr>
      <a:lvl2pPr marL="571363" algn="l" defTabSz="1142726" rtl="0" eaLnBrk="1" latinLnBrk="0" hangingPunct="1">
        <a:defRPr sz="2200" kern="1200">
          <a:solidFill>
            <a:schemeClr val="tx1"/>
          </a:solidFill>
          <a:latin typeface="+mn-lt"/>
          <a:ea typeface="+mn-ea"/>
          <a:cs typeface="+mn-cs"/>
        </a:defRPr>
      </a:lvl2pPr>
      <a:lvl3pPr marL="1142726" algn="l" defTabSz="1142726" rtl="0" eaLnBrk="1" latinLnBrk="0" hangingPunct="1">
        <a:defRPr sz="2200" kern="1200">
          <a:solidFill>
            <a:schemeClr val="tx1"/>
          </a:solidFill>
          <a:latin typeface="+mn-lt"/>
          <a:ea typeface="+mn-ea"/>
          <a:cs typeface="+mn-cs"/>
        </a:defRPr>
      </a:lvl3pPr>
      <a:lvl4pPr marL="1714089" algn="l" defTabSz="1142726" rtl="0" eaLnBrk="1" latinLnBrk="0" hangingPunct="1">
        <a:defRPr sz="2200" kern="1200">
          <a:solidFill>
            <a:schemeClr val="tx1"/>
          </a:solidFill>
          <a:latin typeface="+mn-lt"/>
          <a:ea typeface="+mn-ea"/>
          <a:cs typeface="+mn-cs"/>
        </a:defRPr>
      </a:lvl4pPr>
      <a:lvl5pPr marL="2285451" algn="l" defTabSz="1142726" rtl="0" eaLnBrk="1" latinLnBrk="0" hangingPunct="1">
        <a:defRPr sz="2200" kern="1200">
          <a:solidFill>
            <a:schemeClr val="tx1"/>
          </a:solidFill>
          <a:latin typeface="+mn-lt"/>
          <a:ea typeface="+mn-ea"/>
          <a:cs typeface="+mn-cs"/>
        </a:defRPr>
      </a:lvl5pPr>
      <a:lvl6pPr marL="2856814" algn="l" defTabSz="1142726" rtl="0" eaLnBrk="1" latinLnBrk="0" hangingPunct="1">
        <a:defRPr sz="2200" kern="1200">
          <a:solidFill>
            <a:schemeClr val="tx1"/>
          </a:solidFill>
          <a:latin typeface="+mn-lt"/>
          <a:ea typeface="+mn-ea"/>
          <a:cs typeface="+mn-cs"/>
        </a:defRPr>
      </a:lvl6pPr>
      <a:lvl7pPr marL="3428177" algn="l" defTabSz="1142726" rtl="0" eaLnBrk="1" latinLnBrk="0" hangingPunct="1">
        <a:defRPr sz="2200" kern="1200">
          <a:solidFill>
            <a:schemeClr val="tx1"/>
          </a:solidFill>
          <a:latin typeface="+mn-lt"/>
          <a:ea typeface="+mn-ea"/>
          <a:cs typeface="+mn-cs"/>
        </a:defRPr>
      </a:lvl7pPr>
      <a:lvl8pPr marL="3999540" algn="l" defTabSz="1142726" rtl="0" eaLnBrk="1" latinLnBrk="0" hangingPunct="1">
        <a:defRPr sz="2200" kern="1200">
          <a:solidFill>
            <a:schemeClr val="tx1"/>
          </a:solidFill>
          <a:latin typeface="+mn-lt"/>
          <a:ea typeface="+mn-ea"/>
          <a:cs typeface="+mn-cs"/>
        </a:defRPr>
      </a:lvl8pPr>
      <a:lvl9pPr marL="4570903" algn="l" defTabSz="114272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emf"/><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emf"/><Relationship Id="rId7" Type="http://schemas.openxmlformats.org/officeDocument/2006/relationships/diagramColors" Target="../diagrams/colors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r="3357"/>
          <a:stretch/>
        </p:blipFill>
        <p:spPr>
          <a:xfrm>
            <a:off x="1096104" y="1100138"/>
            <a:ext cx="11522618" cy="5635943"/>
          </a:xfrm>
          <a:prstGeom prst="rect">
            <a:avLst/>
          </a:prstGeom>
        </p:spPr>
      </p:pic>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16474" t="32738" r="77286" b="44712"/>
          <a:stretch/>
        </p:blipFill>
        <p:spPr>
          <a:xfrm>
            <a:off x="3368299" y="2418821"/>
            <a:ext cx="1436177" cy="2082798"/>
          </a:xfrm>
          <a:prstGeom prst="ellipse">
            <a:avLst/>
          </a:prstGeom>
        </p:spPr>
      </p:pic>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36974" t="32774" r="59386" b="46877"/>
          <a:stretch/>
        </p:blipFill>
        <p:spPr>
          <a:xfrm>
            <a:off x="5665254" y="2572720"/>
            <a:ext cx="1758434" cy="2061274"/>
          </a:xfrm>
          <a:prstGeom prst="ellipse">
            <a:avLst/>
          </a:prstGeom>
        </p:spPr>
      </p:pic>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57382" t="30849" r="38978" b="50176"/>
          <a:stretch/>
        </p:blipFill>
        <p:spPr>
          <a:xfrm>
            <a:off x="8090116" y="2495229"/>
            <a:ext cx="1283511" cy="2138764"/>
          </a:xfrm>
          <a:prstGeom prst="ellipse">
            <a:avLst/>
          </a:prstGeom>
        </p:spPr>
      </p:pic>
      <p:sp>
        <p:nvSpPr>
          <p:cNvPr id="5" name="Dikdörtgen 4"/>
          <p:cNvSpPr/>
          <p:nvPr/>
        </p:nvSpPr>
        <p:spPr>
          <a:xfrm>
            <a:off x="3334682" y="1921749"/>
            <a:ext cx="1510327" cy="3154700"/>
          </a:xfrm>
          <a:prstGeom prst="rect">
            <a:avLst/>
          </a:prstGeom>
          <a:noFill/>
        </p:spPr>
        <p:txBody>
          <a:bodyPr wrap="none" lIns="91429" tIns="45715" rIns="91429" bIns="45715">
            <a:spAutoFit/>
          </a:bodyPr>
          <a:lstStyle/>
          <a:p>
            <a:pPr algn="ctr"/>
            <a:r>
              <a:rPr lang="tr-TR" sz="19900" b="1" dirty="0">
                <a:ln w="0"/>
                <a:solidFill>
                  <a:schemeClr val="accent5"/>
                </a:solidFill>
                <a:effectLst>
                  <a:outerShdw blurRad="38100" dist="19050" dir="2700000" algn="tl" rotWithShape="0">
                    <a:schemeClr val="dk1">
                      <a:alpha val="40000"/>
                    </a:schemeClr>
                  </a:outerShdw>
                </a:effectLst>
              </a:rPr>
              <a:t>Y</a:t>
            </a:r>
          </a:p>
        </p:txBody>
      </p:sp>
      <p:sp>
        <p:nvSpPr>
          <p:cNvPr id="9" name="Dikdörtgen 8"/>
          <p:cNvSpPr/>
          <p:nvPr/>
        </p:nvSpPr>
        <p:spPr>
          <a:xfrm>
            <a:off x="8081908" y="1921749"/>
            <a:ext cx="1390102" cy="3154700"/>
          </a:xfrm>
          <a:prstGeom prst="rect">
            <a:avLst/>
          </a:prstGeom>
          <a:noFill/>
        </p:spPr>
        <p:txBody>
          <a:bodyPr wrap="none" lIns="91429" tIns="45715" rIns="91429" bIns="45715">
            <a:spAutoFit/>
          </a:bodyPr>
          <a:lstStyle/>
          <a:p>
            <a:pPr algn="ctr"/>
            <a:r>
              <a:rPr lang="tr-TR" sz="19900" b="1" dirty="0">
                <a:ln w="0"/>
                <a:solidFill>
                  <a:srgbClr val="FFC000"/>
                </a:solidFill>
                <a:effectLst>
                  <a:outerShdw blurRad="38100" dist="19050" dir="2700000" algn="tl" rotWithShape="0">
                    <a:schemeClr val="dk1">
                      <a:alpha val="40000"/>
                    </a:schemeClr>
                  </a:outerShdw>
                </a:effectLst>
              </a:rPr>
              <a:t>S</a:t>
            </a:r>
          </a:p>
        </p:txBody>
      </p:sp>
      <p:sp>
        <p:nvSpPr>
          <p:cNvPr id="10" name="Dikdörtgen 9"/>
          <p:cNvSpPr/>
          <p:nvPr/>
        </p:nvSpPr>
        <p:spPr>
          <a:xfrm>
            <a:off x="5708596" y="1984756"/>
            <a:ext cx="1580859" cy="3154700"/>
          </a:xfrm>
          <a:prstGeom prst="rect">
            <a:avLst/>
          </a:prstGeom>
          <a:noFill/>
        </p:spPr>
        <p:txBody>
          <a:bodyPr wrap="none" lIns="91429" tIns="45715" rIns="91429" bIns="45715">
            <a:spAutoFit/>
          </a:bodyPr>
          <a:lstStyle/>
          <a:p>
            <a:pPr algn="ctr"/>
            <a:r>
              <a:rPr lang="tr-TR" sz="19900" b="1" dirty="0">
                <a:ln w="0"/>
                <a:solidFill>
                  <a:schemeClr val="bg1"/>
                </a:solidFill>
                <a:effectLst>
                  <a:outerShdw blurRad="38100" dist="19050" dir="2700000" algn="tl" rotWithShape="0">
                    <a:schemeClr val="dk1">
                      <a:alpha val="40000"/>
                    </a:schemeClr>
                  </a:outerShdw>
                </a:effectLst>
              </a:rPr>
              <a:t>K</a:t>
            </a:r>
          </a:p>
        </p:txBody>
      </p:sp>
      <p:sp>
        <p:nvSpPr>
          <p:cNvPr id="11" name="Dikdörtgen 10"/>
          <p:cNvSpPr/>
          <p:nvPr/>
        </p:nvSpPr>
        <p:spPr>
          <a:xfrm>
            <a:off x="853034" y="6286500"/>
            <a:ext cx="10968387" cy="724206"/>
          </a:xfrm>
          <a:prstGeom prst="rect">
            <a:avLst/>
          </a:prstGeom>
          <a:solidFill>
            <a:schemeClr val="bg1"/>
          </a:solidFill>
          <a:ln>
            <a:solidFill>
              <a:schemeClr val="bg1"/>
            </a:solidFill>
          </a:ln>
          <a:effectLst>
            <a:reflection blurRad="6350" stA="52000" endA="300" endPos="35000" dir="5400000" sy="-100000" algn="bl" rotWithShape="0"/>
          </a:effectLst>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wrap="none" lIns="91429" tIns="45715" rIns="91429" bIns="45715">
            <a:prstTxWarp prst="textPlain">
              <a:avLst/>
            </a:prstTxWarp>
            <a:spAutoFit/>
          </a:bodyPr>
          <a:lstStyle/>
          <a:p>
            <a:pPr algn="ctr"/>
            <a:r>
              <a:rPr lang="tr-TR" sz="5400" b="1" dirty="0">
                <a:ln w="6600">
                  <a:solidFill>
                    <a:schemeClr val="accent2"/>
                  </a:solidFill>
                  <a:prstDash val="solid"/>
                </a:ln>
                <a:solidFill>
                  <a:srgbClr val="FFFFFF"/>
                </a:solidFill>
                <a:effectLst>
                  <a:outerShdw dist="38100" dir="2700000" algn="tl" rotWithShape="0">
                    <a:schemeClr val="accent2"/>
                  </a:outerShdw>
                </a:effectLst>
              </a:rPr>
              <a:t>YÜKSEKÖĞRETİM KURUMLARI SINAVI</a:t>
            </a:r>
          </a:p>
        </p:txBody>
      </p:sp>
      <p:sp>
        <p:nvSpPr>
          <p:cNvPr id="12" name="11 Metin kutusu"/>
          <p:cNvSpPr txBox="1"/>
          <p:nvPr/>
        </p:nvSpPr>
        <p:spPr>
          <a:xfrm>
            <a:off x="853034" y="5957864"/>
            <a:ext cx="11765688" cy="461665"/>
          </a:xfrm>
          <a:prstGeom prst="rect">
            <a:avLst/>
          </a:prstGeom>
          <a:noFill/>
        </p:spPr>
        <p:txBody>
          <a:bodyPr wrap="square" rtlCol="0">
            <a:spAutoFit/>
          </a:bodyPr>
          <a:lstStyle/>
          <a:p>
            <a:r>
              <a:rPr lang="tr-TR" sz="2400" b="1" dirty="0" smtClean="0">
                <a:latin typeface="Arial Black" pitchFamily="34" charset="0"/>
              </a:rPr>
              <a:t>PROF. DR. NECMETTİN ERBAKAN ANADOLU İMAM HATİP LİSESİ</a:t>
            </a:r>
            <a:endParaRPr lang="tr-TR" sz="2400" b="1" dirty="0">
              <a:latin typeface="Arial Black" pitchFamily="34" charset="0"/>
            </a:endParaRPr>
          </a:p>
        </p:txBody>
      </p:sp>
      <p:pic>
        <p:nvPicPr>
          <p:cNvPr id="1026" name="Picture 2" descr="C:\Users\NURAY\Desktop\Class of 2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596" y="78331"/>
            <a:ext cx="4940345" cy="190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6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par>
                          <p:cTn id="25" fill="hold">
                            <p:stCondLst>
                              <p:cond delay="3000"/>
                            </p:stCondLst>
                            <p:childTnLst>
                              <p:par>
                                <p:cTn id="26" presetID="6"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cstate="print"/>
          <a:stretch>
            <a:fillRect/>
          </a:stretch>
        </p:blipFill>
        <p:spPr>
          <a:xfrm>
            <a:off x="-4674" y="581058"/>
            <a:ext cx="6229349" cy="6589628"/>
          </a:xfrm>
          <a:prstGeom prst="rect">
            <a:avLst/>
          </a:prstGeom>
        </p:spPr>
      </p:pic>
      <p:sp>
        <p:nvSpPr>
          <p:cNvPr id="3" name="Dikdörtgen 2"/>
          <p:cNvSpPr/>
          <p:nvPr/>
        </p:nvSpPr>
        <p:spPr>
          <a:xfrm>
            <a:off x="5132879" y="717731"/>
            <a:ext cx="7386242" cy="1077208"/>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chemeClr val="tx1"/>
                </a:solidFill>
                <a:effectLst>
                  <a:outerShdw blurRad="38100" dist="19050" dir="2700000" algn="tl" rotWithShape="0">
                    <a:schemeClr val="dk1">
                      <a:alpha val="40000"/>
                    </a:schemeClr>
                  </a:outerShdw>
                </a:effectLst>
              </a:rPr>
              <a:t>2. AŞAMA SINAVIDIR. BÜTÜN ADAYLARIN GİRMESİ </a:t>
            </a:r>
            <a:r>
              <a:rPr lang="tr-TR" sz="3200" b="1" dirty="0">
                <a:ln w="0"/>
                <a:solidFill>
                  <a:srgbClr val="FF0000"/>
                </a:solidFill>
                <a:effectLst>
                  <a:outerShdw blurRad="38100" dist="19050" dir="2700000" algn="tl" rotWithShape="0">
                    <a:schemeClr val="dk1">
                      <a:alpha val="40000"/>
                    </a:schemeClr>
                  </a:outerShdw>
                </a:effectLst>
              </a:rPr>
              <a:t>ZORUNLUDUR DEĞİLDİR.</a:t>
            </a:r>
          </a:p>
        </p:txBody>
      </p:sp>
      <p:sp>
        <p:nvSpPr>
          <p:cNvPr id="23" name="Dikdörtgen 22"/>
          <p:cNvSpPr/>
          <p:nvPr/>
        </p:nvSpPr>
        <p:spPr>
          <a:xfrm>
            <a:off x="6224670" y="4209171"/>
            <a:ext cx="6294448" cy="1338818"/>
          </a:xfrm>
          <a:prstGeom prst="rect">
            <a:avLst/>
          </a:prstGeom>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2700" b="1" dirty="0">
                <a:ln w="0"/>
                <a:solidFill>
                  <a:schemeClr val="tx1"/>
                </a:solidFill>
                <a:effectLst>
                  <a:outerShdw blurRad="38100" dist="19050" dir="2700000" algn="tl" rotWithShape="0">
                    <a:schemeClr val="dk1">
                      <a:alpha val="40000"/>
                    </a:schemeClr>
                  </a:outerShdw>
                </a:effectLst>
              </a:rPr>
              <a:t>AYT SINAVINDAN </a:t>
            </a:r>
            <a:r>
              <a:rPr lang="tr-TR" sz="2700" b="1" u="sng" dirty="0">
                <a:ln w="0"/>
                <a:solidFill>
                  <a:srgbClr val="FF0000"/>
                </a:solidFill>
                <a:effectLst>
                  <a:outerShdw blurRad="38100" dist="19050" dir="2700000" algn="tl" rotWithShape="0">
                    <a:schemeClr val="dk1">
                      <a:alpha val="40000"/>
                    </a:schemeClr>
                  </a:outerShdw>
                </a:effectLst>
              </a:rPr>
              <a:t>180 PUAN </a:t>
            </a:r>
            <a:r>
              <a:rPr lang="tr-TR" sz="2700" b="1" dirty="0">
                <a:ln w="0"/>
                <a:solidFill>
                  <a:schemeClr val="tx1"/>
                </a:solidFill>
                <a:effectLst>
                  <a:outerShdw blurRad="38100" dist="19050" dir="2700000" algn="tl" rotWithShape="0">
                    <a:schemeClr val="dk1">
                      <a:alpha val="40000"/>
                    </a:schemeClr>
                  </a:outerShdw>
                </a:effectLst>
              </a:rPr>
              <a:t>VE ÜSTÜ ALAN ADAYLAR İLGİLİ ALANLARDAN TERCİH YAPABİLİRLER.</a:t>
            </a:r>
          </a:p>
        </p:txBody>
      </p:sp>
      <p:grpSp>
        <p:nvGrpSpPr>
          <p:cNvPr id="29" name="Grup 28"/>
          <p:cNvGrpSpPr/>
          <p:nvPr/>
        </p:nvGrpSpPr>
        <p:grpSpPr>
          <a:xfrm>
            <a:off x="161413" y="57839"/>
            <a:ext cx="12519305" cy="507831"/>
            <a:chOff x="161412" y="57838"/>
            <a:chExt cx="12519305" cy="507830"/>
          </a:xfrm>
        </p:grpSpPr>
        <p:pic>
          <p:nvPicPr>
            <p:cNvPr id="30" name="Resim 29"/>
            <p:cNvPicPr>
              <a:picLocks noChangeAspect="1"/>
            </p:cNvPicPr>
            <p:nvPr/>
          </p:nvPicPr>
          <p:blipFill>
            <a:blip r:embed="rId3" cstate="print"/>
            <a:stretch>
              <a:fillRect/>
            </a:stretch>
          </p:blipFill>
          <p:spPr>
            <a:xfrm>
              <a:off x="161412" y="86465"/>
              <a:ext cx="12519305" cy="408328"/>
            </a:xfrm>
            <a:prstGeom prst="rect">
              <a:avLst/>
            </a:prstGeom>
          </p:spPr>
        </p:pic>
        <p:sp>
          <p:nvSpPr>
            <p:cNvPr id="32" name="Metin kutusu 31"/>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AYT</a:t>
            </a:r>
          </a:p>
        </p:txBody>
      </p:sp>
      <p:sp>
        <p:nvSpPr>
          <p:cNvPr id="19" name="Dikdörtgen 18"/>
          <p:cNvSpPr/>
          <p:nvPr/>
        </p:nvSpPr>
        <p:spPr>
          <a:xfrm>
            <a:off x="6224670" y="1989271"/>
            <a:ext cx="6294448" cy="1962065"/>
          </a:xfrm>
          <a:prstGeom prst="rect">
            <a:avLst/>
          </a:prstGeom>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lnSpc>
                <a:spcPct val="150000"/>
              </a:lnSpc>
            </a:pPr>
            <a:r>
              <a:rPr lang="tr-TR" sz="2700" b="1" dirty="0">
                <a:solidFill>
                  <a:schemeClr val="tx1"/>
                </a:solidFill>
                <a:effectLst>
                  <a:outerShdw blurRad="38100" dist="38100" dir="2700000" algn="tl">
                    <a:srgbClr val="000000">
                      <a:alpha val="43137"/>
                    </a:srgbClr>
                  </a:outerShdw>
                </a:effectLst>
              </a:rPr>
              <a:t>ADAY </a:t>
            </a:r>
            <a:r>
              <a:rPr lang="tr-TR" sz="2700" b="1" u="sng" dirty="0">
                <a:solidFill>
                  <a:srgbClr val="FF0000"/>
                </a:solidFill>
                <a:effectLst>
                  <a:outerShdw blurRad="38100" dist="38100" dir="2700000" algn="tl">
                    <a:srgbClr val="000000">
                      <a:alpha val="43137"/>
                    </a:srgbClr>
                  </a:outerShdw>
                </a:effectLst>
              </a:rPr>
              <a:t>TYT’DEN 150</a:t>
            </a:r>
            <a:r>
              <a:rPr lang="tr-TR" sz="2700" b="1" u="sng" dirty="0">
                <a:solidFill>
                  <a:schemeClr val="tx1"/>
                </a:solidFill>
                <a:effectLst>
                  <a:outerShdw blurRad="38100" dist="38100" dir="2700000" algn="tl">
                    <a:srgbClr val="000000">
                      <a:alpha val="43137"/>
                    </a:srgbClr>
                  </a:outerShdw>
                </a:effectLst>
              </a:rPr>
              <a:t> </a:t>
            </a:r>
            <a:r>
              <a:rPr lang="tr-TR" sz="2700" b="1" dirty="0">
                <a:solidFill>
                  <a:schemeClr val="tx1"/>
                </a:solidFill>
                <a:effectLst>
                  <a:outerShdw blurRad="38100" dist="38100" dir="2700000" algn="tl">
                    <a:srgbClr val="000000">
                      <a:alpha val="43137"/>
                    </a:srgbClr>
                  </a:outerShdw>
                </a:effectLst>
              </a:rPr>
              <a:t>PUANI GEÇEMEMİŞ İSE AYT SINAVINDAN BAŞARILI OLSA BİLE AYT PUANI </a:t>
            </a:r>
            <a:r>
              <a:rPr lang="tr-TR" sz="2700" b="1" dirty="0">
                <a:solidFill>
                  <a:srgbClr val="FF0000"/>
                </a:solidFill>
                <a:effectLst>
                  <a:outerShdw blurRad="38100" dist="38100" dir="2700000" algn="tl">
                    <a:srgbClr val="000000">
                      <a:alpha val="43137"/>
                    </a:srgbClr>
                  </a:outerShdw>
                </a:effectLst>
              </a:rPr>
              <a:t>HESAPLANMAYACAKTIR</a:t>
            </a:r>
            <a:r>
              <a:rPr lang="tr-TR" sz="2700" b="1" dirty="0">
                <a:solidFill>
                  <a:schemeClr val="tx1"/>
                </a:solidFill>
                <a:effectLst>
                  <a:outerShdw blurRad="38100" dist="38100" dir="2700000" algn="tl">
                    <a:srgbClr val="000000">
                      <a:alpha val="43137"/>
                    </a:srgbClr>
                  </a:outerShdw>
                </a:effectLst>
              </a:rPr>
              <a:t>.</a:t>
            </a:r>
          </a:p>
        </p:txBody>
      </p:sp>
      <p:sp>
        <p:nvSpPr>
          <p:cNvPr id="21" name="Dikdörtgen 20"/>
          <p:cNvSpPr/>
          <p:nvPr/>
        </p:nvSpPr>
        <p:spPr>
          <a:xfrm>
            <a:off x="5132878" y="5677979"/>
            <a:ext cx="7386242" cy="1446540"/>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200" b="1" dirty="0">
                <a:ln w="0"/>
                <a:solidFill>
                  <a:srgbClr val="FF0000"/>
                </a:solidFill>
                <a:effectLst>
                  <a:outerShdw blurRad="38100" dist="19050" dir="2700000" algn="tl" rotWithShape="0">
                    <a:schemeClr val="dk1">
                      <a:alpha val="40000"/>
                    </a:schemeClr>
                  </a:outerShdw>
                </a:effectLst>
              </a:rPr>
              <a:t>3 PUAN </a:t>
            </a:r>
            <a:r>
              <a:rPr lang="tr-TR" sz="3200" b="1" dirty="0">
                <a:ln w="0"/>
                <a:solidFill>
                  <a:schemeClr val="tx1"/>
                </a:solidFill>
                <a:effectLst>
                  <a:outerShdw blurRad="38100" dist="19050" dir="2700000" algn="tl" rotWithShape="0">
                    <a:schemeClr val="dk1">
                      <a:alpha val="40000"/>
                    </a:schemeClr>
                  </a:outerShdw>
                </a:effectLst>
              </a:rPr>
              <a:t>TÜRÜNE SAHİPTİR:</a:t>
            </a:r>
          </a:p>
          <a:p>
            <a:pPr algn="ctr"/>
            <a:r>
              <a:rPr lang="tr-TR" sz="3200" b="1" dirty="0">
                <a:ln w="0"/>
                <a:solidFill>
                  <a:schemeClr val="tx1"/>
                </a:solidFill>
                <a:effectLst>
                  <a:outerShdw blurRad="38100" dist="19050" dir="2700000" algn="tl" rotWithShape="0">
                    <a:schemeClr val="dk1">
                      <a:alpha val="40000"/>
                    </a:schemeClr>
                  </a:outerShdw>
                </a:effectLst>
              </a:rPr>
              <a:t>EA. – SAY. – SÖZ. </a:t>
            </a:r>
          </a:p>
          <a:p>
            <a:pPr algn="ctr"/>
            <a:r>
              <a:rPr lang="tr-TR" sz="2400" b="1" dirty="0">
                <a:ln w="0"/>
                <a:solidFill>
                  <a:srgbClr val="FF0000"/>
                </a:solidFill>
                <a:effectLst>
                  <a:outerShdw blurRad="38100" dist="19050" dir="2700000" algn="tl" rotWithShape="0">
                    <a:schemeClr val="dk1">
                      <a:alpha val="40000"/>
                    </a:schemeClr>
                  </a:outerShdw>
                </a:effectLst>
              </a:rPr>
              <a:t>NOT: </a:t>
            </a:r>
            <a:r>
              <a:rPr lang="tr-TR" sz="2400" b="1" dirty="0">
                <a:ln w="0"/>
                <a:solidFill>
                  <a:schemeClr val="tx1"/>
                </a:solidFill>
                <a:effectLst>
                  <a:outerShdw blurRad="38100" dist="19050" dir="2700000" algn="tl" rotWithShape="0">
                    <a:schemeClr val="dk1">
                      <a:alpha val="40000"/>
                    </a:schemeClr>
                  </a:outerShdw>
                </a:effectLst>
              </a:rPr>
              <a:t>DİL PUANI </a:t>
            </a:r>
            <a:r>
              <a:rPr lang="tr-TR" sz="2400" b="1" u="sng" dirty="0">
                <a:ln w="0"/>
                <a:solidFill>
                  <a:srgbClr val="FF0000"/>
                </a:solidFill>
                <a:effectLst>
                  <a:outerShdw blurRad="38100" dist="19050" dir="2700000" algn="tl" rotWithShape="0">
                    <a:schemeClr val="dk1">
                      <a:alpha val="40000"/>
                    </a:schemeClr>
                  </a:outerShdw>
                </a:effectLst>
              </a:rPr>
              <a:t>YDS</a:t>
            </a:r>
            <a:r>
              <a:rPr lang="tr-TR" sz="2400" b="1" dirty="0">
                <a:ln w="0"/>
                <a:solidFill>
                  <a:schemeClr val="tx1"/>
                </a:solidFill>
                <a:effectLst>
                  <a:outerShdw blurRad="38100" dist="19050" dir="2700000" algn="tl" rotWithShape="0">
                    <a:schemeClr val="dk1">
                      <a:alpha val="40000"/>
                    </a:schemeClr>
                  </a:outerShdw>
                </a:effectLst>
              </a:rPr>
              <a:t> İLE HESAPLANIR</a:t>
            </a:r>
          </a:p>
        </p:txBody>
      </p:sp>
    </p:spTree>
    <p:extLst>
      <p:ext uri="{BB962C8B-B14F-4D97-AF65-F5344CB8AC3E}">
        <p14:creationId xmlns:p14="http://schemas.microsoft.com/office/powerpoint/2010/main" val="40959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ppt_x"/>
                                          </p:val>
                                        </p:tav>
                                        <p:tav tm="100000">
                                          <p:val>
                                            <p:strVal val="#ppt_x"/>
                                          </p:val>
                                        </p:tav>
                                      </p:tavLst>
                                    </p:anim>
                                    <p:anim calcmode="lin" valueType="num">
                                      <p:cBhvr additive="base">
                                        <p:cTn id="4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 grpId="0"/>
      <p:bldP spid="19"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 23"/>
          <p:cNvGrpSpPr/>
          <p:nvPr/>
        </p:nvGrpSpPr>
        <p:grpSpPr>
          <a:xfrm>
            <a:off x="751237" y="581058"/>
            <a:ext cx="6186592" cy="5789998"/>
            <a:chOff x="751237" y="581058"/>
            <a:chExt cx="6186592" cy="5789998"/>
          </a:xfrm>
        </p:grpSpPr>
        <p:pic>
          <p:nvPicPr>
            <p:cNvPr id="35" name="Resim 34"/>
            <p:cNvPicPr>
              <a:picLocks noChangeAspect="1"/>
            </p:cNvPicPr>
            <p:nvPr/>
          </p:nvPicPr>
          <p:blipFill>
            <a:blip r:embed="rId2" cstate="print"/>
            <a:stretch>
              <a:fillRect/>
            </a:stretch>
          </p:blipFill>
          <p:spPr>
            <a:xfrm>
              <a:off x="751237" y="581058"/>
              <a:ext cx="6186592" cy="5789998"/>
            </a:xfrm>
            <a:prstGeom prst="rect">
              <a:avLst/>
            </a:prstGeom>
          </p:spPr>
        </p:pic>
        <p:sp>
          <p:nvSpPr>
            <p:cNvPr id="44" name="Dikdörtgen 43"/>
            <p:cNvSpPr/>
            <p:nvPr/>
          </p:nvSpPr>
          <p:spPr>
            <a:xfrm rot="20348091">
              <a:off x="2404992" y="3004763"/>
              <a:ext cx="1054474" cy="608242"/>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AYT</a:t>
              </a:r>
            </a:p>
          </p:txBody>
        </p:sp>
      </p:gr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cstate="print"/>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SINAVI SORU SAYILARI</a:t>
              </a:r>
            </a:p>
          </p:txBody>
        </p:sp>
      </p:grpSp>
      <p:pic>
        <p:nvPicPr>
          <p:cNvPr id="26" name="Resim 25"/>
          <p:cNvPicPr>
            <a:picLocks noChangeAspect="1"/>
          </p:cNvPicPr>
          <p:nvPr/>
        </p:nvPicPr>
        <p:blipFill>
          <a:blip r:embed="rId4" cstate="print"/>
          <a:stretch>
            <a:fillRect/>
          </a:stretch>
        </p:blipFill>
        <p:spPr>
          <a:xfrm>
            <a:off x="2084175" y="917145"/>
            <a:ext cx="799434" cy="124103"/>
          </a:xfrm>
          <a:prstGeom prst="rect">
            <a:avLst/>
          </a:prstGeom>
        </p:spPr>
      </p:pic>
      <p:sp>
        <p:nvSpPr>
          <p:cNvPr id="32" name="Metin kutusu 31"/>
          <p:cNvSpPr txBox="1"/>
          <p:nvPr/>
        </p:nvSpPr>
        <p:spPr>
          <a:xfrm>
            <a:off x="5208204" y="5810180"/>
            <a:ext cx="3051065" cy="415488"/>
          </a:xfrm>
          <a:prstGeom prst="rect">
            <a:avLst/>
          </a:prstGeom>
          <a:noFill/>
        </p:spPr>
        <p:txBody>
          <a:bodyPr wrap="square" lIns="91429" tIns="45715" rIns="91429" bIns="45715" rtlCol="0">
            <a:spAutoFit/>
          </a:bodyPr>
          <a:lstStyle/>
          <a:p>
            <a:r>
              <a:rPr lang="tr-TR" sz="2100" b="1" dirty="0">
                <a:solidFill>
                  <a:schemeClr val="bg1"/>
                </a:solidFill>
              </a:rPr>
              <a:t>2020</a:t>
            </a:r>
          </a:p>
        </p:txBody>
      </p:sp>
      <p:sp>
        <p:nvSpPr>
          <p:cNvPr id="8" name="Yuvarlatılmış Dikdörtgen 7"/>
          <p:cNvSpPr/>
          <p:nvPr/>
        </p:nvSpPr>
        <p:spPr>
          <a:xfrm>
            <a:off x="12096751" y="5943601"/>
            <a:ext cx="509903" cy="10373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9" name="Yuvarlatılmış Dikdörtgen 8"/>
          <p:cNvSpPr/>
          <p:nvPr/>
        </p:nvSpPr>
        <p:spPr>
          <a:xfrm>
            <a:off x="1994296" y="777274"/>
            <a:ext cx="1076716" cy="3221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grpSp>
        <p:nvGrpSpPr>
          <p:cNvPr id="4" name="Grup 3"/>
          <p:cNvGrpSpPr/>
          <p:nvPr/>
        </p:nvGrpSpPr>
        <p:grpSpPr>
          <a:xfrm>
            <a:off x="-56511" y="430677"/>
            <a:ext cx="3175769" cy="2887851"/>
            <a:chOff x="-56511" y="430677"/>
            <a:chExt cx="3175769" cy="2887851"/>
          </a:xfrm>
        </p:grpSpPr>
        <p:grpSp>
          <p:nvGrpSpPr>
            <p:cNvPr id="30" name="Grup 29"/>
            <p:cNvGrpSpPr/>
            <p:nvPr/>
          </p:nvGrpSpPr>
          <p:grpSpPr>
            <a:xfrm rot="21004810">
              <a:off x="-56511" y="430677"/>
              <a:ext cx="1906190" cy="2887851"/>
              <a:chOff x="2102025" y="1011473"/>
              <a:chExt cx="4137506" cy="6708585"/>
            </a:xfrm>
          </p:grpSpPr>
          <p:pic>
            <p:nvPicPr>
              <p:cNvPr id="31" name="Resim 30"/>
              <p:cNvPicPr>
                <a:picLocks noChangeAspect="1"/>
              </p:cNvPicPr>
              <p:nvPr/>
            </p:nvPicPr>
            <p:blipFill>
              <a:blip r:embed="rId5" cstate="print"/>
              <a:stretch>
                <a:fillRect/>
              </a:stretch>
            </p:blipFill>
            <p:spPr>
              <a:xfrm>
                <a:off x="2784146" y="1011473"/>
                <a:ext cx="2083773" cy="4455381"/>
              </a:xfrm>
              <a:prstGeom prst="rect">
                <a:avLst/>
              </a:prstGeom>
            </p:spPr>
          </p:pic>
          <p:pic>
            <p:nvPicPr>
              <p:cNvPr id="33" name="Resim 32"/>
              <p:cNvPicPr>
                <a:picLocks noChangeAspect="1"/>
              </p:cNvPicPr>
              <p:nvPr/>
            </p:nvPicPr>
            <p:blipFill>
              <a:blip r:embed="rId6" cstate="print"/>
              <a:stretch>
                <a:fillRect/>
              </a:stretch>
            </p:blipFill>
            <p:spPr>
              <a:xfrm>
                <a:off x="2102025" y="5408191"/>
                <a:ext cx="4137506" cy="2311867"/>
              </a:xfrm>
              <a:prstGeom prst="rect">
                <a:avLst/>
              </a:prstGeom>
            </p:spPr>
          </p:pic>
        </p:grpSp>
        <p:sp>
          <p:nvSpPr>
            <p:cNvPr id="34" name="Metin kutusu 33"/>
            <p:cNvSpPr txBox="1"/>
            <p:nvPr/>
          </p:nvSpPr>
          <p:spPr>
            <a:xfrm>
              <a:off x="998417" y="561855"/>
              <a:ext cx="2120841" cy="994825"/>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160</a:t>
              </a:r>
              <a:r>
                <a:rPr lang="tr-TR" sz="4400" b="1" i="1" dirty="0">
                  <a:solidFill>
                    <a:srgbClr val="1D212C"/>
                  </a:solidFill>
                  <a:effectLst>
                    <a:outerShdw blurRad="38100" dist="38100" dir="2700000" algn="tl">
                      <a:srgbClr val="000000">
                        <a:alpha val="43137"/>
                      </a:srgbClr>
                    </a:outerShdw>
                  </a:effectLst>
                </a:rPr>
                <a:t> SORU</a:t>
              </a:r>
            </a:p>
          </p:txBody>
        </p:sp>
      </p:grpSp>
      <p:grpSp>
        <p:nvGrpSpPr>
          <p:cNvPr id="10" name="Grup 9"/>
          <p:cNvGrpSpPr/>
          <p:nvPr/>
        </p:nvGrpSpPr>
        <p:grpSpPr>
          <a:xfrm>
            <a:off x="24078" y="5270501"/>
            <a:ext cx="3860836" cy="1890193"/>
            <a:chOff x="24078" y="5270501"/>
            <a:chExt cx="3860836" cy="1890193"/>
          </a:xfrm>
        </p:grpSpPr>
        <p:pic>
          <p:nvPicPr>
            <p:cNvPr id="29" name="Resim 28"/>
            <p:cNvPicPr>
              <a:picLocks noChangeAspect="1"/>
            </p:cNvPicPr>
            <p:nvPr/>
          </p:nvPicPr>
          <p:blipFill rotWithShape="1">
            <a:blip r:embed="rId7" cstate="print"/>
            <a:srcRect b="12473"/>
            <a:stretch/>
          </p:blipFill>
          <p:spPr>
            <a:xfrm>
              <a:off x="24078" y="5270501"/>
              <a:ext cx="3860836" cy="1890193"/>
            </a:xfrm>
            <a:prstGeom prst="rect">
              <a:avLst/>
            </a:prstGeom>
          </p:spPr>
        </p:pic>
        <p:sp>
          <p:nvSpPr>
            <p:cNvPr id="46" name="Metin kutusu 45"/>
            <p:cNvSpPr txBox="1"/>
            <p:nvPr/>
          </p:nvSpPr>
          <p:spPr>
            <a:xfrm>
              <a:off x="1966506" y="6010153"/>
              <a:ext cx="1611690" cy="721807"/>
            </a:xfrm>
            <a:prstGeom prst="rect">
              <a:avLst/>
            </a:prstGeom>
            <a:noFill/>
          </p:spPr>
          <p:txBody>
            <a:bodyPr wrap="square" lIns="91429" tIns="45715" rIns="91429" bIns="45715" rtlCol="0">
              <a:prstTxWarp prst="textPlain">
                <a:avLst/>
              </a:prstTxWarp>
              <a:spAutoFit/>
            </a:bodyPr>
            <a:lstStyle/>
            <a:p>
              <a:pPr algn="ctr"/>
              <a:r>
                <a:rPr lang="tr-TR" sz="6000" b="1" dirty="0">
                  <a:solidFill>
                    <a:srgbClr val="FF0000"/>
                  </a:solidFill>
                  <a:effectLst>
                    <a:outerShdw blurRad="38100" dist="38100" dir="2700000" algn="tl">
                      <a:srgbClr val="000000">
                        <a:alpha val="43137"/>
                      </a:srgbClr>
                    </a:outerShdw>
                  </a:effectLst>
                </a:rPr>
                <a:t>180</a:t>
              </a:r>
              <a:r>
                <a:rPr lang="tr-TR" sz="4400" b="1" i="1" dirty="0">
                  <a:solidFill>
                    <a:srgbClr val="1D212C"/>
                  </a:solidFill>
                  <a:effectLst>
                    <a:outerShdw blurRad="38100" dist="38100" dir="2700000" algn="tl">
                      <a:srgbClr val="000000">
                        <a:alpha val="43137"/>
                      </a:srgbClr>
                    </a:outerShdw>
                  </a:effectLst>
                </a:rPr>
                <a:t> </a:t>
              </a:r>
              <a:r>
                <a:rPr lang="tr-TR" sz="4400" b="1" dirty="0">
                  <a:solidFill>
                    <a:srgbClr val="1D212C"/>
                  </a:solidFill>
                  <a:effectLst>
                    <a:outerShdw blurRad="38100" dist="38100" dir="2700000" algn="tl">
                      <a:srgbClr val="000000">
                        <a:alpha val="43137"/>
                      </a:srgbClr>
                    </a:outerShdw>
                  </a:effectLst>
                </a:rPr>
                <a:t>dk</a:t>
              </a:r>
              <a:r>
                <a:rPr lang="tr-TR" sz="4400" b="1" i="1" dirty="0">
                  <a:solidFill>
                    <a:srgbClr val="1D212C"/>
                  </a:solidFill>
                  <a:effectLst>
                    <a:outerShdw blurRad="38100" dist="38100" dir="2700000" algn="tl">
                      <a:srgbClr val="000000">
                        <a:alpha val="43137"/>
                      </a:srgbClr>
                    </a:outerShdw>
                  </a:effectLst>
                </a:rPr>
                <a:t>.</a:t>
              </a:r>
            </a:p>
          </p:txBody>
        </p:sp>
      </p:grpSp>
      <p:grpSp>
        <p:nvGrpSpPr>
          <p:cNvPr id="56" name="Grup 55"/>
          <p:cNvGrpSpPr/>
          <p:nvPr/>
        </p:nvGrpSpPr>
        <p:grpSpPr>
          <a:xfrm>
            <a:off x="4196937" y="517208"/>
            <a:ext cx="3759658" cy="6001800"/>
            <a:chOff x="4196937" y="517208"/>
            <a:chExt cx="3759658" cy="6001800"/>
          </a:xfrm>
        </p:grpSpPr>
        <p:pic>
          <p:nvPicPr>
            <p:cNvPr id="38" name="Resim 37"/>
            <p:cNvPicPr>
              <a:picLocks noChangeAspect="1"/>
            </p:cNvPicPr>
            <p:nvPr/>
          </p:nvPicPr>
          <p:blipFill rotWithShape="1">
            <a:blip r:embed="rId8" cstate="print"/>
            <a:srcRect l="18680" t="22407" r="67091" b="7541"/>
            <a:stretch/>
          </p:blipFill>
          <p:spPr>
            <a:xfrm>
              <a:off x="6389191" y="517208"/>
              <a:ext cx="1567404" cy="6001800"/>
            </a:xfrm>
            <a:prstGeom prst="rect">
              <a:avLst/>
            </a:prstGeom>
          </p:spPr>
        </p:pic>
        <p:sp>
          <p:nvSpPr>
            <p:cNvPr id="52" name="Metin kutusu 51"/>
            <p:cNvSpPr txBox="1"/>
            <p:nvPr/>
          </p:nvSpPr>
          <p:spPr>
            <a:xfrm>
              <a:off x="4196937" y="937347"/>
              <a:ext cx="999903" cy="615553"/>
            </a:xfrm>
            <a:prstGeom prst="rect">
              <a:avLst/>
            </a:prstGeom>
            <a:noFill/>
          </p:spPr>
          <p:txBody>
            <a:bodyPr wrap="square" rtlCol="0">
              <a:spAutoFit/>
            </a:bodyPr>
            <a:lstStyle/>
            <a:p>
              <a:r>
                <a:rPr lang="tr-TR" b="1" dirty="0"/>
                <a:t>EDEB.  SOS/1</a:t>
              </a:r>
            </a:p>
          </p:txBody>
        </p:sp>
      </p:grpSp>
      <p:grpSp>
        <p:nvGrpSpPr>
          <p:cNvPr id="58" name="Grup 57"/>
          <p:cNvGrpSpPr/>
          <p:nvPr/>
        </p:nvGrpSpPr>
        <p:grpSpPr>
          <a:xfrm>
            <a:off x="5273842" y="496629"/>
            <a:ext cx="5821604" cy="6001800"/>
            <a:chOff x="5302595" y="517208"/>
            <a:chExt cx="5821604" cy="6001800"/>
          </a:xfrm>
        </p:grpSpPr>
        <p:pic>
          <p:nvPicPr>
            <p:cNvPr id="41" name="Resim 40"/>
            <p:cNvPicPr>
              <a:picLocks noChangeAspect="1"/>
            </p:cNvPicPr>
            <p:nvPr/>
          </p:nvPicPr>
          <p:blipFill rotWithShape="1">
            <a:blip r:embed="rId8" cstate="print"/>
            <a:srcRect l="32692" t="22407" r="52781" b="7541"/>
            <a:stretch/>
          </p:blipFill>
          <p:spPr>
            <a:xfrm>
              <a:off x="9523999" y="517208"/>
              <a:ext cx="1600200" cy="6001800"/>
            </a:xfrm>
            <a:prstGeom prst="rect">
              <a:avLst/>
            </a:prstGeom>
          </p:spPr>
        </p:pic>
        <p:sp>
          <p:nvSpPr>
            <p:cNvPr id="54" name="Metin kutusu 53"/>
            <p:cNvSpPr txBox="1"/>
            <p:nvPr/>
          </p:nvSpPr>
          <p:spPr>
            <a:xfrm>
              <a:off x="5302595" y="4177271"/>
              <a:ext cx="999903" cy="353943"/>
            </a:xfrm>
            <a:prstGeom prst="rect">
              <a:avLst/>
            </a:prstGeom>
            <a:noFill/>
          </p:spPr>
          <p:txBody>
            <a:bodyPr wrap="square" rtlCol="0">
              <a:spAutoFit/>
            </a:bodyPr>
            <a:lstStyle/>
            <a:p>
              <a:r>
                <a:rPr lang="tr-TR" b="1" dirty="0"/>
                <a:t>SOS/2</a:t>
              </a:r>
            </a:p>
          </p:txBody>
        </p:sp>
      </p:grpSp>
      <p:grpSp>
        <p:nvGrpSpPr>
          <p:cNvPr id="59" name="Grup 58"/>
          <p:cNvGrpSpPr/>
          <p:nvPr/>
        </p:nvGrpSpPr>
        <p:grpSpPr>
          <a:xfrm>
            <a:off x="4040661" y="517208"/>
            <a:ext cx="8612619" cy="6001800"/>
            <a:chOff x="4040661" y="517208"/>
            <a:chExt cx="8612619" cy="6001800"/>
          </a:xfrm>
        </p:grpSpPr>
        <p:pic>
          <p:nvPicPr>
            <p:cNvPr id="42" name="Resim 41"/>
            <p:cNvPicPr>
              <a:picLocks noChangeAspect="1"/>
            </p:cNvPicPr>
            <p:nvPr/>
          </p:nvPicPr>
          <p:blipFill rotWithShape="1">
            <a:blip r:embed="rId8" cstate="print"/>
            <a:srcRect l="60622" t="22407" r="24805" b="7541"/>
            <a:stretch/>
          </p:blipFill>
          <p:spPr>
            <a:xfrm>
              <a:off x="11048000" y="517208"/>
              <a:ext cx="1605280" cy="6001800"/>
            </a:xfrm>
            <a:prstGeom prst="rect">
              <a:avLst/>
            </a:prstGeom>
          </p:spPr>
        </p:pic>
        <p:sp>
          <p:nvSpPr>
            <p:cNvPr id="55" name="Metin kutusu 54"/>
            <p:cNvSpPr txBox="1"/>
            <p:nvPr/>
          </p:nvSpPr>
          <p:spPr>
            <a:xfrm>
              <a:off x="4040661" y="5405513"/>
              <a:ext cx="999903" cy="615553"/>
            </a:xfrm>
            <a:prstGeom prst="rect">
              <a:avLst/>
            </a:prstGeom>
            <a:noFill/>
          </p:spPr>
          <p:txBody>
            <a:bodyPr wrap="square" rtlCol="0">
              <a:spAutoFit/>
            </a:bodyPr>
            <a:lstStyle/>
            <a:p>
              <a:pPr algn="ctr"/>
              <a:r>
                <a:rPr lang="tr-TR" b="1" dirty="0"/>
                <a:t>FEN</a:t>
              </a:r>
            </a:p>
            <a:p>
              <a:pPr algn="ctr"/>
              <a:r>
                <a:rPr lang="tr-TR" b="1" dirty="0"/>
                <a:t>BİL.</a:t>
              </a:r>
            </a:p>
          </p:txBody>
        </p:sp>
      </p:grpSp>
      <p:grpSp>
        <p:nvGrpSpPr>
          <p:cNvPr id="63" name="Grup 62"/>
          <p:cNvGrpSpPr/>
          <p:nvPr/>
        </p:nvGrpSpPr>
        <p:grpSpPr>
          <a:xfrm>
            <a:off x="5135812" y="517208"/>
            <a:ext cx="4392408" cy="6001800"/>
            <a:chOff x="5135812" y="517208"/>
            <a:chExt cx="4392408" cy="6001800"/>
          </a:xfrm>
        </p:grpSpPr>
        <p:grpSp>
          <p:nvGrpSpPr>
            <p:cNvPr id="62" name="Grup 61"/>
            <p:cNvGrpSpPr/>
            <p:nvPr/>
          </p:nvGrpSpPr>
          <p:grpSpPr>
            <a:xfrm>
              <a:off x="5135812" y="517208"/>
              <a:ext cx="4392408" cy="6001800"/>
              <a:chOff x="5135812" y="517208"/>
              <a:chExt cx="4392408" cy="6001800"/>
            </a:xfrm>
          </p:grpSpPr>
          <p:grpSp>
            <p:nvGrpSpPr>
              <p:cNvPr id="57" name="Grup 56"/>
              <p:cNvGrpSpPr/>
              <p:nvPr/>
            </p:nvGrpSpPr>
            <p:grpSpPr>
              <a:xfrm>
                <a:off x="5135812" y="517208"/>
                <a:ext cx="4392408" cy="6001800"/>
                <a:chOff x="5135812" y="517208"/>
                <a:chExt cx="4392408" cy="6001800"/>
              </a:xfrm>
            </p:grpSpPr>
            <p:grpSp>
              <p:nvGrpSpPr>
                <p:cNvPr id="47" name="Grup 46"/>
                <p:cNvGrpSpPr/>
                <p:nvPr/>
              </p:nvGrpSpPr>
              <p:grpSpPr>
                <a:xfrm>
                  <a:off x="7956595" y="517208"/>
                  <a:ext cx="1571625" cy="6001800"/>
                  <a:chOff x="2454955" y="395288"/>
                  <a:chExt cx="1571625" cy="6001800"/>
                </a:xfrm>
              </p:grpSpPr>
              <p:pic>
                <p:nvPicPr>
                  <p:cNvPr id="48" name="Resim 47"/>
                  <p:cNvPicPr>
                    <a:picLocks noChangeAspect="1"/>
                  </p:cNvPicPr>
                  <p:nvPr/>
                </p:nvPicPr>
                <p:blipFill rotWithShape="1">
                  <a:blip r:embed="rId8" cstate="print"/>
                  <a:srcRect l="46744" t="22407" r="38988" b="7541"/>
                  <a:stretch/>
                </p:blipFill>
                <p:spPr>
                  <a:xfrm>
                    <a:off x="2454955" y="395288"/>
                    <a:ext cx="1571625" cy="6001800"/>
                  </a:xfrm>
                  <a:prstGeom prst="rect">
                    <a:avLst/>
                  </a:prstGeom>
                </p:spPr>
              </p:pic>
              <p:grpSp>
                <p:nvGrpSpPr>
                  <p:cNvPr id="49" name="Grup 48"/>
                  <p:cNvGrpSpPr/>
                  <p:nvPr/>
                </p:nvGrpSpPr>
                <p:grpSpPr>
                  <a:xfrm>
                    <a:off x="2500469" y="2047874"/>
                    <a:ext cx="1524001" cy="2209796"/>
                    <a:chOff x="2500469" y="2047874"/>
                    <a:chExt cx="1524001" cy="2209796"/>
                  </a:xfrm>
                </p:grpSpPr>
                <p:pic>
                  <p:nvPicPr>
                    <p:cNvPr id="50" name="Resim 49"/>
                    <p:cNvPicPr>
                      <a:picLocks noChangeAspect="1"/>
                    </p:cNvPicPr>
                    <p:nvPr/>
                  </p:nvPicPr>
                  <p:blipFill rotWithShape="1">
                    <a:blip r:embed="rId8" cstate="print"/>
                    <a:srcRect l="61193" t="41752" r="24972" b="35124"/>
                    <a:stretch/>
                  </p:blipFill>
                  <p:spPr>
                    <a:xfrm>
                      <a:off x="2500469" y="2047874"/>
                      <a:ext cx="1524001" cy="1981201"/>
                    </a:xfrm>
                    <a:prstGeom prst="rect">
                      <a:avLst/>
                    </a:prstGeom>
                  </p:spPr>
                </p:pic>
                <p:sp>
                  <p:nvSpPr>
                    <p:cNvPr id="51" name="Dikdörtgen 50"/>
                    <p:cNvSpPr/>
                    <p:nvPr/>
                  </p:nvSpPr>
                  <p:spPr>
                    <a:xfrm>
                      <a:off x="2500469" y="3714745"/>
                      <a:ext cx="214313" cy="54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sp>
              <p:nvSpPr>
                <p:cNvPr id="53" name="Metin kutusu 52"/>
                <p:cNvSpPr txBox="1"/>
                <p:nvPr/>
              </p:nvSpPr>
              <p:spPr>
                <a:xfrm>
                  <a:off x="5135812" y="2513458"/>
                  <a:ext cx="1352811" cy="307777"/>
                </a:xfrm>
                <a:prstGeom prst="rect">
                  <a:avLst/>
                </a:prstGeom>
                <a:noFill/>
              </p:spPr>
              <p:txBody>
                <a:bodyPr wrap="square" rtlCol="0">
                  <a:spAutoFit/>
                </a:bodyPr>
                <a:lstStyle/>
                <a:p>
                  <a:r>
                    <a:rPr lang="tr-TR" sz="1400" b="1" dirty="0"/>
                    <a:t>MATEMATİK</a:t>
                  </a:r>
                  <a:endParaRPr lang="tr-TR" b="1" dirty="0"/>
                </a:p>
              </p:txBody>
            </p:sp>
          </p:grpSp>
          <p:sp>
            <p:nvSpPr>
              <p:cNvPr id="60" name="Dikdörtgen 59"/>
              <p:cNvSpPr/>
              <p:nvPr/>
            </p:nvSpPr>
            <p:spPr>
              <a:xfrm>
                <a:off x="8505233" y="2451556"/>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1" name="Dikdörtgen 60"/>
              <p:cNvSpPr/>
              <p:nvPr/>
            </p:nvSpPr>
            <p:spPr>
              <a:xfrm>
                <a:off x="8474434" y="3475005"/>
                <a:ext cx="742200" cy="611684"/>
              </a:xfrm>
              <a:prstGeom prst="rect">
                <a:avLst/>
              </a:prstGeom>
              <a:solidFill>
                <a:srgbClr val="FFDAB3"/>
              </a:solidFill>
              <a:ln>
                <a:solidFill>
                  <a:srgbClr val="FFD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3" name="Metin kutusu 42"/>
            <p:cNvSpPr txBox="1"/>
            <p:nvPr/>
          </p:nvSpPr>
          <p:spPr>
            <a:xfrm>
              <a:off x="8391516" y="2626483"/>
              <a:ext cx="881062" cy="430887"/>
            </a:xfrm>
            <a:prstGeom prst="rect">
              <a:avLst/>
            </a:prstGeom>
            <a:noFill/>
          </p:spPr>
          <p:txBody>
            <a:bodyPr wrap="square" rtlCol="0">
              <a:spAutoFit/>
            </a:bodyPr>
            <a:lstStyle/>
            <a:p>
              <a:pPr algn="ctr"/>
              <a:r>
                <a:rPr lang="tr-TR" sz="1100" dirty="0">
                  <a:latin typeface="+mj-lt"/>
                </a:rPr>
                <a:t>Matematik</a:t>
              </a:r>
            </a:p>
            <a:p>
              <a:pPr algn="ctr"/>
              <a:r>
                <a:rPr lang="tr-TR" sz="1100" dirty="0">
                  <a:latin typeface="+mj-lt"/>
                </a:rPr>
                <a:t>(30 civarı)</a:t>
              </a:r>
            </a:p>
          </p:txBody>
        </p:sp>
        <p:sp>
          <p:nvSpPr>
            <p:cNvPr id="45" name="Metin kutusu 44"/>
            <p:cNvSpPr txBox="1"/>
            <p:nvPr/>
          </p:nvSpPr>
          <p:spPr>
            <a:xfrm>
              <a:off x="8415303" y="3536818"/>
              <a:ext cx="881062" cy="430887"/>
            </a:xfrm>
            <a:prstGeom prst="rect">
              <a:avLst/>
            </a:prstGeom>
            <a:noFill/>
          </p:spPr>
          <p:txBody>
            <a:bodyPr wrap="square" rtlCol="0">
              <a:spAutoFit/>
            </a:bodyPr>
            <a:lstStyle/>
            <a:p>
              <a:pPr algn="ctr"/>
              <a:r>
                <a:rPr lang="tr-TR" sz="1100" dirty="0">
                  <a:latin typeface="+mj-lt"/>
                </a:rPr>
                <a:t>Geometri</a:t>
              </a:r>
            </a:p>
            <a:p>
              <a:pPr algn="ctr"/>
              <a:r>
                <a:rPr lang="tr-TR" sz="1100" dirty="0">
                  <a:latin typeface="+mj-lt"/>
                </a:rPr>
                <a:t>(10 civarı)</a:t>
              </a:r>
            </a:p>
          </p:txBody>
        </p:sp>
      </p:grpSp>
    </p:spTree>
    <p:extLst>
      <p:ext uri="{BB962C8B-B14F-4D97-AF65-F5344CB8AC3E}">
        <p14:creationId xmlns:p14="http://schemas.microsoft.com/office/powerpoint/2010/main" val="194913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5"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2000"/>
                                        <p:tgtEl>
                                          <p:spTgt spid="10"/>
                                        </p:tgtEl>
                                      </p:cBhvr>
                                    </p:animEffect>
                                    <p:anim calcmode="lin" valueType="num">
                                      <p:cBhvr>
                                        <p:cTn id="52" dur="2000" fill="hold"/>
                                        <p:tgtEl>
                                          <p:spTgt spid="10"/>
                                        </p:tgtEl>
                                        <p:attrNameLst>
                                          <p:attrName>ppt_w</p:attrName>
                                        </p:attrNameLst>
                                      </p:cBhvr>
                                      <p:tavLst>
                                        <p:tav tm="0" fmla="#ppt_w*sin(2.5*pi*$)">
                                          <p:val>
                                            <p:fltVal val="0"/>
                                          </p:val>
                                        </p:tav>
                                        <p:tav tm="100000">
                                          <p:val>
                                            <p:fltVal val="1"/>
                                          </p:val>
                                        </p:tav>
                                      </p:tavLst>
                                    </p:anim>
                                    <p:anim calcmode="lin" valueType="num">
                                      <p:cBhvr>
                                        <p:cTn id="5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cstate="print"/>
          <a:stretch>
            <a:fillRect/>
          </a:stretch>
        </p:blipFill>
        <p:spPr>
          <a:xfrm>
            <a:off x="1468122" y="715916"/>
            <a:ext cx="7679912" cy="6344074"/>
          </a:xfrm>
          <a:prstGeom prst="rect">
            <a:avLst/>
          </a:prstGeom>
        </p:spPr>
      </p:pic>
      <p:sp>
        <p:nvSpPr>
          <p:cNvPr id="29" name="Metin kutusu 28"/>
          <p:cNvSpPr txBox="1"/>
          <p:nvPr/>
        </p:nvSpPr>
        <p:spPr>
          <a:xfrm>
            <a:off x="3354032" y="3369532"/>
            <a:ext cx="3602671" cy="1938992"/>
          </a:xfrm>
          <a:prstGeom prst="rect">
            <a:avLst/>
          </a:prstGeom>
          <a:noFill/>
        </p:spPr>
        <p:txBody>
          <a:bodyPr wrap="square"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AYT</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7440117" y="1408692"/>
            <a:ext cx="3943987" cy="1338828"/>
          </a:xfrm>
          <a:prstGeom prst="rect">
            <a:avLst/>
          </a:prstGeom>
          <a:noFill/>
        </p:spPr>
        <p:txBody>
          <a:bodyPr wrap="square" rtlCol="0">
            <a:spAutoFit/>
          </a:bodyPr>
          <a:lstStyle/>
          <a:p>
            <a:pPr algn="ctr"/>
            <a:r>
              <a:rPr lang="tr-TR" sz="2700" b="1" dirty="0">
                <a:solidFill>
                  <a:srgbClr val="FF0000"/>
                </a:solidFill>
              </a:rPr>
              <a:t>LİSANS</a:t>
            </a:r>
          </a:p>
          <a:p>
            <a:pPr algn="ctr"/>
            <a:r>
              <a:rPr lang="tr-TR" sz="2700" b="1" dirty="0">
                <a:solidFill>
                  <a:schemeClr val="tx1">
                    <a:lumMod val="95000"/>
                    <a:lumOff val="5000"/>
                  </a:schemeClr>
                </a:solidFill>
              </a:rPr>
              <a:t>(FAKÜLTE + YÜKSEKOKUL)</a:t>
            </a:r>
          </a:p>
          <a:p>
            <a:pPr algn="ctr"/>
            <a:r>
              <a:rPr lang="tr-TR" sz="2700" b="1" dirty="0"/>
              <a:t>4 YILLIK BÖLÜMLER</a:t>
            </a:r>
          </a:p>
        </p:txBody>
      </p:sp>
      <p:sp>
        <p:nvSpPr>
          <p:cNvPr id="33" name="Metin kutusu 32"/>
          <p:cNvSpPr txBox="1"/>
          <p:nvPr/>
        </p:nvSpPr>
        <p:spPr>
          <a:xfrm>
            <a:off x="156742" y="5368308"/>
            <a:ext cx="3197290" cy="1338828"/>
          </a:xfrm>
          <a:prstGeom prst="rect">
            <a:avLst/>
          </a:prstGeom>
          <a:noFill/>
        </p:spPr>
        <p:txBody>
          <a:bodyPr wrap="square" rtlCol="0">
            <a:spAutoFit/>
          </a:bodyPr>
          <a:lstStyle/>
          <a:p>
            <a:pPr algn="ctr"/>
            <a:r>
              <a:rPr lang="tr-TR" sz="2700" b="1" dirty="0">
                <a:solidFill>
                  <a:srgbClr val="FF0000"/>
                </a:solidFill>
              </a:rPr>
              <a:t>AÇIKÖĞRETİM  </a:t>
            </a:r>
          </a:p>
          <a:p>
            <a:pPr algn="ctr"/>
            <a:r>
              <a:rPr lang="tr-TR" sz="2700" b="1" dirty="0">
                <a:solidFill>
                  <a:srgbClr val="FF0000"/>
                </a:solidFill>
              </a:rPr>
              <a:t>LİSANS</a:t>
            </a:r>
          </a:p>
          <a:p>
            <a:pPr algn="ctr"/>
            <a:r>
              <a:rPr lang="tr-TR" sz="2700" b="1" dirty="0"/>
              <a:t>BÖLÜMLERİ</a:t>
            </a:r>
          </a:p>
        </p:txBody>
      </p:sp>
      <p:sp>
        <p:nvSpPr>
          <p:cNvPr id="17" name="Metin kutusu 16"/>
          <p:cNvSpPr txBox="1"/>
          <p:nvPr/>
        </p:nvSpPr>
        <p:spPr>
          <a:xfrm>
            <a:off x="2439185" y="629651"/>
            <a:ext cx="4768977" cy="923330"/>
          </a:xfrm>
          <a:prstGeom prst="rect">
            <a:avLst/>
          </a:prstGeom>
          <a:noFill/>
        </p:spPr>
        <p:txBody>
          <a:bodyPr wrap="square" rtlCol="0">
            <a:spAutoFit/>
          </a:bodyPr>
          <a:lstStyle/>
          <a:p>
            <a:pPr algn="ctr"/>
            <a:r>
              <a:rPr lang="tr-TR" sz="2700" b="1" dirty="0">
                <a:solidFill>
                  <a:srgbClr val="FF0000"/>
                </a:solidFill>
              </a:rPr>
              <a:t>MSÜ HARP OKULLARI </a:t>
            </a:r>
          </a:p>
          <a:p>
            <a:pPr algn="ctr"/>
            <a:r>
              <a:rPr lang="tr-TR" sz="2700" b="1" dirty="0"/>
              <a:t>İÇİN GİRİŞ HAKKI SAĞLAR.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3" cstate="print"/>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AYT PUAN SİSTEMİ</a:t>
              </a:r>
            </a:p>
          </p:txBody>
        </p:sp>
      </p:grpSp>
      <p:sp>
        <p:nvSpPr>
          <p:cNvPr id="12" name="Metin kutusu 11"/>
          <p:cNvSpPr txBox="1"/>
          <p:nvPr/>
        </p:nvSpPr>
        <p:spPr>
          <a:xfrm>
            <a:off x="9045004" y="4582399"/>
            <a:ext cx="3521421" cy="2477591"/>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AYT PUANI İLE ÖNLİSANS VE ÖZEL YETENEK İLE ÖĞRENCİ ALIMI YAPAN BÖLÜM TERCİHİ </a:t>
            </a:r>
            <a:r>
              <a:rPr lang="tr-TR" sz="3200" b="1" dirty="0">
                <a:solidFill>
                  <a:srgbClr val="FF0000"/>
                </a:solidFill>
              </a:rPr>
              <a:t>YAPILAMAZ.!!!</a:t>
            </a:r>
          </a:p>
        </p:txBody>
      </p:sp>
      <p:sp>
        <p:nvSpPr>
          <p:cNvPr id="2" name="Dikdörtgen 1"/>
          <p:cNvSpPr/>
          <p:nvPr/>
        </p:nvSpPr>
        <p:spPr>
          <a:xfrm>
            <a:off x="161414" y="531530"/>
            <a:ext cx="2530988" cy="1754326"/>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PUANI:</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180</a:t>
            </a:r>
          </a:p>
        </p:txBody>
      </p:sp>
      <p:sp>
        <p:nvSpPr>
          <p:cNvPr id="13" name="Dikdörtgen 12"/>
          <p:cNvSpPr/>
          <p:nvPr/>
        </p:nvSpPr>
        <p:spPr>
          <a:xfrm>
            <a:off x="161413" y="2492370"/>
            <a:ext cx="2786387" cy="1754326"/>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PUANINDA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%60</a:t>
            </a:r>
          </a:p>
        </p:txBody>
      </p:sp>
      <p:sp>
        <p:nvSpPr>
          <p:cNvPr id="4" name="Dikdörtgen 3"/>
          <p:cNvSpPr/>
          <p:nvPr/>
        </p:nvSpPr>
        <p:spPr>
          <a:xfrm>
            <a:off x="7533" y="6721129"/>
            <a:ext cx="7165551"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tr-TR" sz="2400" b="1" dirty="0">
                <a:solidFill>
                  <a:srgbClr val="FF0000"/>
                </a:solidFill>
              </a:rPr>
              <a:t>NOT: </a:t>
            </a:r>
            <a:r>
              <a:rPr lang="tr-TR" sz="2400" b="1" dirty="0"/>
              <a:t>AYT başarısı / başarısızlığı TYT puanını etkilemez. </a:t>
            </a:r>
          </a:p>
        </p:txBody>
      </p:sp>
      <p:sp>
        <p:nvSpPr>
          <p:cNvPr id="14" name="Metin kutusu 13"/>
          <p:cNvSpPr txBox="1"/>
          <p:nvPr/>
        </p:nvSpPr>
        <p:spPr>
          <a:xfrm>
            <a:off x="7440117" y="2747520"/>
            <a:ext cx="5203489" cy="124648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2400" b="1" dirty="0"/>
              <a:t>%60 ETKİ İLE TYT SINAVINDA Kİ OLASI AKSİLİKLERİN VEYA DÜŞÜK PUAN DURUMUNUN TELAFİSİ SAĞLANABİLİR.</a:t>
            </a:r>
            <a:endParaRPr lang="tr-TR" sz="3200" b="1" dirty="0">
              <a:solidFill>
                <a:srgbClr val="FF0000"/>
              </a:solidFill>
            </a:endParaRPr>
          </a:p>
        </p:txBody>
      </p:sp>
    </p:spTree>
    <p:extLst>
      <p:ext uri="{BB962C8B-B14F-4D97-AF65-F5344CB8AC3E}">
        <p14:creationId xmlns:p14="http://schemas.microsoft.com/office/powerpoint/2010/main" val="7677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80">
                                          <p:stCondLst>
                                            <p:cond delay="0"/>
                                          </p:stCondLst>
                                        </p:cTn>
                                        <p:tgtEl>
                                          <p:spTgt spid="2"/>
                                        </p:tgtEl>
                                      </p:cBhvr>
                                    </p:animEffect>
                                    <p:anim calcmode="lin" valueType="num">
                                      <p:cBhvr>
                                        <p:cTn id="3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2" dur="26">
                                          <p:stCondLst>
                                            <p:cond delay="650"/>
                                          </p:stCondLst>
                                        </p:cTn>
                                        <p:tgtEl>
                                          <p:spTgt spid="2"/>
                                        </p:tgtEl>
                                      </p:cBhvr>
                                      <p:to x="100000" y="60000"/>
                                    </p:animScale>
                                    <p:animScale>
                                      <p:cBhvr>
                                        <p:cTn id="43" dur="166" decel="50000">
                                          <p:stCondLst>
                                            <p:cond delay="676"/>
                                          </p:stCondLst>
                                        </p:cTn>
                                        <p:tgtEl>
                                          <p:spTgt spid="2"/>
                                        </p:tgtEl>
                                      </p:cBhvr>
                                      <p:to x="100000" y="100000"/>
                                    </p:animScale>
                                    <p:animScale>
                                      <p:cBhvr>
                                        <p:cTn id="44" dur="26">
                                          <p:stCondLst>
                                            <p:cond delay="1312"/>
                                          </p:stCondLst>
                                        </p:cTn>
                                        <p:tgtEl>
                                          <p:spTgt spid="2"/>
                                        </p:tgtEl>
                                      </p:cBhvr>
                                      <p:to x="100000" y="80000"/>
                                    </p:animScale>
                                    <p:animScale>
                                      <p:cBhvr>
                                        <p:cTn id="45" dur="166" decel="50000">
                                          <p:stCondLst>
                                            <p:cond delay="1338"/>
                                          </p:stCondLst>
                                        </p:cTn>
                                        <p:tgtEl>
                                          <p:spTgt spid="2"/>
                                        </p:tgtEl>
                                      </p:cBhvr>
                                      <p:to x="100000" y="100000"/>
                                    </p:animScale>
                                    <p:animScale>
                                      <p:cBhvr>
                                        <p:cTn id="46" dur="26">
                                          <p:stCondLst>
                                            <p:cond delay="1642"/>
                                          </p:stCondLst>
                                        </p:cTn>
                                        <p:tgtEl>
                                          <p:spTgt spid="2"/>
                                        </p:tgtEl>
                                      </p:cBhvr>
                                      <p:to x="100000" y="90000"/>
                                    </p:animScale>
                                    <p:animScale>
                                      <p:cBhvr>
                                        <p:cTn id="47" dur="166" decel="50000">
                                          <p:stCondLst>
                                            <p:cond delay="1668"/>
                                          </p:stCondLst>
                                        </p:cTn>
                                        <p:tgtEl>
                                          <p:spTgt spid="2"/>
                                        </p:tgtEl>
                                      </p:cBhvr>
                                      <p:to x="100000" y="100000"/>
                                    </p:animScale>
                                    <p:animScale>
                                      <p:cBhvr>
                                        <p:cTn id="48" dur="26">
                                          <p:stCondLst>
                                            <p:cond delay="1808"/>
                                          </p:stCondLst>
                                        </p:cTn>
                                        <p:tgtEl>
                                          <p:spTgt spid="2"/>
                                        </p:tgtEl>
                                      </p:cBhvr>
                                      <p:to x="100000" y="95000"/>
                                    </p:animScale>
                                    <p:animScale>
                                      <p:cBhvr>
                                        <p:cTn id="49" dur="166" decel="50000">
                                          <p:stCondLst>
                                            <p:cond delay="1834"/>
                                          </p:stCondLst>
                                        </p:cTn>
                                        <p:tgtEl>
                                          <p:spTgt spid="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down)">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17" grpId="0"/>
      <p:bldP spid="12" grpId="0" animBg="1"/>
      <p:bldP spid="2" grpId="0"/>
      <p:bldP spid="13" grpId="0"/>
      <p:bldP spid="4"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1599671" y="63384"/>
            <a:ext cx="4363220" cy="677098"/>
          </a:xfrm>
          <a:prstGeom prst="rect">
            <a:avLst/>
          </a:prstGeom>
          <a:noFill/>
        </p:spPr>
        <p:txBody>
          <a:bodyPr wrap="square" lIns="91429" tIns="45715" rIns="91429" bIns="45715" rtlCol="0">
            <a:spAutoFit/>
          </a:bodyPr>
          <a:lstStyle/>
          <a:p>
            <a:pPr algn="ctr"/>
            <a:r>
              <a:rPr lang="tr-TR" sz="1900" b="1" dirty="0">
                <a:solidFill>
                  <a:schemeClr val="bg1"/>
                </a:solidFill>
                <a:latin typeface="Akrobat Light" panose="00000500000000000000" pitchFamily="50" charset="-94"/>
              </a:rPr>
              <a:t>TESTLERE KATKI SUNAN DERSLER</a:t>
            </a:r>
          </a:p>
        </p:txBody>
      </p:sp>
      <p:sp>
        <p:nvSpPr>
          <p:cNvPr id="24" name="Metin kutusu 23"/>
          <p:cNvSpPr txBox="1"/>
          <p:nvPr/>
        </p:nvSpPr>
        <p:spPr>
          <a:xfrm>
            <a:off x="6607635" y="1560484"/>
            <a:ext cx="5846714" cy="384711"/>
          </a:xfrm>
          <a:prstGeom prst="rect">
            <a:avLst/>
          </a:prstGeom>
          <a:noFill/>
        </p:spPr>
        <p:txBody>
          <a:bodyPr wrap="square" lIns="91429" tIns="45715" rIns="91429" bIns="45715" rtlCol="0">
            <a:spAutoFit/>
          </a:bodyPr>
          <a:lstStyle/>
          <a:p>
            <a:pPr algn="ctr"/>
            <a:r>
              <a:rPr lang="tr-TR" sz="1900" b="1" dirty="0">
                <a:solidFill>
                  <a:schemeClr val="bg1"/>
                </a:solidFill>
              </a:rPr>
              <a:t>EŞİT AĞIRLIK</a:t>
            </a:r>
          </a:p>
        </p:txBody>
      </p:sp>
      <p:sp>
        <p:nvSpPr>
          <p:cNvPr id="41" name="Metin kutusu 40"/>
          <p:cNvSpPr txBox="1"/>
          <p:nvPr/>
        </p:nvSpPr>
        <p:spPr>
          <a:xfrm>
            <a:off x="4812092" y="3641759"/>
            <a:ext cx="3014712" cy="2585313"/>
          </a:xfrm>
          <a:prstGeom prst="rect">
            <a:avLst/>
          </a:prstGeom>
          <a:noFill/>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2" cstate="print"/>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YKS PUAN SİSTEMİ</a:t>
              </a:r>
            </a:p>
          </p:txBody>
        </p:sp>
      </p:grpSp>
      <p:sp>
        <p:nvSpPr>
          <p:cNvPr id="38" name="Metin kutusu 37"/>
          <p:cNvSpPr txBox="1"/>
          <p:nvPr/>
        </p:nvSpPr>
        <p:spPr>
          <a:xfrm>
            <a:off x="8481862" y="5313440"/>
            <a:ext cx="4198856" cy="1660715"/>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b="1" u="sng" dirty="0">
                <a:solidFill>
                  <a:srgbClr val="FF0000"/>
                </a:solidFill>
                <a:effectLst>
                  <a:outerShdw blurRad="38100" dist="38100" dir="2700000" algn="tl">
                    <a:srgbClr val="000000">
                      <a:alpha val="43137"/>
                    </a:srgbClr>
                  </a:outerShdw>
                </a:effectLst>
              </a:rPr>
              <a:t>NOT</a:t>
            </a:r>
            <a:r>
              <a:rPr lang="tr-TR" b="1" dirty="0"/>
              <a:t>: FARKLI ALANLARDA SORU ÇÖZMEK, ADAYIN KENDİ ALAN PUANINA OLUMLU VEYA OLUMSUZ ANLAMDA </a:t>
            </a:r>
            <a:r>
              <a:rPr lang="tr-TR" b="1" dirty="0">
                <a:solidFill>
                  <a:srgbClr val="FF0000"/>
                </a:solidFill>
              </a:rPr>
              <a:t>KATKI SAĞLAMAMAKTADIR. </a:t>
            </a:r>
            <a:r>
              <a:rPr lang="tr-TR" b="1" dirty="0"/>
              <a:t>SADECE O DERSİN KAYNAKLIK ETTİĞİ PUAN TÜRÜNÜN HESAPLANMASINI SAĞLAR. </a:t>
            </a:r>
          </a:p>
        </p:txBody>
      </p:sp>
      <p:sp>
        <p:nvSpPr>
          <p:cNvPr id="26" name="Freeform 19"/>
          <p:cNvSpPr>
            <a:spLocks/>
          </p:cNvSpPr>
          <p:nvPr/>
        </p:nvSpPr>
        <p:spPr bwMode="auto">
          <a:xfrm>
            <a:off x="4606925" y="3368675"/>
            <a:ext cx="3546475" cy="3475038"/>
          </a:xfrm>
          <a:custGeom>
            <a:avLst/>
            <a:gdLst>
              <a:gd name="T0" fmla="*/ 620 w 2234"/>
              <a:gd name="T1" fmla="*/ 2189 h 2189"/>
              <a:gd name="T2" fmla="*/ 0 w 2234"/>
              <a:gd name="T3" fmla="*/ 1406 h 2189"/>
              <a:gd name="T4" fmla="*/ 220 w 2234"/>
              <a:gd name="T5" fmla="*/ 433 h 2189"/>
              <a:gd name="T6" fmla="*/ 1117 w 2234"/>
              <a:gd name="T7" fmla="*/ 0 h 2189"/>
              <a:gd name="T8" fmla="*/ 2015 w 2234"/>
              <a:gd name="T9" fmla="*/ 433 h 2189"/>
              <a:gd name="T10" fmla="*/ 2234 w 2234"/>
              <a:gd name="T11" fmla="*/ 1406 h 2189"/>
              <a:gd name="T12" fmla="*/ 1615 w 2234"/>
              <a:gd name="T13" fmla="*/ 2189 h 2189"/>
              <a:gd name="T14" fmla="*/ 620 w 2234"/>
              <a:gd name="T15" fmla="*/ 2189 h 2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4" h="2189">
                <a:moveTo>
                  <a:pt x="620" y="2189"/>
                </a:moveTo>
                <a:lnTo>
                  <a:pt x="0" y="1406"/>
                </a:lnTo>
                <a:lnTo>
                  <a:pt x="220" y="433"/>
                </a:lnTo>
                <a:lnTo>
                  <a:pt x="1117" y="0"/>
                </a:lnTo>
                <a:lnTo>
                  <a:pt x="2015" y="433"/>
                </a:lnTo>
                <a:lnTo>
                  <a:pt x="2234" y="1406"/>
                </a:lnTo>
                <a:lnTo>
                  <a:pt x="1615" y="2189"/>
                </a:lnTo>
                <a:lnTo>
                  <a:pt x="620" y="2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5" name="Metin kutusu 44"/>
          <p:cNvSpPr txBox="1"/>
          <p:nvPr/>
        </p:nvSpPr>
        <p:spPr>
          <a:xfrm>
            <a:off x="4850192" y="3641759"/>
            <a:ext cx="3014712" cy="2585313"/>
          </a:xfrm>
          <a:prstGeom prst="rect">
            <a:avLst/>
          </a:prstGeom>
          <a:noFill/>
        </p:spPr>
        <p:txBody>
          <a:bodyPr wrap="square" lIns="91429" tIns="45715" rIns="91429" bIns="45715" rtlCol="0">
            <a:spAutoFit/>
          </a:bodyPr>
          <a:lstStyle/>
          <a:p>
            <a:pPr algn="ctr"/>
            <a:r>
              <a:rPr lang="tr-TR" sz="5400" b="1" dirty="0">
                <a:effectLst>
                  <a:outerShdw blurRad="38100" dist="38100" dir="2700000" algn="tl">
                    <a:srgbClr val="000000">
                      <a:alpha val="43137"/>
                    </a:srgbClr>
                  </a:outerShdw>
                </a:effectLst>
              </a:rPr>
              <a:t>PUAN GETİREN </a:t>
            </a:r>
          </a:p>
          <a:p>
            <a:pPr algn="ctr"/>
            <a:r>
              <a:rPr lang="tr-TR" sz="5400" b="1" dirty="0">
                <a:effectLst>
                  <a:outerShdw blurRad="38100" dist="38100" dir="2700000" algn="tl">
                    <a:srgbClr val="000000">
                      <a:alpha val="43137"/>
                    </a:srgbClr>
                  </a:outerShdw>
                </a:effectLst>
              </a:rPr>
              <a:t>DERSLER</a:t>
            </a:r>
          </a:p>
        </p:txBody>
      </p:sp>
      <p:grpSp>
        <p:nvGrpSpPr>
          <p:cNvPr id="52" name="Grup 51"/>
          <p:cNvGrpSpPr/>
          <p:nvPr/>
        </p:nvGrpSpPr>
        <p:grpSpPr>
          <a:xfrm>
            <a:off x="950962" y="826090"/>
            <a:ext cx="10950576" cy="6137276"/>
            <a:chOff x="930275" y="819150"/>
            <a:chExt cx="10950576" cy="6137276"/>
          </a:xfrm>
        </p:grpSpPr>
        <p:sp>
          <p:nvSpPr>
            <p:cNvPr id="27" name="Freeform 20"/>
            <p:cNvSpPr>
              <a:spLocks/>
            </p:cNvSpPr>
            <p:nvPr/>
          </p:nvSpPr>
          <p:spPr bwMode="auto">
            <a:xfrm>
              <a:off x="9517063" y="3287713"/>
              <a:ext cx="2363788" cy="606425"/>
            </a:xfrm>
            <a:custGeom>
              <a:avLst/>
              <a:gdLst>
                <a:gd name="T0" fmla="*/ 380 w 380"/>
                <a:gd name="T1" fmla="*/ 85 h 97"/>
                <a:gd name="T2" fmla="*/ 368 w 380"/>
                <a:gd name="T3" fmla="*/ 97 h 97"/>
                <a:gd name="T4" fmla="*/ 63 w 380"/>
                <a:gd name="T5" fmla="*/ 97 h 97"/>
                <a:gd name="T6" fmla="*/ 42 w 380"/>
                <a:gd name="T7" fmla="*/ 89 h 97"/>
                <a:gd name="T8" fmla="*/ 5 w 380"/>
                <a:gd name="T9" fmla="*/ 56 h 97"/>
                <a:gd name="T10" fmla="*/ 5 w 380"/>
                <a:gd name="T11" fmla="*/ 40 h 97"/>
                <a:gd name="T12" fmla="*/ 42 w 380"/>
                <a:gd name="T13" fmla="*/ 7 h 97"/>
                <a:gd name="T14" fmla="*/ 63 w 380"/>
                <a:gd name="T15" fmla="*/ 0 h 97"/>
                <a:gd name="T16" fmla="*/ 368 w 380"/>
                <a:gd name="T17" fmla="*/ 0 h 97"/>
                <a:gd name="T18" fmla="*/ 380 w 380"/>
                <a:gd name="T19" fmla="*/ 12 h 97"/>
                <a:gd name="T20" fmla="*/ 380 w 380"/>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97">
                  <a:moveTo>
                    <a:pt x="380" y="85"/>
                  </a:moveTo>
                  <a:cubicBezTo>
                    <a:pt x="380" y="91"/>
                    <a:pt x="375" y="97"/>
                    <a:pt x="368" y="97"/>
                  </a:cubicBezTo>
                  <a:cubicBezTo>
                    <a:pt x="63" y="97"/>
                    <a:pt x="63" y="97"/>
                    <a:pt x="63" y="97"/>
                  </a:cubicBezTo>
                  <a:cubicBezTo>
                    <a:pt x="57" y="97"/>
                    <a:pt x="47" y="93"/>
                    <a:pt x="42" y="89"/>
                  </a:cubicBezTo>
                  <a:cubicBezTo>
                    <a:pt x="5" y="56"/>
                    <a:pt x="5" y="56"/>
                    <a:pt x="5" y="56"/>
                  </a:cubicBezTo>
                  <a:cubicBezTo>
                    <a:pt x="0" y="52"/>
                    <a:pt x="0" y="45"/>
                    <a:pt x="5" y="40"/>
                  </a:cubicBezTo>
                  <a:cubicBezTo>
                    <a:pt x="42" y="7"/>
                    <a:pt x="42" y="7"/>
                    <a:pt x="42" y="7"/>
                  </a:cubicBezTo>
                  <a:cubicBezTo>
                    <a:pt x="47" y="3"/>
                    <a:pt x="57" y="0"/>
                    <a:pt x="63" y="0"/>
                  </a:cubicBezTo>
                  <a:cubicBezTo>
                    <a:pt x="368" y="0"/>
                    <a:pt x="368" y="0"/>
                    <a:pt x="368" y="0"/>
                  </a:cubicBezTo>
                  <a:cubicBezTo>
                    <a:pt x="375" y="0"/>
                    <a:pt x="380" y="5"/>
                    <a:pt x="380" y="12"/>
                  </a:cubicBezTo>
                  <a:lnTo>
                    <a:pt x="380" y="85"/>
                  </a:lnTo>
                  <a:close/>
                </a:path>
              </a:pathLst>
            </a:custGeom>
            <a:solidFill>
              <a:srgbClr val="E849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32" name="Freeform 22"/>
            <p:cNvSpPr>
              <a:spLocks/>
            </p:cNvSpPr>
            <p:nvPr/>
          </p:nvSpPr>
          <p:spPr bwMode="auto">
            <a:xfrm>
              <a:off x="9442450" y="819150"/>
              <a:ext cx="2438400" cy="606425"/>
            </a:xfrm>
            <a:custGeom>
              <a:avLst/>
              <a:gdLst>
                <a:gd name="T0" fmla="*/ 392 w 392"/>
                <a:gd name="T1" fmla="*/ 85 h 97"/>
                <a:gd name="T2" fmla="*/ 380 w 392"/>
                <a:gd name="T3" fmla="*/ 97 h 97"/>
                <a:gd name="T4" fmla="*/ 64 w 392"/>
                <a:gd name="T5" fmla="*/ 97 h 97"/>
                <a:gd name="T6" fmla="*/ 43 w 392"/>
                <a:gd name="T7" fmla="*/ 89 h 97"/>
                <a:gd name="T8" fmla="*/ 5 w 392"/>
                <a:gd name="T9" fmla="*/ 56 h 97"/>
                <a:gd name="T10" fmla="*/ 5 w 392"/>
                <a:gd name="T11" fmla="*/ 40 h 97"/>
                <a:gd name="T12" fmla="*/ 43 w 392"/>
                <a:gd name="T13" fmla="*/ 7 h 97"/>
                <a:gd name="T14" fmla="*/ 64 w 392"/>
                <a:gd name="T15" fmla="*/ 0 h 97"/>
                <a:gd name="T16" fmla="*/ 380 w 392"/>
                <a:gd name="T17" fmla="*/ 0 h 97"/>
                <a:gd name="T18" fmla="*/ 392 w 392"/>
                <a:gd name="T19" fmla="*/ 12 h 97"/>
                <a:gd name="T20" fmla="*/ 392 w 3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97">
                  <a:moveTo>
                    <a:pt x="392" y="85"/>
                  </a:moveTo>
                  <a:cubicBezTo>
                    <a:pt x="392" y="91"/>
                    <a:pt x="387" y="97"/>
                    <a:pt x="380" y="97"/>
                  </a:cubicBezTo>
                  <a:cubicBezTo>
                    <a:pt x="64" y="97"/>
                    <a:pt x="64" y="97"/>
                    <a:pt x="64" y="97"/>
                  </a:cubicBezTo>
                  <a:cubicBezTo>
                    <a:pt x="57" y="97"/>
                    <a:pt x="48" y="93"/>
                    <a:pt x="43" y="89"/>
                  </a:cubicBezTo>
                  <a:cubicBezTo>
                    <a:pt x="5" y="56"/>
                    <a:pt x="5" y="56"/>
                    <a:pt x="5" y="56"/>
                  </a:cubicBezTo>
                  <a:cubicBezTo>
                    <a:pt x="0" y="52"/>
                    <a:pt x="0" y="45"/>
                    <a:pt x="5" y="40"/>
                  </a:cubicBezTo>
                  <a:cubicBezTo>
                    <a:pt x="43" y="7"/>
                    <a:pt x="43" y="7"/>
                    <a:pt x="43" y="7"/>
                  </a:cubicBezTo>
                  <a:cubicBezTo>
                    <a:pt x="48" y="3"/>
                    <a:pt x="57" y="0"/>
                    <a:pt x="64" y="0"/>
                  </a:cubicBezTo>
                  <a:cubicBezTo>
                    <a:pt x="380" y="0"/>
                    <a:pt x="380" y="0"/>
                    <a:pt x="380" y="0"/>
                  </a:cubicBezTo>
                  <a:cubicBezTo>
                    <a:pt x="387" y="0"/>
                    <a:pt x="392" y="5"/>
                    <a:pt x="392" y="12"/>
                  </a:cubicBezTo>
                  <a:lnTo>
                    <a:pt x="392" y="85"/>
                  </a:lnTo>
                  <a:close/>
                </a:path>
              </a:pathLst>
            </a:custGeom>
            <a:solidFill>
              <a:srgbClr val="1C8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0" name="Freeform 25"/>
            <p:cNvSpPr>
              <a:spLocks/>
            </p:cNvSpPr>
            <p:nvPr/>
          </p:nvSpPr>
          <p:spPr bwMode="auto">
            <a:xfrm>
              <a:off x="930275" y="893763"/>
              <a:ext cx="2457450" cy="606425"/>
            </a:xfrm>
            <a:custGeom>
              <a:avLst/>
              <a:gdLst>
                <a:gd name="T0" fmla="*/ 0 w 395"/>
                <a:gd name="T1" fmla="*/ 85 h 97"/>
                <a:gd name="T2" fmla="*/ 12 w 395"/>
                <a:gd name="T3" fmla="*/ 97 h 97"/>
                <a:gd name="T4" fmla="*/ 331 w 395"/>
                <a:gd name="T5" fmla="*/ 97 h 97"/>
                <a:gd name="T6" fmla="*/ 352 w 395"/>
                <a:gd name="T7" fmla="*/ 89 h 97"/>
                <a:gd name="T8" fmla="*/ 390 w 395"/>
                <a:gd name="T9" fmla="*/ 56 h 97"/>
                <a:gd name="T10" fmla="*/ 390 w 395"/>
                <a:gd name="T11" fmla="*/ 40 h 97"/>
                <a:gd name="T12" fmla="*/ 352 w 395"/>
                <a:gd name="T13" fmla="*/ 7 h 97"/>
                <a:gd name="T14" fmla="*/ 331 w 395"/>
                <a:gd name="T15" fmla="*/ 0 h 97"/>
                <a:gd name="T16" fmla="*/ 12 w 395"/>
                <a:gd name="T17" fmla="*/ 0 h 97"/>
                <a:gd name="T18" fmla="*/ 0 w 395"/>
                <a:gd name="T19" fmla="*/ 12 h 97"/>
                <a:gd name="T20" fmla="*/ 0 w 395"/>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97">
                  <a:moveTo>
                    <a:pt x="0" y="85"/>
                  </a:moveTo>
                  <a:cubicBezTo>
                    <a:pt x="0" y="91"/>
                    <a:pt x="5" y="97"/>
                    <a:pt x="12" y="97"/>
                  </a:cubicBezTo>
                  <a:cubicBezTo>
                    <a:pt x="331" y="97"/>
                    <a:pt x="331" y="97"/>
                    <a:pt x="331" y="97"/>
                  </a:cubicBezTo>
                  <a:cubicBezTo>
                    <a:pt x="338" y="97"/>
                    <a:pt x="347" y="93"/>
                    <a:pt x="352" y="89"/>
                  </a:cubicBezTo>
                  <a:cubicBezTo>
                    <a:pt x="390" y="56"/>
                    <a:pt x="390" y="56"/>
                    <a:pt x="390" y="56"/>
                  </a:cubicBezTo>
                  <a:cubicBezTo>
                    <a:pt x="395" y="52"/>
                    <a:pt x="395" y="45"/>
                    <a:pt x="390" y="40"/>
                  </a:cubicBezTo>
                  <a:cubicBezTo>
                    <a:pt x="352" y="7"/>
                    <a:pt x="352" y="7"/>
                    <a:pt x="352" y="7"/>
                  </a:cubicBezTo>
                  <a:cubicBezTo>
                    <a:pt x="347" y="3"/>
                    <a:pt x="338" y="0"/>
                    <a:pt x="331" y="0"/>
                  </a:cubicBezTo>
                  <a:cubicBezTo>
                    <a:pt x="12" y="0"/>
                    <a:pt x="12" y="0"/>
                    <a:pt x="12" y="0"/>
                  </a:cubicBezTo>
                  <a:cubicBezTo>
                    <a:pt x="5" y="0"/>
                    <a:pt x="0" y="5"/>
                    <a:pt x="0" y="12"/>
                  </a:cubicBezTo>
                  <a:lnTo>
                    <a:pt x="0" y="85"/>
                  </a:lnTo>
                  <a:close/>
                </a:path>
              </a:pathLst>
            </a:custGeom>
            <a:solidFill>
              <a:srgbClr val="FF8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sp>
          <p:nvSpPr>
            <p:cNvPr id="43" name="Freeform 27"/>
            <p:cNvSpPr>
              <a:spLocks/>
            </p:cNvSpPr>
            <p:nvPr/>
          </p:nvSpPr>
          <p:spPr bwMode="auto">
            <a:xfrm>
              <a:off x="930275" y="3662363"/>
              <a:ext cx="3060700" cy="606425"/>
            </a:xfrm>
            <a:custGeom>
              <a:avLst/>
              <a:gdLst>
                <a:gd name="T0" fmla="*/ 0 w 492"/>
                <a:gd name="T1" fmla="*/ 85 h 97"/>
                <a:gd name="T2" fmla="*/ 12 w 492"/>
                <a:gd name="T3" fmla="*/ 97 h 97"/>
                <a:gd name="T4" fmla="*/ 428 w 492"/>
                <a:gd name="T5" fmla="*/ 97 h 97"/>
                <a:gd name="T6" fmla="*/ 449 w 492"/>
                <a:gd name="T7" fmla="*/ 89 h 97"/>
                <a:gd name="T8" fmla="*/ 487 w 492"/>
                <a:gd name="T9" fmla="*/ 56 h 97"/>
                <a:gd name="T10" fmla="*/ 487 w 492"/>
                <a:gd name="T11" fmla="*/ 41 h 97"/>
                <a:gd name="T12" fmla="*/ 449 w 492"/>
                <a:gd name="T13" fmla="*/ 8 h 97"/>
                <a:gd name="T14" fmla="*/ 428 w 492"/>
                <a:gd name="T15" fmla="*/ 0 h 97"/>
                <a:gd name="T16" fmla="*/ 12 w 492"/>
                <a:gd name="T17" fmla="*/ 0 h 97"/>
                <a:gd name="T18" fmla="*/ 0 w 492"/>
                <a:gd name="T19" fmla="*/ 12 h 97"/>
                <a:gd name="T20" fmla="*/ 0 w 492"/>
                <a:gd name="T21" fmla="*/ 8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97">
                  <a:moveTo>
                    <a:pt x="0" y="85"/>
                  </a:moveTo>
                  <a:cubicBezTo>
                    <a:pt x="0" y="92"/>
                    <a:pt x="5" y="97"/>
                    <a:pt x="12" y="97"/>
                  </a:cubicBezTo>
                  <a:cubicBezTo>
                    <a:pt x="428" y="97"/>
                    <a:pt x="428" y="97"/>
                    <a:pt x="428" y="97"/>
                  </a:cubicBezTo>
                  <a:cubicBezTo>
                    <a:pt x="435" y="97"/>
                    <a:pt x="444" y="94"/>
                    <a:pt x="449" y="89"/>
                  </a:cubicBezTo>
                  <a:cubicBezTo>
                    <a:pt x="487" y="56"/>
                    <a:pt x="487" y="56"/>
                    <a:pt x="487" y="56"/>
                  </a:cubicBezTo>
                  <a:cubicBezTo>
                    <a:pt x="492" y="52"/>
                    <a:pt x="492" y="45"/>
                    <a:pt x="487" y="41"/>
                  </a:cubicBezTo>
                  <a:cubicBezTo>
                    <a:pt x="449" y="8"/>
                    <a:pt x="449" y="8"/>
                    <a:pt x="449" y="8"/>
                  </a:cubicBezTo>
                  <a:cubicBezTo>
                    <a:pt x="444" y="3"/>
                    <a:pt x="435" y="0"/>
                    <a:pt x="428" y="0"/>
                  </a:cubicBezTo>
                  <a:cubicBezTo>
                    <a:pt x="12" y="0"/>
                    <a:pt x="12" y="0"/>
                    <a:pt x="12" y="0"/>
                  </a:cubicBezTo>
                  <a:cubicBezTo>
                    <a:pt x="5" y="0"/>
                    <a:pt x="0" y="5"/>
                    <a:pt x="0" y="12"/>
                  </a:cubicBezTo>
                  <a:lnTo>
                    <a:pt x="0" y="85"/>
                  </a:lnTo>
                  <a:close/>
                </a:path>
              </a:pathLst>
            </a:custGeom>
            <a:solidFill>
              <a:srgbClr val="76B7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grpSp>
          <p:nvGrpSpPr>
            <p:cNvPr id="50" name="Grup 49"/>
            <p:cNvGrpSpPr/>
            <p:nvPr/>
          </p:nvGrpSpPr>
          <p:grpSpPr>
            <a:xfrm>
              <a:off x="3021013" y="1119188"/>
              <a:ext cx="6911975" cy="5837238"/>
              <a:chOff x="3021013" y="1119188"/>
              <a:chExt cx="6911975" cy="5837238"/>
            </a:xfrm>
          </p:grpSpPr>
          <p:sp>
            <p:nvSpPr>
              <p:cNvPr id="42" name="Freeform 26"/>
              <p:cNvSpPr>
                <a:spLocks/>
              </p:cNvSpPr>
              <p:nvPr/>
            </p:nvSpPr>
            <p:spPr bwMode="auto">
              <a:xfrm>
                <a:off x="3394075" y="3968750"/>
                <a:ext cx="1374775" cy="2012950"/>
              </a:xfrm>
              <a:custGeom>
                <a:avLst/>
                <a:gdLst>
                  <a:gd name="T0" fmla="*/ 0 w 866"/>
                  <a:gd name="T1" fmla="*/ 0 h 1268"/>
                  <a:gd name="T2" fmla="*/ 866 w 866"/>
                  <a:gd name="T3" fmla="*/ 0 h 1268"/>
                  <a:gd name="T4" fmla="*/ 619 w 866"/>
                  <a:gd name="T5" fmla="*/ 1087 h 1268"/>
                  <a:gd name="T6" fmla="*/ 764 w 866"/>
                  <a:gd name="T7" fmla="*/ 1268 h 1268"/>
                </a:gdLst>
                <a:ahLst/>
                <a:cxnLst>
                  <a:cxn ang="0">
                    <a:pos x="T0" y="T1"/>
                  </a:cxn>
                  <a:cxn ang="0">
                    <a:pos x="T2" y="T3"/>
                  </a:cxn>
                  <a:cxn ang="0">
                    <a:pos x="T4" y="T5"/>
                  </a:cxn>
                  <a:cxn ang="0">
                    <a:pos x="T6" y="T7"/>
                  </a:cxn>
                </a:cxnLst>
                <a:rect l="0" t="0" r="r" b="b"/>
                <a:pathLst>
                  <a:path w="866" h="1268">
                    <a:moveTo>
                      <a:pt x="0" y="0"/>
                    </a:moveTo>
                    <a:lnTo>
                      <a:pt x="866" y="0"/>
                    </a:lnTo>
                    <a:lnTo>
                      <a:pt x="619" y="1087"/>
                    </a:lnTo>
                    <a:lnTo>
                      <a:pt x="764" y="1268"/>
                    </a:lnTo>
                  </a:path>
                </a:pathLst>
              </a:custGeom>
              <a:noFill/>
              <a:ln w="23813" cap="rnd">
                <a:solidFill>
                  <a:srgbClr val="76B71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5" name="Freeform 18"/>
              <p:cNvSpPr>
                <a:spLocks/>
              </p:cNvSpPr>
              <p:nvPr/>
            </p:nvSpPr>
            <p:spPr bwMode="auto">
              <a:xfrm>
                <a:off x="4489450" y="3255963"/>
                <a:ext cx="3783013" cy="3700463"/>
              </a:xfrm>
              <a:custGeom>
                <a:avLst/>
                <a:gdLst>
                  <a:gd name="T0" fmla="*/ 662 w 2383"/>
                  <a:gd name="T1" fmla="*/ 2331 h 2331"/>
                  <a:gd name="T2" fmla="*/ 0 w 2383"/>
                  <a:gd name="T3" fmla="*/ 1497 h 2331"/>
                  <a:gd name="T4" fmla="*/ 239 w 2383"/>
                  <a:gd name="T5" fmla="*/ 461 h 2331"/>
                  <a:gd name="T6" fmla="*/ 1191 w 2383"/>
                  <a:gd name="T7" fmla="*/ 0 h 2331"/>
                  <a:gd name="T8" fmla="*/ 2148 w 2383"/>
                  <a:gd name="T9" fmla="*/ 461 h 2331"/>
                  <a:gd name="T10" fmla="*/ 2383 w 2383"/>
                  <a:gd name="T11" fmla="*/ 1497 h 2331"/>
                  <a:gd name="T12" fmla="*/ 1720 w 2383"/>
                  <a:gd name="T13" fmla="*/ 2331 h 2331"/>
                  <a:gd name="T14" fmla="*/ 662 w 2383"/>
                  <a:gd name="T15" fmla="*/ 2331 h 2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3" h="2331">
                    <a:moveTo>
                      <a:pt x="662" y="2331"/>
                    </a:moveTo>
                    <a:lnTo>
                      <a:pt x="0" y="1497"/>
                    </a:lnTo>
                    <a:lnTo>
                      <a:pt x="239" y="461"/>
                    </a:lnTo>
                    <a:lnTo>
                      <a:pt x="1191" y="0"/>
                    </a:lnTo>
                    <a:lnTo>
                      <a:pt x="2148" y="461"/>
                    </a:lnTo>
                    <a:lnTo>
                      <a:pt x="2383" y="1497"/>
                    </a:lnTo>
                    <a:lnTo>
                      <a:pt x="1720" y="2331"/>
                    </a:lnTo>
                    <a:lnTo>
                      <a:pt x="662" y="2331"/>
                    </a:lnTo>
                    <a:close/>
                  </a:path>
                </a:pathLst>
              </a:custGeom>
              <a:noFill/>
              <a:ln w="23813" cap="rnd">
                <a:solidFill>
                  <a:srgbClr val="6D6E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1" name="Freeform 21"/>
              <p:cNvSpPr>
                <a:spLocks/>
              </p:cNvSpPr>
              <p:nvPr/>
            </p:nvSpPr>
            <p:spPr bwMode="auto">
              <a:xfrm>
                <a:off x="7339013" y="3587750"/>
                <a:ext cx="2593975" cy="2349500"/>
              </a:xfrm>
              <a:custGeom>
                <a:avLst/>
                <a:gdLst>
                  <a:gd name="T0" fmla="*/ 1634 w 1634"/>
                  <a:gd name="T1" fmla="*/ 0 h 1480"/>
                  <a:gd name="T2" fmla="*/ 0 w 1634"/>
                  <a:gd name="T3" fmla="*/ 0 h 1480"/>
                  <a:gd name="T4" fmla="*/ 435 w 1634"/>
                  <a:gd name="T5" fmla="*/ 193 h 1480"/>
                  <a:gd name="T6" fmla="*/ 674 w 1634"/>
                  <a:gd name="T7" fmla="*/ 1307 h 1480"/>
                  <a:gd name="T8" fmla="*/ 529 w 1634"/>
                  <a:gd name="T9" fmla="*/ 1480 h 1480"/>
                </a:gdLst>
                <a:ahLst/>
                <a:cxnLst>
                  <a:cxn ang="0">
                    <a:pos x="T0" y="T1"/>
                  </a:cxn>
                  <a:cxn ang="0">
                    <a:pos x="T2" y="T3"/>
                  </a:cxn>
                  <a:cxn ang="0">
                    <a:pos x="T4" y="T5"/>
                  </a:cxn>
                  <a:cxn ang="0">
                    <a:pos x="T6" y="T7"/>
                  </a:cxn>
                  <a:cxn ang="0">
                    <a:pos x="T8" y="T9"/>
                  </a:cxn>
                </a:cxnLst>
                <a:rect l="0" t="0" r="r" b="b"/>
                <a:pathLst>
                  <a:path w="1634" h="1480">
                    <a:moveTo>
                      <a:pt x="1634" y="0"/>
                    </a:moveTo>
                    <a:lnTo>
                      <a:pt x="0" y="0"/>
                    </a:lnTo>
                    <a:lnTo>
                      <a:pt x="435" y="193"/>
                    </a:lnTo>
                    <a:lnTo>
                      <a:pt x="674" y="1307"/>
                    </a:lnTo>
                    <a:lnTo>
                      <a:pt x="529" y="1480"/>
                    </a:lnTo>
                  </a:path>
                </a:pathLst>
              </a:custGeom>
              <a:noFill/>
              <a:ln w="23813" cap="rnd">
                <a:solidFill>
                  <a:srgbClr val="E8494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6" name="Freeform 23"/>
              <p:cNvSpPr>
                <a:spLocks/>
              </p:cNvSpPr>
              <p:nvPr/>
            </p:nvSpPr>
            <p:spPr bwMode="auto">
              <a:xfrm>
                <a:off x="6523038" y="1119188"/>
                <a:ext cx="2994025" cy="2425700"/>
              </a:xfrm>
              <a:custGeom>
                <a:avLst/>
                <a:gdLst>
                  <a:gd name="T0" fmla="*/ 1886 w 1886"/>
                  <a:gd name="T1" fmla="*/ 0 h 1528"/>
                  <a:gd name="T2" fmla="*/ 965 w 1886"/>
                  <a:gd name="T3" fmla="*/ 0 h 1528"/>
                  <a:gd name="T4" fmla="*/ 0 w 1886"/>
                  <a:gd name="T5" fmla="*/ 1299 h 1528"/>
                  <a:gd name="T6" fmla="*/ 459 w 1886"/>
                  <a:gd name="T7" fmla="*/ 1528 h 1528"/>
                </a:gdLst>
                <a:ahLst/>
                <a:cxnLst>
                  <a:cxn ang="0">
                    <a:pos x="T0" y="T1"/>
                  </a:cxn>
                  <a:cxn ang="0">
                    <a:pos x="T2" y="T3"/>
                  </a:cxn>
                  <a:cxn ang="0">
                    <a:pos x="T4" y="T5"/>
                  </a:cxn>
                  <a:cxn ang="0">
                    <a:pos x="T6" y="T7"/>
                  </a:cxn>
                </a:cxnLst>
                <a:rect l="0" t="0" r="r" b="b"/>
                <a:pathLst>
                  <a:path w="1886" h="1528">
                    <a:moveTo>
                      <a:pt x="1886" y="0"/>
                    </a:moveTo>
                    <a:lnTo>
                      <a:pt x="965" y="0"/>
                    </a:lnTo>
                    <a:lnTo>
                      <a:pt x="0" y="1299"/>
                    </a:lnTo>
                    <a:lnTo>
                      <a:pt x="459" y="1528"/>
                    </a:lnTo>
                  </a:path>
                </a:pathLst>
              </a:custGeom>
              <a:noFill/>
              <a:ln w="23813" cap="rnd">
                <a:solidFill>
                  <a:srgbClr val="0092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39" name="Freeform 24"/>
              <p:cNvSpPr>
                <a:spLocks/>
              </p:cNvSpPr>
              <p:nvPr/>
            </p:nvSpPr>
            <p:spPr bwMode="auto">
              <a:xfrm>
                <a:off x="3021013" y="1193800"/>
                <a:ext cx="3241675" cy="2674938"/>
              </a:xfrm>
              <a:custGeom>
                <a:avLst/>
                <a:gdLst>
                  <a:gd name="T0" fmla="*/ 1148 w 2042"/>
                  <a:gd name="T1" fmla="*/ 1685 h 1685"/>
                  <a:gd name="T2" fmla="*/ 2042 w 2042"/>
                  <a:gd name="T3" fmla="*/ 1252 h 1685"/>
                  <a:gd name="T4" fmla="*/ 1101 w 2042"/>
                  <a:gd name="T5" fmla="*/ 0 h 1685"/>
                  <a:gd name="T6" fmla="*/ 0 w 2042"/>
                  <a:gd name="T7" fmla="*/ 0 h 1685"/>
                </a:gdLst>
                <a:ahLst/>
                <a:cxnLst>
                  <a:cxn ang="0">
                    <a:pos x="T0" y="T1"/>
                  </a:cxn>
                  <a:cxn ang="0">
                    <a:pos x="T2" y="T3"/>
                  </a:cxn>
                  <a:cxn ang="0">
                    <a:pos x="T4" y="T5"/>
                  </a:cxn>
                  <a:cxn ang="0">
                    <a:pos x="T6" y="T7"/>
                  </a:cxn>
                </a:cxnLst>
                <a:rect l="0" t="0" r="r" b="b"/>
                <a:pathLst>
                  <a:path w="2042" h="1685">
                    <a:moveTo>
                      <a:pt x="1148" y="1685"/>
                    </a:moveTo>
                    <a:lnTo>
                      <a:pt x="2042" y="1252"/>
                    </a:lnTo>
                    <a:lnTo>
                      <a:pt x="1101" y="0"/>
                    </a:lnTo>
                    <a:lnTo>
                      <a:pt x="0" y="0"/>
                    </a:lnTo>
                  </a:path>
                </a:pathLst>
              </a:custGeom>
              <a:noFill/>
              <a:ln w="23813" cap="rnd">
                <a:solidFill>
                  <a:srgbClr val="FD6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grpSp>
      </p:grpSp>
      <p:grpSp>
        <p:nvGrpSpPr>
          <p:cNvPr id="57" name="Grup 56"/>
          <p:cNvGrpSpPr/>
          <p:nvPr/>
        </p:nvGrpSpPr>
        <p:grpSpPr>
          <a:xfrm>
            <a:off x="-805544" y="931081"/>
            <a:ext cx="5846714" cy="2568951"/>
            <a:chOff x="-805544" y="931081"/>
            <a:chExt cx="5846714" cy="2568951"/>
          </a:xfrm>
        </p:grpSpPr>
        <p:sp>
          <p:nvSpPr>
            <p:cNvPr id="13" name="Metin kutusu 12"/>
            <p:cNvSpPr txBox="1"/>
            <p:nvPr/>
          </p:nvSpPr>
          <p:spPr>
            <a:xfrm>
              <a:off x="929639" y="1561050"/>
              <a:ext cx="2838998" cy="1938982"/>
            </a:xfrm>
            <a:prstGeom prst="rect">
              <a:avLst/>
            </a:prstGeom>
            <a:ln w="57150"/>
          </p:spPr>
          <p:style>
            <a:lnRef idx="2">
              <a:schemeClr val="accent2"/>
            </a:lnRef>
            <a:fillRef idx="1">
              <a:schemeClr val="lt1"/>
            </a:fillRef>
            <a:effectRef idx="0">
              <a:schemeClr val="accent2"/>
            </a:effectRef>
            <a:fontRef idx="minor">
              <a:schemeClr val="dk1"/>
            </a:fontRef>
          </p:style>
          <p:txBody>
            <a:bodyPr wrap="square" lIns="91429" tIns="45715" rIns="91429" bIns="45715" rtlCol="0">
              <a:spAutoFit/>
            </a:bodyPr>
            <a:lstStyle/>
            <a:p>
              <a:pPr algn="ctr"/>
              <a:r>
                <a:rPr lang="tr-TR" sz="2400" b="1" dirty="0"/>
                <a:t>TYT </a:t>
              </a:r>
            </a:p>
            <a:p>
              <a:pPr algn="ctr"/>
              <a:r>
                <a:rPr lang="tr-TR" sz="2400" b="1" dirty="0"/>
                <a:t>+</a:t>
              </a:r>
            </a:p>
            <a:p>
              <a:pPr algn="ctr"/>
              <a:r>
                <a:rPr lang="tr-TR" sz="2400" b="1" dirty="0"/>
                <a:t>AYT MATEMATİK</a:t>
              </a:r>
            </a:p>
            <a:p>
              <a:pPr algn="ctr"/>
              <a:r>
                <a:rPr lang="tr-TR" sz="2400" b="1" dirty="0"/>
                <a:t>+</a:t>
              </a:r>
            </a:p>
            <a:p>
              <a:pPr algn="ctr"/>
              <a:r>
                <a:rPr lang="tr-TR" sz="2400" b="1" dirty="0"/>
                <a:t>AYT FEN BİL.</a:t>
              </a:r>
            </a:p>
          </p:txBody>
        </p:sp>
        <p:sp>
          <p:nvSpPr>
            <p:cNvPr id="22" name="Metin kutusu 21"/>
            <p:cNvSpPr txBox="1"/>
            <p:nvPr/>
          </p:nvSpPr>
          <p:spPr>
            <a:xfrm>
              <a:off x="-805544" y="931081"/>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SAYISAL</a:t>
              </a:r>
              <a:endParaRPr lang="tr-TR" sz="1900" b="1" dirty="0">
                <a:effectLst>
                  <a:outerShdw blurRad="38100" dist="38100" dir="2700000" algn="tl">
                    <a:srgbClr val="000000">
                      <a:alpha val="43137"/>
                    </a:srgbClr>
                  </a:outerShdw>
                </a:effectLst>
              </a:endParaRPr>
            </a:p>
          </p:txBody>
        </p:sp>
      </p:grpSp>
      <p:grpSp>
        <p:nvGrpSpPr>
          <p:cNvPr id="58" name="Grup 57"/>
          <p:cNvGrpSpPr/>
          <p:nvPr/>
        </p:nvGrpSpPr>
        <p:grpSpPr>
          <a:xfrm>
            <a:off x="7775670" y="794778"/>
            <a:ext cx="5846714" cy="2391057"/>
            <a:chOff x="7775670" y="794778"/>
            <a:chExt cx="5846714" cy="2391057"/>
          </a:xfrm>
        </p:grpSpPr>
        <p:sp>
          <p:nvSpPr>
            <p:cNvPr id="34" name="Metin kutusu 33"/>
            <p:cNvSpPr txBox="1"/>
            <p:nvPr/>
          </p:nvSpPr>
          <p:spPr>
            <a:xfrm>
              <a:off x="8677496" y="1477685"/>
              <a:ext cx="3209705" cy="1708150"/>
            </a:xfrm>
            <a:prstGeom prst="rect">
              <a:avLst/>
            </a:prstGeom>
            <a:noFill/>
            <a:ln w="57150">
              <a:solidFill>
                <a:schemeClr val="accent1">
                  <a:lumMod val="75000"/>
                </a:schemeClr>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 – SOS. BİL - 1</a:t>
              </a:r>
            </a:p>
            <a:p>
              <a:pPr algn="ctr"/>
              <a:r>
                <a:rPr lang="tr-TR" sz="2100" b="1" dirty="0"/>
                <a:t>+</a:t>
              </a:r>
            </a:p>
            <a:p>
              <a:pPr algn="ctr"/>
              <a:r>
                <a:rPr lang="tr-TR" sz="2100" b="1" dirty="0"/>
                <a:t>AYT MATEMATİK</a:t>
              </a:r>
            </a:p>
          </p:txBody>
        </p:sp>
        <p:sp>
          <p:nvSpPr>
            <p:cNvPr id="21" name="Metin kutusu 20"/>
            <p:cNvSpPr txBox="1"/>
            <p:nvPr/>
          </p:nvSpPr>
          <p:spPr>
            <a:xfrm>
              <a:off x="7775670" y="794778"/>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EŞİT AĞIRLIK</a:t>
              </a:r>
              <a:endParaRPr lang="tr-TR" sz="1900" b="1" dirty="0">
                <a:effectLst>
                  <a:outerShdw blurRad="38100" dist="38100" dir="2700000" algn="tl">
                    <a:srgbClr val="000000">
                      <a:alpha val="43137"/>
                    </a:srgbClr>
                  </a:outerShdw>
                </a:effectLst>
              </a:endParaRPr>
            </a:p>
          </p:txBody>
        </p:sp>
      </p:grpSp>
      <p:grpSp>
        <p:nvGrpSpPr>
          <p:cNvPr id="59" name="Grup 58"/>
          <p:cNvGrpSpPr/>
          <p:nvPr/>
        </p:nvGrpSpPr>
        <p:grpSpPr>
          <a:xfrm>
            <a:off x="-1051671" y="3656157"/>
            <a:ext cx="5846714" cy="2389110"/>
            <a:chOff x="-1051671" y="3656157"/>
            <a:chExt cx="5846714" cy="2389110"/>
          </a:xfrm>
        </p:grpSpPr>
        <p:sp>
          <p:nvSpPr>
            <p:cNvPr id="30" name="Metin kutusu 29"/>
            <p:cNvSpPr txBox="1"/>
            <p:nvPr/>
          </p:nvSpPr>
          <p:spPr>
            <a:xfrm>
              <a:off x="929639" y="4319933"/>
              <a:ext cx="3315306" cy="1725334"/>
            </a:xfrm>
            <a:prstGeom prst="rect">
              <a:avLst/>
            </a:prstGeom>
            <a:noFill/>
            <a:ln w="57150">
              <a:solidFill>
                <a:srgbClr val="92D050"/>
              </a:solidFill>
            </a:ln>
          </p:spPr>
          <p:txBody>
            <a:bodyPr wrap="square" lIns="91429" tIns="45715" rIns="91429" bIns="45715" rtlCol="0">
              <a:spAutoFit/>
            </a:bodyPr>
            <a:lstStyle/>
            <a:p>
              <a:pPr algn="ctr"/>
              <a:r>
                <a:rPr lang="tr-TR" sz="2100" b="1" dirty="0"/>
                <a:t>TYT </a:t>
              </a:r>
            </a:p>
            <a:p>
              <a:pPr algn="ctr"/>
              <a:r>
                <a:rPr lang="tr-TR" sz="2100" b="1" dirty="0"/>
                <a:t>+</a:t>
              </a:r>
            </a:p>
            <a:p>
              <a:pPr algn="ctr"/>
              <a:r>
                <a:rPr lang="tr-TR" sz="2100" b="1" dirty="0"/>
                <a:t>AYT EDEBİYAT – SOS. BİL - 1</a:t>
              </a:r>
            </a:p>
            <a:p>
              <a:pPr algn="ctr"/>
              <a:r>
                <a:rPr lang="tr-TR" sz="2100" b="1" dirty="0"/>
                <a:t>+</a:t>
              </a:r>
            </a:p>
            <a:p>
              <a:pPr algn="ctr"/>
              <a:r>
                <a:rPr lang="tr-TR" sz="2100" b="1" dirty="0"/>
                <a:t>AYT SOSYAL BİL. - 2</a:t>
              </a:r>
            </a:p>
          </p:txBody>
        </p:sp>
        <p:sp>
          <p:nvSpPr>
            <p:cNvPr id="28" name="Metin kutusu 27"/>
            <p:cNvSpPr txBox="1"/>
            <p:nvPr/>
          </p:nvSpPr>
          <p:spPr>
            <a:xfrm>
              <a:off x="-1051671" y="3656157"/>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SÖZEL</a:t>
              </a:r>
              <a:endParaRPr lang="tr-TR" sz="1900" b="1" dirty="0">
                <a:effectLst>
                  <a:outerShdw blurRad="38100" dist="38100" dir="2700000" algn="tl">
                    <a:srgbClr val="000000">
                      <a:alpha val="43137"/>
                    </a:srgbClr>
                  </a:outerShdw>
                </a:effectLst>
              </a:endParaRPr>
            </a:p>
          </p:txBody>
        </p:sp>
      </p:grpSp>
      <p:grpSp>
        <p:nvGrpSpPr>
          <p:cNvPr id="60" name="Grup 59"/>
          <p:cNvGrpSpPr/>
          <p:nvPr/>
        </p:nvGrpSpPr>
        <p:grpSpPr>
          <a:xfrm>
            <a:off x="7843854" y="3329013"/>
            <a:ext cx="5846714" cy="1817713"/>
            <a:chOff x="7843854" y="3329013"/>
            <a:chExt cx="5846714" cy="1817713"/>
          </a:xfrm>
        </p:grpSpPr>
        <p:sp>
          <p:nvSpPr>
            <p:cNvPr id="33" name="Metin kutusu 32"/>
            <p:cNvSpPr txBox="1"/>
            <p:nvPr/>
          </p:nvSpPr>
          <p:spPr>
            <a:xfrm>
              <a:off x="9259856" y="3946408"/>
              <a:ext cx="2627346" cy="1200318"/>
            </a:xfrm>
            <a:prstGeom prst="rect">
              <a:avLst/>
            </a:prstGeom>
            <a:noFill/>
            <a:ln w="57150">
              <a:solidFill>
                <a:srgbClr val="FF9999"/>
              </a:solidFill>
            </a:ln>
          </p:spPr>
          <p:txBody>
            <a:bodyPr wrap="square" lIns="91429" tIns="45715" rIns="91429" bIns="45715" rtlCol="0">
              <a:spAutoFit/>
            </a:bodyPr>
            <a:lstStyle/>
            <a:p>
              <a:pPr algn="ctr"/>
              <a:r>
                <a:rPr lang="tr-TR" sz="2400" b="1" dirty="0"/>
                <a:t>TYT </a:t>
              </a:r>
            </a:p>
            <a:p>
              <a:pPr algn="ctr"/>
              <a:r>
                <a:rPr lang="tr-TR" sz="2400" b="1" dirty="0"/>
                <a:t>+ </a:t>
              </a:r>
            </a:p>
            <a:p>
              <a:pPr algn="ctr"/>
              <a:r>
                <a:rPr lang="tr-TR" sz="2400" b="1" dirty="0"/>
                <a:t>DİL SINAVI</a:t>
              </a:r>
            </a:p>
          </p:txBody>
        </p:sp>
        <p:sp>
          <p:nvSpPr>
            <p:cNvPr id="29" name="Metin kutusu 28"/>
            <p:cNvSpPr txBox="1"/>
            <p:nvPr/>
          </p:nvSpPr>
          <p:spPr>
            <a:xfrm>
              <a:off x="7843854" y="3329013"/>
              <a:ext cx="5846714" cy="584765"/>
            </a:xfrm>
            <a:prstGeom prst="rect">
              <a:avLst/>
            </a:prstGeom>
            <a:noFill/>
          </p:spPr>
          <p:txBody>
            <a:bodyPr wrap="square" lIns="91429" tIns="45715" rIns="91429" bIns="45715" rtlCol="0">
              <a:spAutoFit/>
            </a:bodyPr>
            <a:lstStyle/>
            <a:p>
              <a:pPr algn="ctr"/>
              <a:r>
                <a:rPr lang="tr-TR" sz="3200" b="1" dirty="0">
                  <a:effectLst>
                    <a:outerShdw blurRad="38100" dist="38100" dir="2700000" algn="tl">
                      <a:srgbClr val="000000">
                        <a:alpha val="43137"/>
                      </a:srgbClr>
                    </a:outerShdw>
                  </a:effectLst>
                </a:rPr>
                <a:t>Y. DİL</a:t>
              </a:r>
              <a:endParaRPr lang="tr-TR" sz="1900"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8611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ppt_x"/>
                                          </p:val>
                                        </p:tav>
                                        <p:tav tm="100000">
                                          <p:val>
                                            <p:strVal val="#ppt_x"/>
                                          </p:val>
                                        </p:tav>
                                      </p:tavLst>
                                    </p:anim>
                                    <p:anim calcmode="lin" valueType="num">
                                      <p:cBhvr additive="base">
                                        <p:cTn id="2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fill="hold"/>
                                        <p:tgtEl>
                                          <p:spTgt spid="58"/>
                                        </p:tgtEl>
                                        <p:attrNameLst>
                                          <p:attrName>ppt_x</p:attrName>
                                        </p:attrNameLst>
                                      </p:cBhvr>
                                      <p:tavLst>
                                        <p:tav tm="0">
                                          <p:val>
                                            <p:strVal val="#ppt_x"/>
                                          </p:val>
                                        </p:tav>
                                        <p:tav tm="100000">
                                          <p:val>
                                            <p:strVal val="#ppt_x"/>
                                          </p:val>
                                        </p:tav>
                                      </p:tavLst>
                                    </p:anim>
                                    <p:anim calcmode="lin" valueType="num">
                                      <p:cBhvr additive="base">
                                        <p:cTn id="3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ppt_x"/>
                                          </p:val>
                                        </p:tav>
                                        <p:tav tm="100000">
                                          <p:val>
                                            <p:strVal val="#ppt_x"/>
                                          </p:val>
                                        </p:tav>
                                      </p:tavLst>
                                    </p:anim>
                                    <p:anim calcmode="lin" valueType="num">
                                      <p:cBhvr additive="base">
                                        <p:cTn id="3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80">
                                          <p:stCondLst>
                                            <p:cond delay="0"/>
                                          </p:stCondLst>
                                        </p:cTn>
                                        <p:tgtEl>
                                          <p:spTgt spid="38"/>
                                        </p:tgtEl>
                                      </p:cBhvr>
                                    </p:animEffect>
                                    <p:anim calcmode="lin" valueType="num">
                                      <p:cBhvr>
                                        <p:cTn id="50"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55" dur="26">
                                          <p:stCondLst>
                                            <p:cond delay="650"/>
                                          </p:stCondLst>
                                        </p:cTn>
                                        <p:tgtEl>
                                          <p:spTgt spid="38"/>
                                        </p:tgtEl>
                                      </p:cBhvr>
                                      <p:to x="100000" y="60000"/>
                                    </p:animScale>
                                    <p:animScale>
                                      <p:cBhvr>
                                        <p:cTn id="56" dur="166" decel="50000">
                                          <p:stCondLst>
                                            <p:cond delay="676"/>
                                          </p:stCondLst>
                                        </p:cTn>
                                        <p:tgtEl>
                                          <p:spTgt spid="38"/>
                                        </p:tgtEl>
                                      </p:cBhvr>
                                      <p:to x="100000" y="100000"/>
                                    </p:animScale>
                                    <p:animScale>
                                      <p:cBhvr>
                                        <p:cTn id="57" dur="26">
                                          <p:stCondLst>
                                            <p:cond delay="1312"/>
                                          </p:stCondLst>
                                        </p:cTn>
                                        <p:tgtEl>
                                          <p:spTgt spid="38"/>
                                        </p:tgtEl>
                                      </p:cBhvr>
                                      <p:to x="100000" y="80000"/>
                                    </p:animScale>
                                    <p:animScale>
                                      <p:cBhvr>
                                        <p:cTn id="58" dur="166" decel="50000">
                                          <p:stCondLst>
                                            <p:cond delay="1338"/>
                                          </p:stCondLst>
                                        </p:cTn>
                                        <p:tgtEl>
                                          <p:spTgt spid="38"/>
                                        </p:tgtEl>
                                      </p:cBhvr>
                                      <p:to x="100000" y="100000"/>
                                    </p:animScale>
                                    <p:animScale>
                                      <p:cBhvr>
                                        <p:cTn id="59" dur="26">
                                          <p:stCondLst>
                                            <p:cond delay="1642"/>
                                          </p:stCondLst>
                                        </p:cTn>
                                        <p:tgtEl>
                                          <p:spTgt spid="38"/>
                                        </p:tgtEl>
                                      </p:cBhvr>
                                      <p:to x="100000" y="90000"/>
                                    </p:animScale>
                                    <p:animScale>
                                      <p:cBhvr>
                                        <p:cTn id="60" dur="166" decel="50000">
                                          <p:stCondLst>
                                            <p:cond delay="1668"/>
                                          </p:stCondLst>
                                        </p:cTn>
                                        <p:tgtEl>
                                          <p:spTgt spid="38"/>
                                        </p:tgtEl>
                                      </p:cBhvr>
                                      <p:to x="100000" y="100000"/>
                                    </p:animScale>
                                    <p:animScale>
                                      <p:cBhvr>
                                        <p:cTn id="61" dur="26">
                                          <p:stCondLst>
                                            <p:cond delay="1808"/>
                                          </p:stCondLst>
                                        </p:cTn>
                                        <p:tgtEl>
                                          <p:spTgt spid="38"/>
                                        </p:tgtEl>
                                      </p:cBhvr>
                                      <p:to x="100000" y="95000"/>
                                    </p:animScale>
                                    <p:animScale>
                                      <p:cBhvr>
                                        <p:cTn id="62" dur="166" decel="50000">
                                          <p:stCondLst>
                                            <p:cond delay="1834"/>
                                          </p:stCondLst>
                                        </p:cTn>
                                        <p:tgtEl>
                                          <p:spTgt spid="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99737" y="4188901"/>
            <a:ext cx="12060639" cy="2862312"/>
          </a:xfrm>
          <a:prstGeom prst="rect">
            <a:avLst/>
          </a:prstGeom>
          <a:solidFill>
            <a:schemeClr val="bg1"/>
          </a:solidFill>
        </p:spPr>
        <p:txBody>
          <a:bodyPr wrap="square" lIns="91429" tIns="45715" rIns="91429" bIns="45715" rtlCol="0">
            <a:spAutoFit/>
          </a:bodyPr>
          <a:lstStyle/>
          <a:p>
            <a:pPr marL="342860" indent="-342860">
              <a:buFont typeface="Arial" pitchFamily="34" charset="0"/>
              <a:buChar char="•"/>
            </a:pPr>
            <a:r>
              <a:rPr lang="tr-TR" sz="1800" b="1" dirty="0"/>
              <a:t>TYT puanı 150’nin altında olan adaylar için yerleştirme puanı (Y-TYT) hesaplanmayacaktır.</a:t>
            </a:r>
            <a:endParaRPr lang="tr-TR" sz="1800" b="1" dirty="0">
              <a:latin typeface="Akrobat Light" panose="00000500000000000000" pitchFamily="50" charset="-94"/>
            </a:endParaRPr>
          </a:p>
          <a:p>
            <a:pPr marL="342860" indent="-342860">
              <a:buFont typeface="Arial" pitchFamily="34" charset="0"/>
              <a:buChar char="•"/>
            </a:pPr>
            <a:r>
              <a:rPr lang="tr-TR" sz="1800" b="1" dirty="0"/>
              <a:t>SAY, SÖZ, EA, DİL puanı 180’in altında olan adaylar için ilgili yerleştirme puanı (Y-SAY, Y-SÖZ, Y-EA, Y-DİL) hesaplanmayacaktır. </a:t>
            </a:r>
          </a:p>
          <a:p>
            <a:pPr marL="342860" indent="-342860">
              <a:buFont typeface="Arial" pitchFamily="34" charset="0"/>
              <a:buChar char="•"/>
            </a:pPr>
            <a:r>
              <a:rPr lang="tr-TR" sz="1800" b="1" dirty="0"/>
              <a:t>TYT puanı olmayan, TYT puanı hesaplanmayan veya TYT puanı 150’nin altında olan adayların, AYT ve/veya YDT’ye girmiş olsalar da SAY, SÖZ, EA, DİL için sınav/yerleştirme puanları (Y-SAY, Y-SÖZ, Y-EA, Y-DİL) hesaplanmayacaktır.</a:t>
            </a:r>
          </a:p>
          <a:p>
            <a:pPr marL="342860" indent="-342860">
              <a:buFont typeface="Arial" pitchFamily="34" charset="0"/>
              <a:buChar char="•"/>
            </a:pPr>
            <a:r>
              <a:rPr lang="tr-TR" sz="1800" b="1" dirty="0"/>
              <a:t>TYT puanı 150’nin üstünde olan adaylardan AYT ve/veya YDT’ye giren ve cevaplamış oldukları testlere bağlı olarak 180 ve üzeri puan alanların ilgili yerleştirme puanları hesaplanacaktır.</a:t>
            </a:r>
          </a:p>
          <a:p>
            <a:pPr marL="342860" indent="-342860">
              <a:buFont typeface="Arial" pitchFamily="34" charset="0"/>
              <a:buChar char="•"/>
            </a:pPr>
            <a:r>
              <a:rPr lang="tr-TR" sz="1800" b="1" dirty="0"/>
              <a:t>Üniversite sınavlarında o yılın testlerinin standart sapmaları o yılın ilgili testte ki her bir sorunun değerini belirlemektedir. Bir testteki her soru aynı değerdedir. Bir testteki bazı soruların aynı testteki diğer sorulardan (örneğin TYT matematik) daha değerli olduğu bilgisi doğru değildir. </a:t>
            </a:r>
          </a:p>
        </p:txBody>
      </p:sp>
      <p:pic>
        <p:nvPicPr>
          <p:cNvPr id="1027" name="Picture 3" descr="C:\Users\userr\AppData\Local\Microsoft\Windows\INetCache\IE\M4WOKR76\600px-Exclamation_Circle_Red.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32920" y="4186462"/>
            <a:ext cx="698085" cy="28646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p:cNvGraphicFramePr>
            <a:graphicFrameLocks noGrp="1"/>
          </p:cNvGraphicFramePr>
          <p:nvPr>
            <p:extLst>
              <p:ext uri="{D42A27DB-BD31-4B8C-83A1-F6EECF244321}">
                <p14:modId xmlns:p14="http://schemas.microsoft.com/office/powerpoint/2010/main" val="1248796356"/>
              </p:ext>
            </p:extLst>
          </p:nvPr>
        </p:nvGraphicFramePr>
        <p:xfrm>
          <a:off x="431799" y="734696"/>
          <a:ext cx="12065002" cy="3189732"/>
        </p:xfrm>
        <a:graphic>
          <a:graphicData uri="http://schemas.openxmlformats.org/drawingml/2006/table">
            <a:tbl>
              <a:tblPr firstRow="1" firstCol="1" bandRow="1">
                <a:tableStyleId>{5DA37D80-6434-44D0-A028-1B22A696006F}</a:tableStyleId>
              </a:tblPr>
              <a:tblGrid>
                <a:gridCol w="1472566">
                  <a:extLst>
                    <a:ext uri="{9D8B030D-6E8A-4147-A177-3AD203B41FA5}">
                      <a16:colId xmlns="" xmlns:a16="http://schemas.microsoft.com/office/drawing/2014/main" val="20000"/>
                    </a:ext>
                  </a:extLst>
                </a:gridCol>
                <a:gridCol w="334674">
                  <a:extLst>
                    <a:ext uri="{9D8B030D-6E8A-4147-A177-3AD203B41FA5}">
                      <a16:colId xmlns="" xmlns:a16="http://schemas.microsoft.com/office/drawing/2014/main" val="20001"/>
                    </a:ext>
                  </a:extLst>
                </a:gridCol>
                <a:gridCol w="1634461">
                  <a:extLst>
                    <a:ext uri="{9D8B030D-6E8A-4147-A177-3AD203B41FA5}">
                      <a16:colId xmlns="" xmlns:a16="http://schemas.microsoft.com/office/drawing/2014/main" val="20002"/>
                    </a:ext>
                  </a:extLst>
                </a:gridCol>
                <a:gridCol w="2235201">
                  <a:extLst>
                    <a:ext uri="{9D8B030D-6E8A-4147-A177-3AD203B41FA5}">
                      <a16:colId xmlns="" xmlns:a16="http://schemas.microsoft.com/office/drawing/2014/main" val="20003"/>
                    </a:ext>
                  </a:extLst>
                </a:gridCol>
                <a:gridCol w="553057">
                  <a:extLst>
                    <a:ext uri="{9D8B030D-6E8A-4147-A177-3AD203B41FA5}">
                      <a16:colId xmlns="" xmlns:a16="http://schemas.microsoft.com/office/drawing/2014/main" val="20004"/>
                    </a:ext>
                  </a:extLst>
                </a:gridCol>
                <a:gridCol w="1644043">
                  <a:extLst>
                    <a:ext uri="{9D8B030D-6E8A-4147-A177-3AD203B41FA5}">
                      <a16:colId xmlns="" xmlns:a16="http://schemas.microsoft.com/office/drawing/2014/main" val="20005"/>
                    </a:ext>
                  </a:extLst>
                </a:gridCol>
                <a:gridCol w="773140">
                  <a:extLst>
                    <a:ext uri="{9D8B030D-6E8A-4147-A177-3AD203B41FA5}">
                      <a16:colId xmlns="" xmlns:a16="http://schemas.microsoft.com/office/drawing/2014/main" val="20006"/>
                    </a:ext>
                  </a:extLst>
                </a:gridCol>
                <a:gridCol w="1563660">
                  <a:extLst>
                    <a:ext uri="{9D8B030D-6E8A-4147-A177-3AD203B41FA5}">
                      <a16:colId xmlns="" xmlns:a16="http://schemas.microsoft.com/office/drawing/2014/main" val="20007"/>
                    </a:ext>
                  </a:extLst>
                </a:gridCol>
                <a:gridCol w="558800">
                  <a:extLst>
                    <a:ext uri="{9D8B030D-6E8A-4147-A177-3AD203B41FA5}">
                      <a16:colId xmlns="" xmlns:a16="http://schemas.microsoft.com/office/drawing/2014/main" val="20008"/>
                    </a:ext>
                  </a:extLst>
                </a:gridCol>
                <a:gridCol w="1295400">
                  <a:extLst>
                    <a:ext uri="{9D8B030D-6E8A-4147-A177-3AD203B41FA5}">
                      <a16:colId xmlns="" xmlns:a16="http://schemas.microsoft.com/office/drawing/2014/main" val="20009"/>
                    </a:ext>
                  </a:extLst>
                </a:gridCol>
              </a:tblGrid>
              <a:tr h="613223">
                <a:tc rowSpan="2">
                  <a:txBody>
                    <a:bodyPr/>
                    <a:lstStyle/>
                    <a:p>
                      <a:pPr algn="ctr">
                        <a:lnSpc>
                          <a:spcPct val="115000"/>
                        </a:lnSpc>
                        <a:spcAft>
                          <a:spcPts val="0"/>
                        </a:spcAft>
                      </a:pPr>
                      <a:r>
                        <a:rPr lang="tr-TR" sz="2000" dirty="0">
                          <a:effectLst/>
                        </a:rPr>
                        <a:t>BAŞLANGIÇ PUANI</a:t>
                      </a:r>
                      <a:endParaRPr lang="tr-TR" sz="2000" dirty="0">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lnSpc>
                          <a:spcPct val="115000"/>
                        </a:lnSpc>
                        <a:spcAft>
                          <a:spcPts val="0"/>
                        </a:spcAft>
                      </a:pPr>
                      <a:r>
                        <a:rPr lang="tr-TR" sz="2000" dirty="0">
                          <a:effectLst/>
                        </a:rPr>
                        <a:t>ALINABİLCEK EN YÜKSEK </a:t>
                      </a:r>
                    </a:p>
                    <a:p>
                      <a:pPr algn="ctr">
                        <a:lnSpc>
                          <a:spcPct val="115000"/>
                        </a:lnSpc>
                        <a:spcAft>
                          <a:spcPts val="0"/>
                        </a:spcAft>
                      </a:pPr>
                      <a:r>
                        <a:rPr lang="tr-TR" sz="2000" dirty="0">
                          <a:effectLst/>
                        </a:rPr>
                        <a:t>HAM PUAN</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tr-TR"/>
                    </a:p>
                  </a:txBody>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r-TR" sz="2000" b="1" dirty="0">
                          <a:effectLst/>
                        </a:rPr>
                        <a:t>DİPLOMA EK PUANI</a:t>
                      </a:r>
                      <a:endParaRPr lang="tr-TR" sz="20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tr-TR" sz="2400" dirty="0">
                          <a:effectLst/>
                        </a:rPr>
                        <a:t>+</a:t>
                      </a:r>
                      <a:endParaRPr lang="tr-TR" sz="1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ctr">
                        <a:lnSpc>
                          <a:spcPct val="115000"/>
                        </a:lnSpc>
                        <a:spcAft>
                          <a:spcPts val="0"/>
                        </a:spcAft>
                      </a:pPr>
                      <a:r>
                        <a:rPr lang="tr-TR" sz="2000" dirty="0">
                          <a:effectLst/>
                        </a:rPr>
                        <a:t>VARSA</a:t>
                      </a:r>
                    </a:p>
                    <a:p>
                      <a:pPr algn="ctr">
                        <a:lnSpc>
                          <a:spcPct val="115000"/>
                        </a:lnSpc>
                        <a:spcAft>
                          <a:spcPts val="0"/>
                        </a:spcAft>
                      </a:pPr>
                      <a:r>
                        <a:rPr lang="tr-TR" sz="2000" dirty="0">
                          <a:effectLst/>
                        </a:rPr>
                        <a:t>TÜBİTAK VEYA BİLİMSEL PROJE PUANLARI</a:t>
                      </a:r>
                      <a:endParaRPr lang="tr-TR"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1057288">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TYT ETKİSİ: </a:t>
                      </a:r>
                    </a:p>
                    <a:p>
                      <a:pPr algn="ctr">
                        <a:lnSpc>
                          <a:spcPct val="115000"/>
                        </a:lnSpc>
                        <a:spcAft>
                          <a:spcPts val="0"/>
                        </a:spcAft>
                      </a:pPr>
                      <a:r>
                        <a:rPr lang="tr-TR" sz="1800" b="1" dirty="0">
                          <a:effectLst/>
                        </a:rPr>
                        <a:t>%40</a:t>
                      </a:r>
                    </a:p>
                    <a:p>
                      <a:pPr algn="ctr">
                        <a:lnSpc>
                          <a:spcPct val="115000"/>
                        </a:lnSpc>
                        <a:spcAft>
                          <a:spcPts val="0"/>
                        </a:spcAft>
                      </a:pPr>
                      <a:r>
                        <a:rPr lang="tr-TR" sz="1800" b="1" dirty="0">
                          <a:effectLst/>
                        </a:rPr>
                        <a:t>160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800" b="1" dirty="0">
                          <a:effectLst/>
                        </a:rPr>
                        <a:t>AYT ETKİSİ: </a:t>
                      </a:r>
                    </a:p>
                    <a:p>
                      <a:pPr algn="ctr">
                        <a:lnSpc>
                          <a:spcPct val="115000"/>
                        </a:lnSpc>
                        <a:spcAft>
                          <a:spcPts val="0"/>
                        </a:spcAft>
                      </a:pPr>
                      <a:r>
                        <a:rPr lang="tr-TR" sz="1800" b="1" dirty="0">
                          <a:effectLst/>
                        </a:rPr>
                        <a:t>%60</a:t>
                      </a:r>
                    </a:p>
                    <a:p>
                      <a:pPr algn="ctr">
                        <a:lnSpc>
                          <a:spcPct val="115000"/>
                        </a:lnSpc>
                        <a:spcAft>
                          <a:spcPts val="0"/>
                        </a:spcAft>
                      </a:pPr>
                      <a:r>
                        <a:rPr lang="tr-TR" sz="1400" b="1" dirty="0">
                          <a:effectLst/>
                        </a:rPr>
                        <a:t>(ALAN TESTLERİ %30 + %30)</a:t>
                      </a:r>
                    </a:p>
                    <a:p>
                      <a:pPr algn="ctr">
                        <a:lnSpc>
                          <a:spcPct val="115000"/>
                        </a:lnSpc>
                        <a:spcAft>
                          <a:spcPts val="0"/>
                        </a:spcAft>
                      </a:pPr>
                      <a:r>
                        <a:rPr lang="tr-TR" sz="1800" b="1" dirty="0">
                          <a:effectLst/>
                        </a:rPr>
                        <a:t>240 PUAN</a:t>
                      </a:r>
                      <a:endParaRPr lang="tr-TR" sz="18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30 – 60 ARASI</a:t>
                      </a:r>
                    </a:p>
                    <a:p>
                      <a:pPr algn="ctr">
                        <a:lnSpc>
                          <a:spcPct val="115000"/>
                        </a:lnSpc>
                        <a:spcAft>
                          <a:spcPts val="0"/>
                        </a:spcAft>
                      </a:pPr>
                      <a:r>
                        <a:rPr lang="tr-TR" sz="1600" b="1" dirty="0">
                          <a:solidFill>
                            <a:srgbClr val="FF0000"/>
                          </a:solidFill>
                          <a:effectLst/>
                          <a:latin typeface="Calibri"/>
                          <a:ea typeface="Calibri"/>
                          <a:cs typeface="Times New Roman"/>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2400" b="1" dirty="0">
                          <a:effectLst/>
                        </a:rPr>
                        <a:t>15-30 ARASI</a:t>
                      </a:r>
                      <a:endParaRPr lang="tr-TR" sz="24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1"/>
                  </a:ext>
                </a:extLst>
              </a:tr>
              <a:tr h="1226635">
                <a:tc>
                  <a:txBody>
                    <a:bodyPr/>
                    <a:lstStyle/>
                    <a:p>
                      <a:pPr algn="ctr">
                        <a:lnSpc>
                          <a:spcPct val="115000"/>
                        </a:lnSpc>
                        <a:spcAft>
                          <a:spcPts val="0"/>
                        </a:spcAft>
                      </a:pPr>
                      <a:r>
                        <a:rPr lang="tr-TR" sz="2000" dirty="0">
                          <a:solidFill>
                            <a:srgbClr val="FF0000"/>
                          </a:solidFill>
                          <a:effectLst/>
                        </a:rPr>
                        <a:t>100 PUAN</a:t>
                      </a:r>
                      <a:endParaRPr lang="tr-TR" sz="2000" dirty="0">
                        <a:solidFill>
                          <a:srgbClr val="FF0000"/>
                        </a:solidFill>
                        <a:effectLst/>
                        <a:latin typeface="Calibri"/>
                        <a:ea typeface="Calibri"/>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gridSpan="2">
                  <a:txBody>
                    <a:bodyPr/>
                    <a:lstStyle/>
                    <a:p>
                      <a:pPr algn="ctr">
                        <a:lnSpc>
                          <a:spcPct val="115000"/>
                        </a:lnSpc>
                        <a:spcAft>
                          <a:spcPts val="0"/>
                        </a:spcAft>
                      </a:pPr>
                      <a:r>
                        <a:rPr lang="tr-TR" sz="2000" b="1" dirty="0">
                          <a:solidFill>
                            <a:srgbClr val="FF0000"/>
                          </a:solidFill>
                          <a:effectLst/>
                        </a:rPr>
                        <a:t>400 PUAN</a:t>
                      </a:r>
                      <a:endParaRPr lang="tr-TR" sz="2000" b="1"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800" b="1" dirty="0">
                          <a:effectLst/>
                        </a:rPr>
                        <a:t>ALINABİLECEK </a:t>
                      </a:r>
                    </a:p>
                    <a:p>
                      <a:pPr algn="ctr">
                        <a:lnSpc>
                          <a:spcPct val="115000"/>
                        </a:lnSpc>
                        <a:spcAft>
                          <a:spcPts val="0"/>
                        </a:spcAft>
                      </a:pPr>
                      <a:r>
                        <a:rPr lang="tr-TR" sz="1800" b="1" dirty="0">
                          <a:effectLst/>
                        </a:rPr>
                        <a:t>EN YÜKSEK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560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a:txBody>
                    <a:bodyPr/>
                    <a:lstStyle/>
                    <a:p>
                      <a:pPr algn="ctr">
                        <a:lnSpc>
                          <a:spcPct val="115000"/>
                        </a:lnSpc>
                        <a:spcAft>
                          <a:spcPts val="0"/>
                        </a:spcAft>
                      </a:pPr>
                      <a:r>
                        <a:rPr lang="tr-TR" sz="1800" b="1" dirty="0">
                          <a:effectLst/>
                        </a:rPr>
                        <a:t>ALINABİLECEK</a:t>
                      </a:r>
                    </a:p>
                    <a:p>
                      <a:pPr algn="ctr">
                        <a:lnSpc>
                          <a:spcPct val="115000"/>
                        </a:lnSpc>
                        <a:spcAft>
                          <a:spcPts val="0"/>
                        </a:spcAft>
                      </a:pPr>
                      <a:r>
                        <a:rPr lang="tr-TR" sz="1800" b="1" dirty="0">
                          <a:effectLst/>
                        </a:rPr>
                        <a:t>EN YÜKSEK EK PUANLI PUAN:</a:t>
                      </a:r>
                      <a:endParaRPr lang="tr-TR" sz="1800" b="1" dirty="0">
                        <a:effectLst/>
                        <a:latin typeface="+mn-lt"/>
                        <a:ea typeface="Calibri"/>
                        <a:cs typeface="Times New Roman"/>
                      </a:endParaRPr>
                    </a:p>
                    <a:p>
                      <a:pPr algn="ctr">
                        <a:lnSpc>
                          <a:spcPct val="115000"/>
                        </a:lnSpc>
                        <a:spcAft>
                          <a:spcPts val="0"/>
                        </a:spcAft>
                      </a:pPr>
                      <a:r>
                        <a:rPr lang="tr-TR" sz="2000" b="1" dirty="0">
                          <a:solidFill>
                            <a:srgbClr val="FF0000"/>
                          </a:solidFill>
                          <a:effectLst/>
                        </a:rPr>
                        <a:t>590 PUAN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2"/>
                  </a:ext>
                </a:extLst>
              </a:tr>
            </a:tbl>
          </a:graphicData>
        </a:graphic>
      </p:graphicFrame>
      <p:grpSp>
        <p:nvGrpSpPr>
          <p:cNvPr id="5" name="Grup 4"/>
          <p:cNvGrpSpPr/>
          <p:nvPr/>
        </p:nvGrpSpPr>
        <p:grpSpPr>
          <a:xfrm>
            <a:off x="161413" y="103871"/>
            <a:ext cx="12519305" cy="588374"/>
            <a:chOff x="161412" y="86465"/>
            <a:chExt cx="12519305" cy="408328"/>
          </a:xfrm>
        </p:grpSpPr>
        <p:pic>
          <p:nvPicPr>
            <p:cNvPr id="6" name="Resim 5"/>
            <p:cNvPicPr>
              <a:picLocks noChangeAspect="1"/>
            </p:cNvPicPr>
            <p:nvPr/>
          </p:nvPicPr>
          <p:blipFill>
            <a:blip r:embed="rId3" cstate="print"/>
            <a:stretch>
              <a:fillRect/>
            </a:stretch>
          </p:blipFill>
          <p:spPr>
            <a:xfrm>
              <a:off x="161412" y="86465"/>
              <a:ext cx="12519305" cy="408328"/>
            </a:xfrm>
            <a:prstGeom prst="rect">
              <a:avLst/>
            </a:prstGeom>
          </p:spPr>
        </p:pic>
        <p:sp>
          <p:nvSpPr>
            <p:cNvPr id="7" name="Metin kutusu 6"/>
            <p:cNvSpPr txBox="1"/>
            <p:nvPr/>
          </p:nvSpPr>
          <p:spPr>
            <a:xfrm>
              <a:off x="161412" y="136555"/>
              <a:ext cx="11420988" cy="352432"/>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YKS PUAN HESAPLAMA YÖNTEMİ</a:t>
              </a:r>
            </a:p>
          </p:txBody>
        </p:sp>
      </p:grpSp>
    </p:spTree>
    <p:extLst>
      <p:ext uri="{BB962C8B-B14F-4D97-AF65-F5344CB8AC3E}">
        <p14:creationId xmlns:p14="http://schemas.microsoft.com/office/powerpoint/2010/main" val="36053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par>
                          <p:cTn id="20" fill="hold">
                            <p:stCondLst>
                              <p:cond delay="500"/>
                            </p:stCondLst>
                            <p:childTnLst>
                              <p:par>
                                <p:cTn id="21" presetID="26" presetClass="entr" presetSubtype="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wipe(down)">
                                      <p:cBhvr>
                                        <p:cTn id="23" dur="580">
                                          <p:stCondLst>
                                            <p:cond delay="0"/>
                                          </p:stCondLst>
                                        </p:cTn>
                                        <p:tgtEl>
                                          <p:spTgt spid="1027"/>
                                        </p:tgtEl>
                                      </p:cBhvr>
                                    </p:animEffect>
                                    <p:anim calcmode="lin" valueType="num">
                                      <p:cBhvr>
                                        <p:cTn id="24"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29" dur="26">
                                          <p:stCondLst>
                                            <p:cond delay="650"/>
                                          </p:stCondLst>
                                        </p:cTn>
                                        <p:tgtEl>
                                          <p:spTgt spid="1027"/>
                                        </p:tgtEl>
                                      </p:cBhvr>
                                      <p:to x="100000" y="60000"/>
                                    </p:animScale>
                                    <p:animScale>
                                      <p:cBhvr>
                                        <p:cTn id="30" dur="166" decel="50000">
                                          <p:stCondLst>
                                            <p:cond delay="676"/>
                                          </p:stCondLst>
                                        </p:cTn>
                                        <p:tgtEl>
                                          <p:spTgt spid="1027"/>
                                        </p:tgtEl>
                                      </p:cBhvr>
                                      <p:to x="100000" y="100000"/>
                                    </p:animScale>
                                    <p:animScale>
                                      <p:cBhvr>
                                        <p:cTn id="31" dur="26">
                                          <p:stCondLst>
                                            <p:cond delay="1312"/>
                                          </p:stCondLst>
                                        </p:cTn>
                                        <p:tgtEl>
                                          <p:spTgt spid="1027"/>
                                        </p:tgtEl>
                                      </p:cBhvr>
                                      <p:to x="100000" y="80000"/>
                                    </p:animScale>
                                    <p:animScale>
                                      <p:cBhvr>
                                        <p:cTn id="32" dur="166" decel="50000">
                                          <p:stCondLst>
                                            <p:cond delay="1338"/>
                                          </p:stCondLst>
                                        </p:cTn>
                                        <p:tgtEl>
                                          <p:spTgt spid="1027"/>
                                        </p:tgtEl>
                                      </p:cBhvr>
                                      <p:to x="100000" y="100000"/>
                                    </p:animScale>
                                    <p:animScale>
                                      <p:cBhvr>
                                        <p:cTn id="33" dur="26">
                                          <p:stCondLst>
                                            <p:cond delay="1642"/>
                                          </p:stCondLst>
                                        </p:cTn>
                                        <p:tgtEl>
                                          <p:spTgt spid="1027"/>
                                        </p:tgtEl>
                                      </p:cBhvr>
                                      <p:to x="100000" y="90000"/>
                                    </p:animScale>
                                    <p:animScale>
                                      <p:cBhvr>
                                        <p:cTn id="34" dur="166" decel="50000">
                                          <p:stCondLst>
                                            <p:cond delay="1668"/>
                                          </p:stCondLst>
                                        </p:cTn>
                                        <p:tgtEl>
                                          <p:spTgt spid="1027"/>
                                        </p:tgtEl>
                                      </p:cBhvr>
                                      <p:to x="100000" y="100000"/>
                                    </p:animScale>
                                    <p:animScale>
                                      <p:cBhvr>
                                        <p:cTn id="35" dur="26">
                                          <p:stCondLst>
                                            <p:cond delay="1808"/>
                                          </p:stCondLst>
                                        </p:cTn>
                                        <p:tgtEl>
                                          <p:spTgt spid="1027"/>
                                        </p:tgtEl>
                                      </p:cBhvr>
                                      <p:to x="100000" y="95000"/>
                                    </p:animScale>
                                    <p:animScale>
                                      <p:cBhvr>
                                        <p:cTn id="36" dur="166" decel="50000">
                                          <p:stCondLst>
                                            <p:cond delay="1834"/>
                                          </p:stCondLst>
                                        </p:cTn>
                                        <p:tgtEl>
                                          <p:spTgt spid="102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additive="base">
                                        <p:cTn id="4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additive="base">
                                        <p:cTn id="5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additive="base">
                                        <p:cTn id="5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 calcmode="lin" valueType="num">
                                      <p:cBhvr additive="base">
                                        <p:cTn id="6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914756136"/>
              </p:ext>
            </p:extLst>
          </p:nvPr>
        </p:nvGraphicFramePr>
        <p:xfrm>
          <a:off x="628489" y="260153"/>
          <a:ext cx="11643361" cy="6694440"/>
        </p:xfrm>
        <a:graphic>
          <a:graphicData uri="http://schemas.openxmlformats.org/drawingml/2006/table">
            <a:tbl>
              <a:tblPr firstRow="1" firstCol="1" bandRow="1">
                <a:tableStyleId>{5DA37D80-6434-44D0-A028-1B22A696006F}</a:tableStyleId>
              </a:tblPr>
              <a:tblGrid>
                <a:gridCol w="4093689">
                  <a:extLst>
                    <a:ext uri="{9D8B030D-6E8A-4147-A177-3AD203B41FA5}">
                      <a16:colId xmlns="" xmlns:a16="http://schemas.microsoft.com/office/drawing/2014/main" val="20000"/>
                    </a:ext>
                  </a:extLst>
                </a:gridCol>
                <a:gridCol w="1532034">
                  <a:extLst>
                    <a:ext uri="{9D8B030D-6E8A-4147-A177-3AD203B41FA5}">
                      <a16:colId xmlns="" xmlns:a16="http://schemas.microsoft.com/office/drawing/2014/main" val="20001"/>
                    </a:ext>
                  </a:extLst>
                </a:gridCol>
                <a:gridCol w="1887596">
                  <a:extLst>
                    <a:ext uri="{9D8B030D-6E8A-4147-A177-3AD203B41FA5}">
                      <a16:colId xmlns="" xmlns:a16="http://schemas.microsoft.com/office/drawing/2014/main" val="20002"/>
                    </a:ext>
                  </a:extLst>
                </a:gridCol>
                <a:gridCol w="365760">
                  <a:extLst>
                    <a:ext uri="{9D8B030D-6E8A-4147-A177-3AD203B41FA5}">
                      <a16:colId xmlns="" xmlns:a16="http://schemas.microsoft.com/office/drawing/2014/main" val="20003"/>
                    </a:ext>
                  </a:extLst>
                </a:gridCol>
                <a:gridCol w="809853">
                  <a:extLst>
                    <a:ext uri="{9D8B030D-6E8A-4147-A177-3AD203B41FA5}">
                      <a16:colId xmlns="" xmlns:a16="http://schemas.microsoft.com/office/drawing/2014/main" val="20004"/>
                    </a:ext>
                  </a:extLst>
                </a:gridCol>
                <a:gridCol w="881787">
                  <a:extLst>
                    <a:ext uri="{9D8B030D-6E8A-4147-A177-3AD203B41FA5}">
                      <a16:colId xmlns="" xmlns:a16="http://schemas.microsoft.com/office/drawing/2014/main" val="20005"/>
                    </a:ext>
                  </a:extLst>
                </a:gridCol>
                <a:gridCol w="2072642">
                  <a:extLst>
                    <a:ext uri="{9D8B030D-6E8A-4147-A177-3AD203B41FA5}">
                      <a16:colId xmlns="" xmlns:a16="http://schemas.microsoft.com/office/drawing/2014/main" val="20006"/>
                    </a:ext>
                  </a:extLst>
                </a:gridCol>
              </a:tblGrid>
              <a:tr h="688631">
                <a:tc gridSpan="2">
                  <a:txBody>
                    <a:bodyPr/>
                    <a:lstStyle/>
                    <a:p>
                      <a:pPr algn="ctr">
                        <a:lnSpc>
                          <a:spcPct val="107000"/>
                        </a:lnSpc>
                        <a:spcAft>
                          <a:spcPts val="0"/>
                        </a:spcAft>
                      </a:pPr>
                      <a:r>
                        <a:rPr lang="tr-TR" sz="3600" dirty="0">
                          <a:effectLst/>
                        </a:rPr>
                        <a:t>AYT </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4">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1800" b="1" dirty="0">
                          <a:effectLst/>
                        </a:rPr>
                        <a:t>İKİ TEST</a:t>
                      </a:r>
                    </a:p>
                    <a:p>
                      <a:pPr algn="ctr">
                        <a:lnSpc>
                          <a:spcPct val="107000"/>
                        </a:lnSpc>
                        <a:spcAft>
                          <a:spcPts val="0"/>
                        </a:spcAft>
                      </a:pPr>
                      <a:r>
                        <a:rPr lang="tr-TR" sz="1800" b="1" dirty="0">
                          <a:effectLst/>
                        </a:rPr>
                        <a:t>80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160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 xmlns:a16="http://schemas.microsoft.com/office/drawing/2014/main" val="10001"/>
                  </a:ext>
                </a:extLst>
              </a:tr>
              <a:tr h="420390">
                <a:tc>
                  <a:txBody>
                    <a:bodyPr/>
                    <a:lstStyle/>
                    <a:p>
                      <a:pPr algn="ctr">
                        <a:lnSpc>
                          <a:spcPct val="107000"/>
                        </a:lnSpc>
                        <a:spcAft>
                          <a:spcPts val="0"/>
                        </a:spcAft>
                      </a:pPr>
                      <a:r>
                        <a:rPr lang="tr-TR" sz="2000" dirty="0">
                          <a:effectLst/>
                        </a:rPr>
                        <a:t>T.D. ve EDEB.  SOSYAL BİL. - 1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gridSpan="2">
                  <a:txBody>
                    <a:bodyPr/>
                    <a:lstStyle/>
                    <a:p>
                      <a:pPr algn="ctr">
                        <a:lnSpc>
                          <a:spcPct val="107000"/>
                        </a:lnSpc>
                        <a:spcAft>
                          <a:spcPts val="0"/>
                        </a:spcAft>
                      </a:pPr>
                      <a:r>
                        <a:rPr lang="tr-TR" sz="2400" b="1" dirty="0">
                          <a:effectLst/>
                        </a:rPr>
                        <a:t>2,25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gridSpan="2">
                  <a:txBody>
                    <a:bodyPr/>
                    <a:lstStyle/>
                    <a:p>
                      <a:pPr algn="ctr">
                        <a:lnSpc>
                          <a:spcPct val="107000"/>
                        </a:lnSpc>
                        <a:spcAft>
                          <a:spcPts val="0"/>
                        </a:spcAft>
                      </a:pPr>
                      <a:r>
                        <a:rPr lang="tr-TR" sz="2400" b="1" dirty="0">
                          <a:effectLst/>
                        </a:rPr>
                        <a:t>1,5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rowSpan="4" hMerge="1">
                  <a:txBody>
                    <a:bodyPr/>
                    <a:lstStyle/>
                    <a:p>
                      <a:endParaRPr lang="tr-TR"/>
                    </a:p>
                  </a:txBody>
                  <a:tcPr/>
                </a:tc>
                <a:tc rowSpan="4">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extLst>
                  <a:ext uri="{0D108BD9-81ED-4DB2-BD59-A6C34878D82A}">
                    <a16:rowId xmlns="" xmlns:a16="http://schemas.microsoft.com/office/drawing/2014/main" val="10002"/>
                  </a:ext>
                </a:extLst>
              </a:tr>
              <a:tr h="344316">
                <a:tc>
                  <a:txBody>
                    <a:bodyPr/>
                    <a:lstStyle/>
                    <a:p>
                      <a:pPr algn="ctr">
                        <a:lnSpc>
                          <a:spcPct val="107000"/>
                        </a:lnSpc>
                        <a:spcAft>
                          <a:spcPts val="0"/>
                        </a:spcAft>
                      </a:pPr>
                      <a:r>
                        <a:rPr lang="tr-TR" sz="2000" dirty="0">
                          <a:effectLst/>
                        </a:rPr>
                        <a:t>SOSYAL BİL. – 2</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B w="12700" cap="flat" cmpd="sng" algn="ctr">
                      <a:solidFill>
                        <a:schemeClr val="accent2">
                          <a:lumMod val="60000"/>
                          <a:lumOff val="4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3"/>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lnT w="12700" cap="flat" cmpd="sng" algn="ctr">
                      <a:solidFill>
                        <a:schemeClr val="accent2">
                          <a:lumMod val="60000"/>
                          <a:lumOff val="40000"/>
                        </a:schemeClr>
                      </a:solidFill>
                      <a:prstDash val="solid"/>
                      <a:round/>
                      <a:headEnd type="none" w="med" len="med"/>
                      <a:tailEnd type="none" w="med" len="med"/>
                    </a:lnT>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4"/>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vMerge="1">
                  <a:txBody>
                    <a:bodyPr/>
                    <a:lstStyle/>
                    <a:p>
                      <a:endParaRPr lang="tr-TR"/>
                    </a:p>
                  </a:txBody>
                  <a:tcPr/>
                </a:tc>
                <a:extLst>
                  <a:ext uri="{0D108BD9-81ED-4DB2-BD59-A6C34878D82A}">
                    <a16:rowId xmlns="" xmlns:a16="http://schemas.microsoft.com/office/drawing/2014/main" val="10005"/>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a:txBody>
                    <a:bodyPr/>
                    <a:lstStyle/>
                    <a:p>
                      <a:pPr algn="ctr">
                        <a:lnSpc>
                          <a:spcPct val="107000"/>
                        </a:lnSpc>
                        <a:spcAft>
                          <a:spcPts val="0"/>
                        </a:spcAft>
                      </a:pPr>
                      <a:r>
                        <a:rPr lang="tr-TR" sz="2400" b="1" dirty="0">
                          <a:effectLst/>
                        </a:rPr>
                        <a:t>160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4">
                        <a:lumMod val="20000"/>
                        <a:lumOff val="80000"/>
                      </a:schemeClr>
                    </a:solidFill>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gridSpan="2">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tc hMerge="1">
                  <a:txBody>
                    <a:bodyPr/>
                    <a:lstStyle/>
                    <a:p>
                      <a:endParaRPr lang="tr-TR"/>
                    </a:p>
                  </a:txBody>
                  <a:tcPr/>
                </a:tc>
                <a:tc>
                  <a:txBody>
                    <a:bodyPr/>
                    <a:lstStyle/>
                    <a:p>
                      <a:pPr algn="ctr">
                        <a:lnSpc>
                          <a:spcPct val="107000"/>
                        </a:lnSpc>
                        <a:spcAft>
                          <a:spcPts val="0"/>
                        </a:spcAft>
                      </a:pPr>
                      <a:r>
                        <a:rPr lang="tr-TR" sz="2400" b="1" dirty="0">
                          <a:effectLst/>
                        </a:rPr>
                        <a:t>180 dk.</a:t>
                      </a:r>
                    </a:p>
                  </a:txBody>
                  <a:tcPr marL="60230" marR="60230" marT="0" marB="0" anchor="ctr">
                    <a:solidFill>
                      <a:schemeClr val="accent4">
                        <a:lumMod val="20000"/>
                        <a:lumOff val="80000"/>
                      </a:schemeClr>
                    </a:solidFill>
                  </a:tcPr>
                </a:tc>
                <a:extLst>
                  <a:ext uri="{0D108BD9-81ED-4DB2-BD59-A6C34878D82A}">
                    <a16:rowId xmlns="" xmlns:a16="http://schemas.microsoft.com/office/drawing/2014/main" val="10006"/>
                  </a:ext>
                </a:extLst>
              </a:tr>
              <a:tr h="688631">
                <a:tc gridSpan="2">
                  <a:txBody>
                    <a:bodyPr/>
                    <a:lstStyle/>
                    <a:p>
                      <a:pPr algn="ctr">
                        <a:lnSpc>
                          <a:spcPct val="107000"/>
                        </a:lnSpc>
                        <a:spcAft>
                          <a:spcPts val="0"/>
                        </a:spcAft>
                      </a:pPr>
                      <a:r>
                        <a:rPr lang="tr-TR" sz="3600" dirty="0">
                          <a:effectLst/>
                        </a:rPr>
                        <a:t>TYT</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hMerge="1">
                  <a:txBody>
                    <a:bodyPr/>
                    <a:lstStyle/>
                    <a:p>
                      <a:endParaRPr lang="tr-TR"/>
                    </a:p>
                  </a:txBody>
                  <a:tcPr/>
                </a:tc>
                <a:tc gridSpan="5">
                  <a:txBody>
                    <a:bodyPr/>
                    <a:lstStyle/>
                    <a:p>
                      <a:pPr algn="ctr">
                        <a:lnSpc>
                          <a:spcPct val="107000"/>
                        </a:lnSpc>
                        <a:spcAft>
                          <a:spcPts val="0"/>
                        </a:spcAft>
                      </a:pPr>
                      <a:r>
                        <a:rPr lang="tr-TR" sz="2000" b="1" dirty="0">
                          <a:solidFill>
                            <a:srgbClr val="FF0000"/>
                          </a:solidFill>
                          <a:effectLst/>
                        </a:rPr>
                        <a:t>CEVAPLANACAK SORU SAYISINA GÖRE</a:t>
                      </a:r>
                    </a:p>
                    <a:p>
                      <a:pPr algn="ctr">
                        <a:lnSpc>
                          <a:spcPct val="107000"/>
                        </a:lnSpc>
                        <a:spcAft>
                          <a:spcPts val="0"/>
                        </a:spcAft>
                      </a:pPr>
                      <a:r>
                        <a:rPr lang="tr-TR" sz="2000" b="1" dirty="0">
                          <a:solidFill>
                            <a:srgbClr val="FF0000"/>
                          </a:solidFill>
                          <a:effectLst/>
                        </a:rPr>
                        <a:t>SORU BAŞINA ORTALAMA SÜRELER</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688631">
                <a:tc>
                  <a:txBody>
                    <a:bodyPr/>
                    <a:lstStyle/>
                    <a:p>
                      <a:pPr algn="ctr">
                        <a:lnSpc>
                          <a:spcPct val="107000"/>
                        </a:lnSpc>
                        <a:spcAft>
                          <a:spcPts val="0"/>
                        </a:spcAft>
                      </a:pPr>
                      <a:r>
                        <a:rPr lang="tr-TR" sz="2800" dirty="0">
                          <a:effectLst>
                            <a:outerShdw blurRad="38100" dist="38100" dir="2700000" algn="tl">
                              <a:srgbClr val="000000">
                                <a:alpha val="43137"/>
                              </a:srgbClr>
                            </a:outerShdw>
                          </a:effectLst>
                        </a:rPr>
                        <a:t>TESTLER</a:t>
                      </a:r>
                      <a:endParaRPr lang="tr-TR"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a:txBody>
                    <a:bodyPr/>
                    <a:lstStyle/>
                    <a:p>
                      <a:pPr algn="ctr">
                        <a:lnSpc>
                          <a:spcPct val="107000"/>
                        </a:lnSpc>
                        <a:spcAft>
                          <a:spcPts val="0"/>
                        </a:spcAft>
                      </a:pPr>
                      <a:r>
                        <a:rPr lang="tr-TR" sz="2000" b="1" dirty="0">
                          <a:effectLst>
                            <a:outerShdw blurRad="38100" dist="38100" dir="2700000" algn="tl">
                              <a:srgbClr val="000000">
                                <a:alpha val="43137"/>
                              </a:srgbClr>
                            </a:outerShdw>
                          </a:effectLst>
                        </a:rPr>
                        <a:t>SORU </a:t>
                      </a:r>
                    </a:p>
                    <a:p>
                      <a:pPr algn="ctr">
                        <a:lnSpc>
                          <a:spcPct val="107000"/>
                        </a:lnSpc>
                        <a:spcAft>
                          <a:spcPts val="0"/>
                        </a:spcAft>
                      </a:pPr>
                      <a:r>
                        <a:rPr lang="tr-TR" sz="2000" b="1" dirty="0">
                          <a:effectLst>
                            <a:outerShdw blurRad="38100" dist="38100" dir="2700000" algn="tl">
                              <a:srgbClr val="000000">
                                <a:alpha val="43137"/>
                              </a:srgbClr>
                            </a:outerShdw>
                          </a:effectLst>
                        </a:rPr>
                        <a:t>SAYISI</a:t>
                      </a:r>
                      <a:endParaRPr lang="tr-T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1800" b="1" dirty="0">
                          <a:effectLst/>
                        </a:rPr>
                        <a:t>ÜÇ TEST</a:t>
                      </a:r>
                    </a:p>
                    <a:p>
                      <a:pPr algn="ctr">
                        <a:lnSpc>
                          <a:spcPct val="107000"/>
                        </a:lnSpc>
                        <a:spcAft>
                          <a:spcPts val="0"/>
                        </a:spcAft>
                      </a:pPr>
                      <a:r>
                        <a:rPr lang="tr-TR" sz="1800" b="1" dirty="0">
                          <a:effectLst/>
                        </a:rPr>
                        <a:t>100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1800" b="1" dirty="0">
                          <a:effectLst/>
                        </a:rPr>
                        <a:t>DÖRT TEST</a:t>
                      </a:r>
                    </a:p>
                    <a:p>
                      <a:pPr algn="ctr">
                        <a:lnSpc>
                          <a:spcPct val="107000"/>
                        </a:lnSpc>
                        <a:spcAft>
                          <a:spcPts val="0"/>
                        </a:spcAft>
                      </a:pPr>
                      <a:r>
                        <a:rPr lang="tr-TR" sz="1800" b="1" dirty="0">
                          <a:effectLst/>
                        </a:rPr>
                        <a:t>120 SORU</a:t>
                      </a: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 xmlns:a16="http://schemas.microsoft.com/office/drawing/2014/main" val="10008"/>
                  </a:ext>
                </a:extLst>
              </a:tr>
              <a:tr h="344316">
                <a:tc>
                  <a:txBody>
                    <a:bodyPr/>
                    <a:lstStyle/>
                    <a:p>
                      <a:pPr algn="ctr">
                        <a:lnSpc>
                          <a:spcPct val="107000"/>
                        </a:lnSpc>
                        <a:spcAft>
                          <a:spcPts val="0"/>
                        </a:spcAft>
                      </a:pPr>
                      <a:r>
                        <a:rPr lang="tr-TR" sz="2000" dirty="0">
                          <a:effectLst/>
                        </a:rPr>
                        <a:t>TÜRKÇE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rowSpan="5">
                  <a:txBody>
                    <a:bodyPr/>
                    <a:lstStyle/>
                    <a:p>
                      <a:pPr algn="ctr">
                        <a:lnSpc>
                          <a:spcPct val="107000"/>
                        </a:lnSpc>
                        <a:spcAft>
                          <a:spcPts val="0"/>
                        </a:spcAft>
                      </a:pPr>
                      <a:r>
                        <a:rPr lang="tr-TR" sz="1600" b="1" dirty="0">
                          <a:effectLst/>
                        </a:rPr>
                        <a:t>TM/SÖZ. ÖĞRENCİSİ: </a:t>
                      </a:r>
                    </a:p>
                    <a:p>
                      <a:pPr algn="ctr">
                        <a:lnSpc>
                          <a:spcPct val="107000"/>
                        </a:lnSpc>
                        <a:spcAft>
                          <a:spcPts val="0"/>
                        </a:spcAft>
                      </a:pPr>
                      <a:r>
                        <a:rPr lang="tr-TR" sz="1600" b="1" dirty="0">
                          <a:effectLst/>
                        </a:rPr>
                        <a:t>(TÜRK. + SOS.+MAT.)</a:t>
                      </a:r>
                    </a:p>
                    <a:p>
                      <a:pPr algn="ctr">
                        <a:lnSpc>
                          <a:spcPct val="107000"/>
                        </a:lnSpc>
                        <a:spcAft>
                          <a:spcPts val="0"/>
                        </a:spcAft>
                      </a:pPr>
                      <a:endParaRPr lang="tr-TR" sz="1600" b="1" dirty="0">
                        <a:effectLst/>
                      </a:endParaRPr>
                    </a:p>
                    <a:p>
                      <a:pPr algn="ctr">
                        <a:lnSpc>
                          <a:spcPct val="107000"/>
                        </a:lnSpc>
                        <a:spcAft>
                          <a:spcPts val="0"/>
                        </a:spcAft>
                      </a:pPr>
                      <a:r>
                        <a:rPr lang="tr-TR" sz="1600" b="1" dirty="0">
                          <a:effectLst/>
                        </a:rPr>
                        <a:t>SAY. ÖĞRENCİSİ</a:t>
                      </a:r>
                    </a:p>
                    <a:p>
                      <a:pPr algn="ctr">
                        <a:lnSpc>
                          <a:spcPct val="107000"/>
                        </a:lnSpc>
                        <a:spcAft>
                          <a:spcPts val="0"/>
                        </a:spcAft>
                      </a:pPr>
                      <a:r>
                        <a:rPr lang="tr-TR" sz="1600" b="1" dirty="0">
                          <a:effectLst/>
                        </a:rPr>
                        <a:t>(TÜRK.+MAT.+FEN)</a:t>
                      </a:r>
                    </a:p>
                  </a:txBody>
                  <a:tcPr marL="60230" marR="60230" marT="0" marB="0" anchor="ctr">
                    <a:lnR w="12700" cap="flat" cmpd="sng" algn="ctr">
                      <a:solidFill>
                        <a:schemeClr val="accent2">
                          <a:lumMod val="60000"/>
                          <a:lumOff val="40000"/>
                        </a:schemeClr>
                      </a:solidFill>
                      <a:prstDash val="solid"/>
                      <a:round/>
                      <a:headEnd type="none" w="med" len="med"/>
                      <a:tailEnd type="none" w="med" len="med"/>
                    </a:lnR>
                    <a:solidFill>
                      <a:schemeClr val="accent1">
                        <a:lumMod val="20000"/>
                        <a:lumOff val="80000"/>
                      </a:schemeClr>
                    </a:solidFill>
                  </a:tcPr>
                </a:tc>
                <a:tc rowSpan="5" gridSpan="2">
                  <a:txBody>
                    <a:bodyPr/>
                    <a:lstStyle/>
                    <a:p>
                      <a:pPr marL="0" marR="0" indent="0" algn="ctr" defTabSz="959736" rtl="0" eaLnBrk="1" fontAlgn="auto" latinLnBrk="0" hangingPunct="1">
                        <a:lnSpc>
                          <a:spcPct val="107000"/>
                        </a:lnSpc>
                        <a:spcBef>
                          <a:spcPts val="0"/>
                        </a:spcBef>
                        <a:spcAft>
                          <a:spcPts val="0"/>
                        </a:spcAft>
                        <a:buClrTx/>
                        <a:buSzTx/>
                        <a:buFontTx/>
                        <a:buNone/>
                        <a:tabLst/>
                        <a:defRPr/>
                      </a:pPr>
                      <a:r>
                        <a:rPr lang="tr-TR" sz="2400" b="1" dirty="0">
                          <a:effectLst/>
                        </a:rPr>
                        <a:t>1,35 dk.</a:t>
                      </a:r>
                    </a:p>
                  </a:txBody>
                  <a:tcPr marL="60230" marR="60230" marT="0" marB="0" anchor="ctr">
                    <a:lnL w="12700" cap="flat" cmpd="sng" algn="ctr">
                      <a:solidFill>
                        <a:schemeClr val="accent2">
                          <a:lumMod val="60000"/>
                          <a:lumOff val="40000"/>
                        </a:schemeClr>
                      </a:solidFill>
                      <a:prstDash val="solid"/>
                      <a:round/>
                      <a:headEnd type="none" w="med" len="med"/>
                      <a:tailEnd type="none" w="med" len="med"/>
                    </a:lnL>
                    <a:solidFill>
                      <a:schemeClr val="accent1">
                        <a:lumMod val="20000"/>
                        <a:lumOff val="80000"/>
                      </a:schemeClr>
                    </a:solidFill>
                  </a:tcPr>
                </a:tc>
                <a:tc rowSpan="5" hMerge="1">
                  <a:txBody>
                    <a:bodyPr/>
                    <a:lstStyle/>
                    <a:p>
                      <a:endParaRPr lang="tr-TR"/>
                    </a:p>
                  </a:txBody>
                  <a:tcPr/>
                </a:tc>
                <a:tc rowSpan="5" gridSpan="2">
                  <a:txBody>
                    <a:bodyPr/>
                    <a:lstStyle/>
                    <a:p>
                      <a:pPr algn="ctr">
                        <a:lnSpc>
                          <a:spcPct val="107000"/>
                        </a:lnSpc>
                        <a:spcAft>
                          <a:spcPts val="0"/>
                        </a:spcAft>
                      </a:pPr>
                      <a:r>
                        <a:rPr lang="tr-TR" sz="2400" b="1" dirty="0">
                          <a:effectLst/>
                        </a:rPr>
                        <a:t>1,125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rowSpan="5" hMerge="1">
                  <a:txBody>
                    <a:bodyPr/>
                    <a:lstStyle/>
                    <a:p>
                      <a:endParaRPr lang="tr-TR"/>
                    </a:p>
                  </a:txBody>
                  <a:tcPr/>
                </a:tc>
                <a:extLst>
                  <a:ext uri="{0D108BD9-81ED-4DB2-BD59-A6C34878D82A}">
                    <a16:rowId xmlns="" xmlns:a16="http://schemas.microsoft.com/office/drawing/2014/main" val="10009"/>
                  </a:ext>
                </a:extLst>
              </a:tr>
              <a:tr h="344316">
                <a:tc>
                  <a:txBody>
                    <a:bodyPr/>
                    <a:lstStyle/>
                    <a:p>
                      <a:pPr algn="ctr">
                        <a:lnSpc>
                          <a:spcPct val="107000"/>
                        </a:lnSpc>
                        <a:spcAft>
                          <a:spcPts val="0"/>
                        </a:spcAft>
                      </a:pPr>
                      <a:r>
                        <a:rPr lang="tr-TR" sz="2000" dirty="0">
                          <a:effectLst/>
                        </a:rPr>
                        <a:t>SOSYAL BİLİMLER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10"/>
                  </a:ext>
                </a:extLst>
              </a:tr>
              <a:tr h="344316">
                <a:tc>
                  <a:txBody>
                    <a:bodyPr/>
                    <a:lstStyle/>
                    <a:p>
                      <a:pPr algn="ctr">
                        <a:lnSpc>
                          <a:spcPct val="107000"/>
                        </a:lnSpc>
                        <a:spcAft>
                          <a:spcPts val="0"/>
                        </a:spcAft>
                      </a:pPr>
                      <a:r>
                        <a:rPr lang="tr-TR" sz="2000" dirty="0">
                          <a:effectLst/>
                        </a:rPr>
                        <a:t>MATEMATİK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40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11"/>
                  </a:ext>
                </a:extLst>
              </a:tr>
              <a:tr h="344316">
                <a:tc>
                  <a:txBody>
                    <a:bodyPr/>
                    <a:lstStyle/>
                    <a:p>
                      <a:pPr algn="ctr">
                        <a:lnSpc>
                          <a:spcPct val="107000"/>
                        </a:lnSpc>
                        <a:spcAft>
                          <a:spcPts val="0"/>
                        </a:spcAft>
                      </a:pPr>
                      <a:r>
                        <a:rPr lang="tr-TR" sz="2000" dirty="0">
                          <a:effectLst/>
                        </a:rPr>
                        <a:t>FEN BİLİMLERİ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000" b="1" dirty="0">
                          <a:effectLst/>
                        </a:rPr>
                        <a:t>20</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12"/>
                  </a:ext>
                </a:extLst>
              </a:tr>
              <a:tr h="282982">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vMerge="1">
                  <a:txBody>
                    <a:bodyPr/>
                    <a:lstStyle/>
                    <a:p>
                      <a:endParaRPr lang="tr-TR"/>
                    </a:p>
                  </a:txBody>
                  <a:tcPr/>
                </a:tc>
                <a:tc gridSpan="2"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 xmlns:a16="http://schemas.microsoft.com/office/drawing/2014/main" val="10013"/>
                  </a:ext>
                </a:extLst>
              </a:tr>
              <a:tr h="413166">
                <a:tc>
                  <a:txBody>
                    <a:bodyPr/>
                    <a:lstStyle/>
                    <a:p>
                      <a:pPr algn="r">
                        <a:lnSpc>
                          <a:spcPct val="107000"/>
                        </a:lnSpc>
                        <a:spcAft>
                          <a:spcPts val="0"/>
                        </a:spcAft>
                      </a:pPr>
                      <a:r>
                        <a:rPr lang="tr-TR" sz="1000" dirty="0">
                          <a:effectLst/>
                        </a:rPr>
                        <a:t> </a:t>
                      </a:r>
                      <a:r>
                        <a:rPr lang="tr-TR" sz="2400" dirty="0">
                          <a:effectLst/>
                        </a:rPr>
                        <a:t>TOPLAM</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solidFill>
                      <a:schemeClr val="accent1">
                        <a:lumMod val="20000"/>
                        <a:lumOff val="80000"/>
                      </a:schemeClr>
                    </a:solidFill>
                  </a:tcPr>
                </a:tc>
                <a:tc>
                  <a:txBody>
                    <a:bodyPr/>
                    <a:lstStyle/>
                    <a:p>
                      <a:pPr algn="ctr">
                        <a:lnSpc>
                          <a:spcPct val="107000"/>
                        </a:lnSpc>
                        <a:spcAft>
                          <a:spcPts val="0"/>
                        </a:spcAft>
                      </a:pPr>
                      <a:r>
                        <a:rPr lang="tr-TR" sz="2400" b="1" dirty="0">
                          <a:effectLst/>
                        </a:rPr>
                        <a:t>120</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gridSpan="3">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tc hMerge="1">
                  <a:txBody>
                    <a:bodyPr/>
                    <a:lstStyle/>
                    <a:p>
                      <a:endParaRPr lang="tr-TR"/>
                    </a:p>
                  </a:txBody>
                  <a:tcPr/>
                </a:tc>
                <a:tc gridSpan="2">
                  <a:txBody>
                    <a:bodyPr/>
                    <a:lstStyle/>
                    <a:p>
                      <a:pPr algn="ctr">
                        <a:lnSpc>
                          <a:spcPct val="107000"/>
                        </a:lnSpc>
                        <a:spcAft>
                          <a:spcPts val="0"/>
                        </a:spcAft>
                      </a:pPr>
                      <a:r>
                        <a:rPr lang="tr-TR" sz="2400" b="1" dirty="0">
                          <a:effectLst/>
                        </a:rPr>
                        <a:t>135 dk.</a:t>
                      </a: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230" marR="60230" marT="0" marB="0" anchor="ctr">
                    <a:solidFill>
                      <a:schemeClr val="accent1">
                        <a:lumMod val="20000"/>
                        <a:lumOff val="80000"/>
                      </a:schemeClr>
                    </a:solidFill>
                  </a:tcPr>
                </a:tc>
                <a:tc hMerge="1">
                  <a:txBody>
                    <a:bodyPr/>
                    <a:lstStyle/>
                    <a:p>
                      <a:endParaRPr lang="tr-TR"/>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7094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814286127"/>
              </p:ext>
            </p:extLst>
          </p:nvPr>
        </p:nvGraphicFramePr>
        <p:xfrm>
          <a:off x="581887" y="262597"/>
          <a:ext cx="11887208" cy="6579866"/>
        </p:xfrm>
        <a:graphic>
          <a:graphicData uri="http://schemas.openxmlformats.org/drawingml/2006/table">
            <a:tbl>
              <a:tblPr firstRow="1" bandRow="1">
                <a:tableStyleId>{8A107856-5554-42FB-B03E-39F5DBC370BA}</a:tableStyleId>
              </a:tblPr>
              <a:tblGrid>
                <a:gridCol w="1485901">
                  <a:extLst>
                    <a:ext uri="{9D8B030D-6E8A-4147-A177-3AD203B41FA5}">
                      <a16:colId xmlns="" xmlns:a16="http://schemas.microsoft.com/office/drawing/2014/main" val="20000"/>
                    </a:ext>
                  </a:extLst>
                </a:gridCol>
                <a:gridCol w="1485901">
                  <a:extLst>
                    <a:ext uri="{9D8B030D-6E8A-4147-A177-3AD203B41FA5}">
                      <a16:colId xmlns="" xmlns:a16="http://schemas.microsoft.com/office/drawing/2014/main" val="20001"/>
                    </a:ext>
                  </a:extLst>
                </a:gridCol>
                <a:gridCol w="1485901">
                  <a:extLst>
                    <a:ext uri="{9D8B030D-6E8A-4147-A177-3AD203B41FA5}">
                      <a16:colId xmlns="" xmlns:a16="http://schemas.microsoft.com/office/drawing/2014/main" val="20002"/>
                    </a:ext>
                  </a:extLst>
                </a:gridCol>
                <a:gridCol w="1485901">
                  <a:extLst>
                    <a:ext uri="{9D8B030D-6E8A-4147-A177-3AD203B41FA5}">
                      <a16:colId xmlns="" xmlns:a16="http://schemas.microsoft.com/office/drawing/2014/main" val="20003"/>
                    </a:ext>
                  </a:extLst>
                </a:gridCol>
                <a:gridCol w="1485901">
                  <a:extLst>
                    <a:ext uri="{9D8B030D-6E8A-4147-A177-3AD203B41FA5}">
                      <a16:colId xmlns="" xmlns:a16="http://schemas.microsoft.com/office/drawing/2014/main" val="20004"/>
                    </a:ext>
                  </a:extLst>
                </a:gridCol>
                <a:gridCol w="1485901">
                  <a:extLst>
                    <a:ext uri="{9D8B030D-6E8A-4147-A177-3AD203B41FA5}">
                      <a16:colId xmlns="" xmlns:a16="http://schemas.microsoft.com/office/drawing/2014/main" val="20005"/>
                    </a:ext>
                  </a:extLst>
                </a:gridCol>
                <a:gridCol w="1485901">
                  <a:extLst>
                    <a:ext uri="{9D8B030D-6E8A-4147-A177-3AD203B41FA5}">
                      <a16:colId xmlns="" xmlns:a16="http://schemas.microsoft.com/office/drawing/2014/main" val="20006"/>
                    </a:ext>
                  </a:extLst>
                </a:gridCol>
                <a:gridCol w="1485901">
                  <a:extLst>
                    <a:ext uri="{9D8B030D-6E8A-4147-A177-3AD203B41FA5}">
                      <a16:colId xmlns="" xmlns:a16="http://schemas.microsoft.com/office/drawing/2014/main" val="20007"/>
                    </a:ext>
                  </a:extLst>
                </a:gridCol>
              </a:tblGrid>
              <a:tr h="832262">
                <a:tc gridSpan="8">
                  <a:txBody>
                    <a:bodyPr/>
                    <a:lstStyle/>
                    <a:p>
                      <a:pPr algn="ctr"/>
                      <a:r>
                        <a:rPr lang="tr-TR" sz="2800" dirty="0">
                          <a:effectLst>
                            <a:outerShdw blurRad="38100" dist="38100" dir="2700000" algn="tl">
                              <a:srgbClr val="000000">
                                <a:alpha val="43137"/>
                              </a:srgbClr>
                            </a:outerShdw>
                          </a:effectLst>
                        </a:rPr>
                        <a:t>2019 AYT </a:t>
                      </a:r>
                      <a:r>
                        <a:rPr lang="tr-TR" sz="3600" u="sng" dirty="0">
                          <a:solidFill>
                            <a:srgbClr val="FF0000"/>
                          </a:solidFill>
                          <a:effectLst>
                            <a:outerShdw blurRad="38100" dist="38100" dir="2700000" algn="tl">
                              <a:srgbClr val="000000">
                                <a:alpha val="43137"/>
                              </a:srgbClr>
                            </a:outerShdw>
                          </a:effectLst>
                        </a:rPr>
                        <a:t>SAYISAL</a:t>
                      </a:r>
                      <a:r>
                        <a:rPr lang="tr-TR" sz="3600" dirty="0">
                          <a:effectLst>
                            <a:outerShdw blurRad="38100" dist="38100" dir="2700000" algn="tl">
                              <a:srgbClr val="000000">
                                <a:alpha val="43137"/>
                              </a:srgbClr>
                            </a:outerShdw>
                          </a:effectLst>
                        </a:rPr>
                        <a:t> </a:t>
                      </a:r>
                      <a:r>
                        <a:rPr lang="tr-TR" sz="2800" dirty="0">
                          <a:effectLst>
                            <a:outerShdw blurRad="38100" dist="38100" dir="2700000" algn="tl">
                              <a:srgbClr val="000000">
                                <a:alpha val="43137"/>
                              </a:srgbClr>
                            </a:outerShdw>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485075">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6277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 xmlns:a16="http://schemas.microsoft.com/office/drawing/2014/main" val="10002"/>
                  </a:ext>
                </a:extLst>
              </a:tr>
              <a:tr h="533349">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 xmlns:a16="http://schemas.microsoft.com/office/drawing/2014/main" val="10003"/>
                  </a:ext>
                </a:extLst>
              </a:tr>
              <a:tr h="533349">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FİZİK</a:t>
                      </a:r>
                    </a:p>
                  </a:txBody>
                  <a:tcPr marL="91439" marR="91439" anchor="ctr">
                    <a:solidFill>
                      <a:schemeClr val="accent4">
                        <a:lumMod val="40000"/>
                        <a:lumOff val="60000"/>
                      </a:schemeClr>
                    </a:solidFill>
                  </a:tcPr>
                </a:tc>
                <a:tc>
                  <a:txBody>
                    <a:bodyPr/>
                    <a:lstStyle/>
                    <a:p>
                      <a:pPr algn="ctr"/>
                      <a:r>
                        <a:rPr lang="tr-TR" sz="2400" b="1" dirty="0">
                          <a:effectLst/>
                        </a:rPr>
                        <a:t>14</a:t>
                      </a:r>
                    </a:p>
                  </a:txBody>
                  <a:tcPr marL="91439" marR="91439" anchor="ctr">
                    <a:solidFill>
                      <a:schemeClr val="accent4">
                        <a:lumMod val="40000"/>
                        <a:lumOff val="60000"/>
                      </a:schemeClr>
                    </a:solidFill>
                  </a:tcPr>
                </a:tc>
                <a:tc>
                  <a:txBody>
                    <a:bodyPr/>
                    <a:lstStyle/>
                    <a:p>
                      <a:pPr algn="ctr"/>
                      <a:r>
                        <a:rPr lang="tr-TR" sz="2400" b="1" dirty="0">
                          <a:effectLst/>
                        </a:rPr>
                        <a:t>2,8571</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 xmlns:a16="http://schemas.microsoft.com/office/drawing/2014/main" val="10004"/>
                  </a:ext>
                </a:extLst>
              </a:tr>
              <a:tr h="533349">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KİMYA</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 xmlns:a16="http://schemas.microsoft.com/office/drawing/2014/main" val="10005"/>
                  </a:ext>
                </a:extLst>
              </a:tr>
              <a:tr h="533349">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BİYOLOJİ</a:t>
                      </a:r>
                    </a:p>
                  </a:txBody>
                  <a:tcPr marL="91439" marR="91439" anchor="ctr">
                    <a:solidFill>
                      <a:schemeClr val="accent4">
                        <a:lumMod val="40000"/>
                        <a:lumOff val="60000"/>
                      </a:schemeClr>
                    </a:solidFill>
                  </a:tcPr>
                </a:tc>
                <a:tc>
                  <a:txBody>
                    <a:bodyPr/>
                    <a:lstStyle/>
                    <a:p>
                      <a:pPr algn="ctr"/>
                      <a:r>
                        <a:rPr lang="tr-TR" sz="2400" b="1" dirty="0">
                          <a:effectLst/>
                        </a:rPr>
                        <a:t>13</a:t>
                      </a:r>
                    </a:p>
                  </a:txBody>
                  <a:tcPr marL="91439" marR="91439" anchor="ctr">
                    <a:solidFill>
                      <a:schemeClr val="accent4">
                        <a:lumMod val="40000"/>
                        <a:lumOff val="60000"/>
                      </a:schemeClr>
                    </a:solidFill>
                  </a:tcPr>
                </a:tc>
                <a:tc>
                  <a:txBody>
                    <a:bodyPr/>
                    <a:lstStyle/>
                    <a:p>
                      <a:pPr algn="ctr"/>
                      <a:r>
                        <a:rPr lang="tr-TR" sz="2400" b="1" dirty="0">
                          <a:effectLst/>
                        </a:rPr>
                        <a:t>3,0769</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extLst>
                  <a:ext uri="{0D108BD9-81ED-4DB2-BD59-A6C34878D82A}">
                    <a16:rowId xmlns="" xmlns:a16="http://schemas.microsoft.com/office/drawing/2014/main" val="10006"/>
                  </a:ext>
                </a:extLst>
              </a:tr>
              <a:tr h="1493427">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 xmlns:a16="http://schemas.microsoft.com/office/drawing/2014/main" val="10007"/>
                  </a:ext>
                </a:extLst>
              </a:tr>
              <a:tr h="932061">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95017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653261539"/>
              </p:ext>
            </p:extLst>
          </p:nvPr>
        </p:nvGraphicFramePr>
        <p:xfrm>
          <a:off x="482137" y="262597"/>
          <a:ext cx="11986952" cy="6668590"/>
        </p:xfrm>
        <a:graphic>
          <a:graphicData uri="http://schemas.openxmlformats.org/drawingml/2006/table">
            <a:tbl>
              <a:tblPr firstRow="1" bandRow="1">
                <a:tableStyleId>{8A107856-5554-42FB-B03E-39F5DBC370BA}</a:tableStyleId>
              </a:tblPr>
              <a:tblGrid>
                <a:gridCol w="1498369">
                  <a:extLst>
                    <a:ext uri="{9D8B030D-6E8A-4147-A177-3AD203B41FA5}">
                      <a16:colId xmlns="" xmlns:a16="http://schemas.microsoft.com/office/drawing/2014/main" val="20000"/>
                    </a:ext>
                  </a:extLst>
                </a:gridCol>
                <a:gridCol w="1498369">
                  <a:extLst>
                    <a:ext uri="{9D8B030D-6E8A-4147-A177-3AD203B41FA5}">
                      <a16:colId xmlns="" xmlns:a16="http://schemas.microsoft.com/office/drawing/2014/main" val="20001"/>
                    </a:ext>
                  </a:extLst>
                </a:gridCol>
                <a:gridCol w="1498369">
                  <a:extLst>
                    <a:ext uri="{9D8B030D-6E8A-4147-A177-3AD203B41FA5}">
                      <a16:colId xmlns="" xmlns:a16="http://schemas.microsoft.com/office/drawing/2014/main" val="20002"/>
                    </a:ext>
                  </a:extLst>
                </a:gridCol>
                <a:gridCol w="1498369">
                  <a:extLst>
                    <a:ext uri="{9D8B030D-6E8A-4147-A177-3AD203B41FA5}">
                      <a16:colId xmlns="" xmlns:a16="http://schemas.microsoft.com/office/drawing/2014/main" val="20003"/>
                    </a:ext>
                  </a:extLst>
                </a:gridCol>
                <a:gridCol w="1739640">
                  <a:extLst>
                    <a:ext uri="{9D8B030D-6E8A-4147-A177-3AD203B41FA5}">
                      <a16:colId xmlns="" xmlns:a16="http://schemas.microsoft.com/office/drawing/2014/main" val="20004"/>
                    </a:ext>
                  </a:extLst>
                </a:gridCol>
                <a:gridCol w="1412595">
                  <a:extLst>
                    <a:ext uri="{9D8B030D-6E8A-4147-A177-3AD203B41FA5}">
                      <a16:colId xmlns="" xmlns:a16="http://schemas.microsoft.com/office/drawing/2014/main" val="20005"/>
                    </a:ext>
                  </a:extLst>
                </a:gridCol>
                <a:gridCol w="1342872">
                  <a:extLst>
                    <a:ext uri="{9D8B030D-6E8A-4147-A177-3AD203B41FA5}">
                      <a16:colId xmlns="" xmlns:a16="http://schemas.microsoft.com/office/drawing/2014/main" val="20006"/>
                    </a:ext>
                  </a:extLst>
                </a:gridCol>
                <a:gridCol w="1498369">
                  <a:extLst>
                    <a:ext uri="{9D8B030D-6E8A-4147-A177-3AD203B41FA5}">
                      <a16:colId xmlns="" xmlns:a16="http://schemas.microsoft.com/office/drawing/2014/main" val="20007"/>
                    </a:ext>
                  </a:extLst>
                </a:gridCol>
              </a:tblGrid>
              <a:tr h="786213">
                <a:tc gridSpan="8">
                  <a:txBody>
                    <a:bodyPr/>
                    <a:lstStyle/>
                    <a:p>
                      <a:pPr algn="ctr"/>
                      <a:r>
                        <a:rPr lang="tr-TR" sz="2800" dirty="0">
                          <a:effectLst/>
                        </a:rPr>
                        <a:t>2019 AYT </a:t>
                      </a:r>
                      <a:r>
                        <a:rPr lang="tr-TR" sz="3600" u="sng" dirty="0">
                          <a:solidFill>
                            <a:srgbClr val="FF0000"/>
                          </a:solidFill>
                          <a:effectLst>
                            <a:outerShdw blurRad="38100" dist="38100" dir="2700000" algn="tl">
                              <a:srgbClr val="000000">
                                <a:alpha val="43137"/>
                              </a:srgbClr>
                            </a:outerShdw>
                          </a:effectLst>
                        </a:rPr>
                        <a:t>EŞİT AĞIRLIK </a:t>
                      </a:r>
                      <a:r>
                        <a:rPr lang="tr-TR" sz="2400" dirty="0">
                          <a:effectLst/>
                        </a:rPr>
                        <a:t>PUAN HESAPLAMASINDA NETLERİN YAKLAŞIK DEĞERİ</a:t>
                      </a:r>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0"/>
                  </a:ext>
                </a:extLst>
              </a:tr>
              <a:tr h="497129">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marL="0" marR="0" indent="0" algn="ctr" defTabSz="959846" rtl="0" eaLnBrk="1" fontAlgn="auto" latinLnBrk="0" hangingPunct="1">
                        <a:lnSpc>
                          <a:spcPct val="100000"/>
                        </a:lnSpc>
                        <a:spcBef>
                          <a:spcPts val="0"/>
                        </a:spcBef>
                        <a:spcAft>
                          <a:spcPts val="0"/>
                        </a:spcAft>
                        <a:buClrTx/>
                        <a:buSzTx/>
                        <a:buFontTx/>
                        <a:buNone/>
                        <a:tabLst/>
                        <a:defRPr/>
                      </a:pPr>
                      <a:r>
                        <a:rPr lang="tr-TR" sz="2800" b="1" dirty="0">
                          <a:effectLst>
                            <a:outerShdw blurRad="38100" dist="38100" dir="2700000" algn="tl">
                              <a:srgbClr val="000000">
                                <a:alpha val="43137"/>
                              </a:srgbClr>
                            </a:outerShdw>
                          </a:effectLst>
                        </a:rPr>
                        <a:t>AYT NET KATKISI</a:t>
                      </a:r>
                    </a:p>
                  </a:txBody>
                  <a:tcPr marL="91439" marR="91439">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1"/>
                  </a:ext>
                </a:extLst>
              </a:tr>
              <a:tr h="643343">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 xmlns:a16="http://schemas.microsoft.com/office/drawing/2014/main" val="10002"/>
                  </a:ext>
                </a:extLst>
              </a:tr>
              <a:tr h="535973">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MATEMATİK</a:t>
                      </a:r>
                    </a:p>
                  </a:txBody>
                  <a:tcPr marL="91439" marR="91439" anchor="ctr">
                    <a:solidFill>
                      <a:schemeClr val="accent4">
                        <a:lumMod val="40000"/>
                        <a:lumOff val="60000"/>
                      </a:schemeClr>
                    </a:solidFill>
                  </a:tcPr>
                </a:tc>
                <a:tc>
                  <a:txBody>
                    <a:bodyPr/>
                    <a:lstStyle/>
                    <a:p>
                      <a:pPr algn="ctr"/>
                      <a:r>
                        <a:rPr lang="tr-TR" sz="2400" b="1" dirty="0">
                          <a:effectLst/>
                        </a:rPr>
                        <a:t>40</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120</a:t>
                      </a:r>
                    </a:p>
                  </a:txBody>
                  <a:tcPr marL="91439" marR="91439" anchor="ctr">
                    <a:solidFill>
                      <a:schemeClr val="accent4">
                        <a:lumMod val="40000"/>
                        <a:lumOff val="60000"/>
                      </a:schemeClr>
                    </a:solidFill>
                  </a:tcPr>
                </a:tc>
                <a:extLst>
                  <a:ext uri="{0D108BD9-81ED-4DB2-BD59-A6C34878D82A}">
                    <a16:rowId xmlns="" xmlns:a16="http://schemas.microsoft.com/office/drawing/2014/main" val="10003"/>
                  </a:ext>
                </a:extLst>
              </a:tr>
              <a:tr h="535973">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 xmlns:a16="http://schemas.microsoft.com/office/drawing/2014/main" val="10004"/>
                  </a:ext>
                </a:extLst>
              </a:tr>
              <a:tr h="535973">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 xmlns:a16="http://schemas.microsoft.com/office/drawing/2014/main" val="10005"/>
                  </a:ext>
                </a:extLst>
              </a:tr>
              <a:tr h="648315">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 xmlns:a16="http://schemas.microsoft.com/office/drawing/2014/main" val="10006"/>
                  </a:ext>
                </a:extLst>
              </a:tr>
              <a:tr h="1500776">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nchor="ctr">
                    <a:solidFill>
                      <a:schemeClr val="accent4">
                        <a:lumMod val="40000"/>
                        <a:lumOff val="60000"/>
                      </a:schemeClr>
                    </a:solidFill>
                  </a:tcPr>
                </a:tc>
                <a:extLst>
                  <a:ext uri="{0D108BD9-81ED-4DB2-BD59-A6C34878D82A}">
                    <a16:rowId xmlns="" xmlns:a16="http://schemas.microsoft.com/office/drawing/2014/main" val="10007"/>
                  </a:ext>
                </a:extLst>
              </a:tr>
              <a:tr h="936647">
                <a:tc gridSpan="8">
                  <a:txBody>
                    <a:bodyPr/>
                    <a:lstStyle/>
                    <a:p>
                      <a:pPr algn="ct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91439" marR="91439">
                    <a:solidFill>
                      <a:schemeClr val="accent4">
                        <a:lumMod val="20000"/>
                        <a:lumOff val="8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144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53570689"/>
              </p:ext>
            </p:extLst>
          </p:nvPr>
        </p:nvGraphicFramePr>
        <p:xfrm>
          <a:off x="199504" y="123130"/>
          <a:ext cx="12419215" cy="6867815"/>
        </p:xfrm>
        <a:graphic>
          <a:graphicData uri="http://schemas.openxmlformats.org/drawingml/2006/table">
            <a:tbl>
              <a:tblPr firstRow="1" bandRow="1">
                <a:tableStyleId>{8A107856-5554-42FB-B03E-39F5DBC370BA}</a:tableStyleId>
              </a:tblPr>
              <a:tblGrid>
                <a:gridCol w="1682823">
                  <a:extLst>
                    <a:ext uri="{9D8B030D-6E8A-4147-A177-3AD203B41FA5}">
                      <a16:colId xmlns="" xmlns:a16="http://schemas.microsoft.com/office/drawing/2014/main" val="20000"/>
                    </a:ext>
                  </a:extLst>
                </a:gridCol>
                <a:gridCol w="1421983">
                  <a:extLst>
                    <a:ext uri="{9D8B030D-6E8A-4147-A177-3AD203B41FA5}">
                      <a16:colId xmlns="" xmlns:a16="http://schemas.microsoft.com/office/drawing/2014/main" val="20001"/>
                    </a:ext>
                  </a:extLst>
                </a:gridCol>
                <a:gridCol w="1552401">
                  <a:extLst>
                    <a:ext uri="{9D8B030D-6E8A-4147-A177-3AD203B41FA5}">
                      <a16:colId xmlns="" xmlns:a16="http://schemas.microsoft.com/office/drawing/2014/main" val="20002"/>
                    </a:ext>
                  </a:extLst>
                </a:gridCol>
                <a:gridCol w="1552401">
                  <a:extLst>
                    <a:ext uri="{9D8B030D-6E8A-4147-A177-3AD203B41FA5}">
                      <a16:colId xmlns="" xmlns:a16="http://schemas.microsoft.com/office/drawing/2014/main" val="20003"/>
                    </a:ext>
                  </a:extLst>
                </a:gridCol>
                <a:gridCol w="1750136">
                  <a:extLst>
                    <a:ext uri="{9D8B030D-6E8A-4147-A177-3AD203B41FA5}">
                      <a16:colId xmlns="" xmlns:a16="http://schemas.microsoft.com/office/drawing/2014/main" val="20004"/>
                    </a:ext>
                  </a:extLst>
                </a:gridCol>
                <a:gridCol w="1464989">
                  <a:extLst>
                    <a:ext uri="{9D8B030D-6E8A-4147-A177-3AD203B41FA5}">
                      <a16:colId xmlns="" xmlns:a16="http://schemas.microsoft.com/office/drawing/2014/main" val="20005"/>
                    </a:ext>
                  </a:extLst>
                </a:gridCol>
                <a:gridCol w="1442081">
                  <a:extLst>
                    <a:ext uri="{9D8B030D-6E8A-4147-A177-3AD203B41FA5}">
                      <a16:colId xmlns="" xmlns:a16="http://schemas.microsoft.com/office/drawing/2014/main" val="20006"/>
                    </a:ext>
                  </a:extLst>
                </a:gridCol>
                <a:gridCol w="1552401">
                  <a:extLst>
                    <a:ext uri="{9D8B030D-6E8A-4147-A177-3AD203B41FA5}">
                      <a16:colId xmlns="" xmlns:a16="http://schemas.microsoft.com/office/drawing/2014/main" val="20007"/>
                    </a:ext>
                  </a:extLst>
                </a:gridCol>
              </a:tblGrid>
              <a:tr h="591079">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800" dirty="0">
                          <a:effectLst/>
                        </a:rPr>
                        <a:t>2019 AYT </a:t>
                      </a:r>
                      <a:r>
                        <a:rPr lang="tr-TR" sz="3600" u="sng" dirty="0">
                          <a:solidFill>
                            <a:srgbClr val="FF0000"/>
                          </a:solidFill>
                          <a:effectLst>
                            <a:outerShdw blurRad="38100" dist="38100" dir="2700000" algn="tl">
                              <a:srgbClr val="000000">
                                <a:alpha val="43137"/>
                              </a:srgbClr>
                            </a:outerShdw>
                          </a:effectLst>
                        </a:rPr>
                        <a:t>SÖZEL</a:t>
                      </a:r>
                      <a:r>
                        <a:rPr lang="tr-TR" sz="3600" u="sng" dirty="0">
                          <a:effectLst>
                            <a:outerShdw blurRad="38100" dist="38100" dir="2700000" algn="tl">
                              <a:srgbClr val="000000">
                                <a:alpha val="43137"/>
                              </a:srgbClr>
                            </a:outerShdw>
                          </a:effectLst>
                        </a:rPr>
                        <a:t> </a:t>
                      </a:r>
                      <a:r>
                        <a:rPr lang="tr-TR" sz="2800" dirty="0">
                          <a:effectLst/>
                        </a:rPr>
                        <a:t>PUAN HESAPLAMASINDA NETLERİN YAKLAŞIK DEĞERİ</a:t>
                      </a:r>
                      <a:endParaRPr lang="tr-TR" sz="2400" dirty="0">
                        <a:solidFill>
                          <a:schemeClr val="tx1"/>
                        </a:solidFill>
                        <a:effectLst/>
                      </a:endParaRPr>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479597">
                <a:tc gridSpan="4">
                  <a:txBody>
                    <a:bodyPr/>
                    <a:lstStyle/>
                    <a:p>
                      <a:pPr algn="ctr"/>
                      <a:r>
                        <a:rPr lang="tr-TR" sz="2800" b="1" dirty="0">
                          <a:effectLst>
                            <a:outerShdw blurRad="38100" dist="38100" dir="2700000" algn="tl">
                              <a:srgbClr val="000000">
                                <a:alpha val="43137"/>
                              </a:srgbClr>
                            </a:outerShdw>
                          </a:effectLst>
                        </a:rPr>
                        <a:t>TYT NET KATKISI</a:t>
                      </a:r>
                    </a:p>
                  </a:txBody>
                  <a:tcPr marL="91439" marR="91439">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sz="2800" b="1" dirty="0">
                          <a:effectLst>
                            <a:outerShdw blurRad="38100" dist="38100" dir="2700000" algn="tl">
                              <a:srgbClr val="000000">
                                <a:alpha val="43137"/>
                              </a:srgbClr>
                            </a:outerShdw>
                          </a:effectLst>
                        </a:rPr>
                        <a:t>AYT NET KATKISI</a:t>
                      </a:r>
                    </a:p>
                  </a:txBody>
                  <a:tcPr marL="51548" marR="51548" marT="25774" marB="25774">
                    <a:solidFill>
                      <a:schemeClr val="accent4">
                        <a:lumMod val="40000"/>
                        <a:lumOff val="6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620654">
                <a:tc>
                  <a:txBody>
                    <a:bodyPr/>
                    <a:lstStyle/>
                    <a:p>
                      <a:endParaRPr lang="tr-TR" sz="1900" dirty="0">
                        <a:effectLst/>
                      </a:endParaRPr>
                    </a:p>
                  </a:txBody>
                  <a:tcPr marL="91439" marR="91439">
                    <a:solidFill>
                      <a:schemeClr val="accent2">
                        <a:lumMod val="40000"/>
                        <a:lumOff val="60000"/>
                      </a:schemeClr>
                    </a:solidFill>
                  </a:tcPr>
                </a:tc>
                <a:tc>
                  <a:txBody>
                    <a:bodyPr/>
                    <a:lstStyle/>
                    <a:p>
                      <a:pPr algn="ctr"/>
                      <a:r>
                        <a:rPr lang="tr-TR" sz="1900" b="1" dirty="0">
                          <a:effectLst/>
                        </a:rPr>
                        <a:t>SORU SAYISI</a:t>
                      </a:r>
                    </a:p>
                  </a:txBody>
                  <a:tcPr marL="91439" marR="91439" anchor="ctr">
                    <a:solidFill>
                      <a:schemeClr val="accent2">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2">
                        <a:lumMod val="40000"/>
                        <a:lumOff val="60000"/>
                      </a:schemeClr>
                    </a:solidFill>
                  </a:tcPr>
                </a:tc>
                <a:tc>
                  <a:txBody>
                    <a:bodyPr/>
                    <a:lstStyle/>
                    <a:p>
                      <a:pPr algn="ctr"/>
                      <a:r>
                        <a:rPr lang="tr-TR" sz="1900" b="1" dirty="0">
                          <a:effectLst/>
                        </a:rPr>
                        <a:t>TOPLAM PUAN</a:t>
                      </a:r>
                    </a:p>
                  </a:txBody>
                  <a:tcPr marL="91439" marR="91439" anchor="ctr">
                    <a:solidFill>
                      <a:schemeClr val="accent2">
                        <a:lumMod val="40000"/>
                        <a:lumOff val="60000"/>
                      </a:schemeClr>
                    </a:solidFill>
                  </a:tcPr>
                </a:tc>
                <a:tc>
                  <a:txBody>
                    <a:bodyPr/>
                    <a:lstStyle/>
                    <a:p>
                      <a:endParaRPr lang="tr-TR" sz="1900" dirty="0">
                        <a:effectLst/>
                      </a:endParaRPr>
                    </a:p>
                  </a:txBody>
                  <a:tcPr marL="91439" marR="91439">
                    <a:solidFill>
                      <a:schemeClr val="accent4">
                        <a:lumMod val="40000"/>
                        <a:lumOff val="60000"/>
                      </a:schemeClr>
                    </a:solidFill>
                  </a:tcPr>
                </a:tc>
                <a:tc>
                  <a:txBody>
                    <a:bodyPr/>
                    <a:lstStyle/>
                    <a:p>
                      <a:pPr algn="ctr"/>
                      <a:r>
                        <a:rPr lang="tr-TR" sz="1900" b="1" dirty="0">
                          <a:effectLst/>
                        </a:rPr>
                        <a:t>SORU SAYISI</a:t>
                      </a:r>
                    </a:p>
                  </a:txBody>
                  <a:tcPr marL="91439" marR="91439" anchor="ctr">
                    <a:solidFill>
                      <a:schemeClr val="accent4">
                        <a:lumMod val="40000"/>
                        <a:lumOff val="60000"/>
                      </a:schemeClr>
                    </a:solidFill>
                  </a:tcPr>
                </a:tc>
                <a:tc>
                  <a:txBody>
                    <a:bodyPr/>
                    <a:lstStyle/>
                    <a:p>
                      <a:pPr algn="ctr"/>
                      <a:r>
                        <a:rPr lang="tr-TR" sz="1900" b="1" dirty="0">
                          <a:effectLst/>
                        </a:rPr>
                        <a:t>1 NET </a:t>
                      </a:r>
                    </a:p>
                    <a:p>
                      <a:pPr algn="ctr"/>
                      <a:r>
                        <a:rPr lang="tr-TR" sz="1900" b="1" dirty="0">
                          <a:effectLst/>
                        </a:rPr>
                        <a:t>DEĞERİ</a:t>
                      </a:r>
                    </a:p>
                  </a:txBody>
                  <a:tcPr marL="91439" marR="91439" anchor="ctr">
                    <a:solidFill>
                      <a:schemeClr val="accent4">
                        <a:lumMod val="40000"/>
                        <a:lumOff val="60000"/>
                      </a:schemeClr>
                    </a:solidFill>
                  </a:tcPr>
                </a:tc>
                <a:tc>
                  <a:txBody>
                    <a:bodyPr/>
                    <a:lstStyle/>
                    <a:p>
                      <a:pPr algn="ctr"/>
                      <a:r>
                        <a:rPr lang="tr-TR" sz="1900" b="1" dirty="0">
                          <a:effectLst/>
                        </a:rPr>
                        <a:t>TOPLAM PUAN</a:t>
                      </a:r>
                    </a:p>
                  </a:txBody>
                  <a:tcPr marL="91439" marR="91439" anchor="ctr">
                    <a:solidFill>
                      <a:schemeClr val="accent4">
                        <a:lumMod val="40000"/>
                        <a:lumOff val="60000"/>
                      </a:schemeClr>
                    </a:solidFill>
                  </a:tcPr>
                </a:tc>
                <a:extLst>
                  <a:ext uri="{0D108BD9-81ED-4DB2-BD59-A6C34878D82A}">
                    <a16:rowId xmlns="" xmlns:a16="http://schemas.microsoft.com/office/drawing/2014/main" val="10002"/>
                  </a:ext>
                </a:extLst>
              </a:tr>
              <a:tr h="423174">
                <a:tc>
                  <a:txBody>
                    <a:bodyPr/>
                    <a:lstStyle/>
                    <a:p>
                      <a:pPr algn="ctr"/>
                      <a:r>
                        <a:rPr lang="tr-TR" sz="1900" b="1" dirty="0">
                          <a:effectLst/>
                        </a:rPr>
                        <a:t>TÜRKÇE</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EDEBİYAT</a:t>
                      </a:r>
                    </a:p>
                  </a:txBody>
                  <a:tcPr marL="91439" marR="91439" anchor="ctr">
                    <a:solidFill>
                      <a:schemeClr val="accent4">
                        <a:lumMod val="40000"/>
                        <a:lumOff val="60000"/>
                      </a:schemeClr>
                    </a:solidFill>
                  </a:tcPr>
                </a:tc>
                <a:tc>
                  <a:txBody>
                    <a:bodyPr/>
                    <a:lstStyle/>
                    <a:p>
                      <a:pPr algn="ctr"/>
                      <a:r>
                        <a:rPr lang="tr-TR" sz="2400" b="1" dirty="0">
                          <a:effectLst/>
                        </a:rPr>
                        <a:t>24</a:t>
                      </a:r>
                    </a:p>
                  </a:txBody>
                  <a:tcPr marL="91439" marR="91439" anchor="ctr">
                    <a:solidFill>
                      <a:schemeClr val="accent4">
                        <a:lumMod val="40000"/>
                        <a:lumOff val="60000"/>
                      </a:schemeClr>
                    </a:solidFill>
                  </a:tcPr>
                </a:tc>
                <a:tc>
                  <a:txBody>
                    <a:bodyPr/>
                    <a:lstStyle/>
                    <a:p>
                      <a:pPr algn="ctr"/>
                      <a:r>
                        <a:rPr lang="tr-TR" sz="2400" b="1" dirty="0">
                          <a:effectLst/>
                        </a:rPr>
                        <a:t>3</a:t>
                      </a:r>
                    </a:p>
                  </a:txBody>
                  <a:tcPr marL="91439" marR="91439" anchor="ctr">
                    <a:solidFill>
                      <a:schemeClr val="accent4">
                        <a:lumMod val="40000"/>
                        <a:lumOff val="60000"/>
                      </a:schemeClr>
                    </a:solidFill>
                  </a:tcPr>
                </a:tc>
                <a:tc>
                  <a:txBody>
                    <a:bodyPr/>
                    <a:lstStyle/>
                    <a:p>
                      <a:pPr algn="ctr"/>
                      <a:r>
                        <a:rPr lang="tr-TR" sz="2400" b="1" dirty="0">
                          <a:effectLst/>
                        </a:rPr>
                        <a:t>72</a:t>
                      </a:r>
                    </a:p>
                  </a:txBody>
                  <a:tcPr marL="91439" marR="91439" anchor="ctr">
                    <a:solidFill>
                      <a:schemeClr val="accent4">
                        <a:lumMod val="40000"/>
                        <a:lumOff val="60000"/>
                      </a:schemeClr>
                    </a:solidFill>
                  </a:tcPr>
                </a:tc>
                <a:extLst>
                  <a:ext uri="{0D108BD9-81ED-4DB2-BD59-A6C34878D82A}">
                    <a16:rowId xmlns="" xmlns:a16="http://schemas.microsoft.com/office/drawing/2014/main" val="10003"/>
                  </a:ext>
                </a:extLst>
              </a:tr>
              <a:tr h="423174">
                <a:tc>
                  <a:txBody>
                    <a:bodyPr/>
                    <a:lstStyle/>
                    <a:p>
                      <a:pPr algn="ctr"/>
                      <a:r>
                        <a:rPr lang="tr-TR" sz="1900" b="1" dirty="0">
                          <a:effectLst/>
                        </a:rPr>
                        <a:t>MATEMATİK</a:t>
                      </a:r>
                    </a:p>
                  </a:txBody>
                  <a:tcPr marL="91439" marR="91439" anchor="ctr">
                    <a:solidFill>
                      <a:schemeClr val="accent2">
                        <a:lumMod val="40000"/>
                        <a:lumOff val="60000"/>
                      </a:schemeClr>
                    </a:solidFill>
                  </a:tcPr>
                </a:tc>
                <a:tc>
                  <a:txBody>
                    <a:bodyPr/>
                    <a:lstStyle/>
                    <a:p>
                      <a:pPr algn="ctr"/>
                      <a:r>
                        <a:rPr lang="tr-TR" sz="2400" b="1" dirty="0">
                          <a:effectLst/>
                        </a:rPr>
                        <a:t>40</a:t>
                      </a:r>
                    </a:p>
                  </a:txBody>
                  <a:tcPr marL="91439" marR="91439" anchor="ctr">
                    <a:solidFill>
                      <a:schemeClr val="accent2">
                        <a:lumMod val="40000"/>
                        <a:lumOff val="60000"/>
                      </a:schemeClr>
                    </a:solidFill>
                  </a:tcPr>
                </a:tc>
                <a:tc>
                  <a:txBody>
                    <a:bodyPr/>
                    <a:lstStyle/>
                    <a:p>
                      <a:pPr algn="ctr"/>
                      <a:r>
                        <a:rPr lang="tr-TR" sz="2400" b="1" dirty="0">
                          <a:effectLst/>
                        </a:rPr>
                        <a:t>1,3</a:t>
                      </a:r>
                    </a:p>
                  </a:txBody>
                  <a:tcPr marL="91439" marR="91439" anchor="ctr">
                    <a:solidFill>
                      <a:schemeClr val="accent2">
                        <a:lumMod val="40000"/>
                        <a:lumOff val="60000"/>
                      </a:schemeClr>
                    </a:solidFill>
                  </a:tcPr>
                </a:tc>
                <a:tc>
                  <a:txBody>
                    <a:bodyPr/>
                    <a:lstStyle/>
                    <a:p>
                      <a:pPr algn="ctr"/>
                      <a:r>
                        <a:rPr lang="tr-TR" sz="2400" b="1" dirty="0">
                          <a:effectLst/>
                        </a:rPr>
                        <a:t>52</a:t>
                      </a:r>
                    </a:p>
                  </a:txBody>
                  <a:tcPr marL="91439" marR="91439" anchor="ctr">
                    <a:solidFill>
                      <a:schemeClr val="accent2">
                        <a:lumMod val="40000"/>
                        <a:lumOff val="60000"/>
                      </a:schemeClr>
                    </a:solidFill>
                  </a:tcPr>
                </a:tc>
                <a:tc>
                  <a:txBody>
                    <a:bodyPr/>
                    <a:lstStyle/>
                    <a:p>
                      <a:pPr algn="ctr"/>
                      <a:r>
                        <a:rPr lang="tr-TR" sz="1900" b="1" dirty="0">
                          <a:effectLst/>
                        </a:rPr>
                        <a:t>TARİH</a:t>
                      </a:r>
                      <a:r>
                        <a:rPr lang="tr-TR" sz="1900" b="1" baseline="0" dirty="0">
                          <a:effectLst/>
                        </a:rPr>
                        <a:t> - 1</a:t>
                      </a:r>
                      <a:endParaRPr lang="tr-TR" sz="1900" b="1" dirty="0">
                        <a:effectLst/>
                      </a:endParaRPr>
                    </a:p>
                  </a:txBody>
                  <a:tcPr marL="91439" marR="91439" anchor="ctr">
                    <a:solidFill>
                      <a:schemeClr val="accent4">
                        <a:lumMod val="40000"/>
                        <a:lumOff val="60000"/>
                      </a:schemeClr>
                    </a:solidFill>
                  </a:tcPr>
                </a:tc>
                <a:tc>
                  <a:txBody>
                    <a:bodyPr/>
                    <a:lstStyle/>
                    <a:p>
                      <a:pPr algn="ctr"/>
                      <a:r>
                        <a:rPr lang="tr-TR" sz="2400" b="1" dirty="0">
                          <a:effectLst/>
                        </a:rPr>
                        <a:t>10</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tc>
                  <a:txBody>
                    <a:bodyPr/>
                    <a:lstStyle/>
                    <a:p>
                      <a:pPr algn="ctr"/>
                      <a:r>
                        <a:rPr lang="tr-TR" sz="2400" b="1" dirty="0">
                          <a:effectLst/>
                        </a:rPr>
                        <a:t>28</a:t>
                      </a:r>
                    </a:p>
                  </a:txBody>
                  <a:tcPr marL="91439" marR="91439" anchor="ctr">
                    <a:solidFill>
                      <a:schemeClr val="accent4">
                        <a:lumMod val="40000"/>
                        <a:lumOff val="60000"/>
                      </a:schemeClr>
                    </a:solidFill>
                  </a:tcPr>
                </a:tc>
                <a:extLst>
                  <a:ext uri="{0D108BD9-81ED-4DB2-BD59-A6C34878D82A}">
                    <a16:rowId xmlns="" xmlns:a16="http://schemas.microsoft.com/office/drawing/2014/main" val="10004"/>
                  </a:ext>
                </a:extLst>
              </a:tr>
              <a:tr h="423174">
                <a:tc>
                  <a:txBody>
                    <a:bodyPr/>
                    <a:lstStyle/>
                    <a:p>
                      <a:pPr algn="ctr"/>
                      <a:r>
                        <a:rPr lang="tr-TR" sz="1900" b="1" dirty="0">
                          <a:effectLst/>
                        </a:rPr>
                        <a:t>SOSYAL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COĞRAFYA - 1</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91439" marR="91439" anchor="ctr">
                    <a:solidFill>
                      <a:schemeClr val="accent4">
                        <a:lumMod val="40000"/>
                        <a:lumOff val="60000"/>
                      </a:schemeClr>
                    </a:solidFill>
                  </a:tcPr>
                </a:tc>
                <a:tc>
                  <a:txBody>
                    <a:bodyPr/>
                    <a:lstStyle/>
                    <a:p>
                      <a:pPr algn="ctr"/>
                      <a:r>
                        <a:rPr lang="tr-TR" sz="2400" b="1" dirty="0">
                          <a:effectLst/>
                        </a:rPr>
                        <a:t>20</a:t>
                      </a:r>
                    </a:p>
                  </a:txBody>
                  <a:tcPr marL="91439" marR="91439" anchor="ctr">
                    <a:solidFill>
                      <a:schemeClr val="accent4">
                        <a:lumMod val="40000"/>
                        <a:lumOff val="60000"/>
                      </a:schemeClr>
                    </a:solidFill>
                  </a:tcPr>
                </a:tc>
                <a:extLst>
                  <a:ext uri="{0D108BD9-81ED-4DB2-BD59-A6C34878D82A}">
                    <a16:rowId xmlns="" xmlns:a16="http://schemas.microsoft.com/office/drawing/2014/main" val="10005"/>
                  </a:ext>
                </a:extLst>
              </a:tr>
              <a:tr h="423174">
                <a:tc>
                  <a:txBody>
                    <a:bodyPr/>
                    <a:lstStyle/>
                    <a:p>
                      <a:pPr algn="ctr"/>
                      <a:r>
                        <a:rPr lang="tr-TR" sz="1900" b="1" dirty="0">
                          <a:effectLst/>
                        </a:rPr>
                        <a:t>FEN BİL.</a:t>
                      </a:r>
                    </a:p>
                  </a:txBody>
                  <a:tcPr marL="91439" marR="91439" anchor="ctr">
                    <a:solidFill>
                      <a:schemeClr val="accent2">
                        <a:lumMod val="40000"/>
                        <a:lumOff val="60000"/>
                      </a:schemeClr>
                    </a:solidFill>
                  </a:tcPr>
                </a:tc>
                <a:tc>
                  <a:txBody>
                    <a:bodyPr/>
                    <a:lstStyle/>
                    <a:p>
                      <a:pPr algn="ctr"/>
                      <a:r>
                        <a:rPr lang="tr-TR" sz="2400" b="1" dirty="0">
                          <a:effectLst/>
                        </a:rPr>
                        <a:t>20</a:t>
                      </a:r>
                    </a:p>
                  </a:txBody>
                  <a:tcPr marL="91439" marR="91439" anchor="ctr">
                    <a:solidFill>
                      <a:schemeClr val="accent2">
                        <a:lumMod val="40000"/>
                        <a:lumOff val="60000"/>
                      </a:schemeClr>
                    </a:solidFill>
                  </a:tcPr>
                </a:tc>
                <a:tc>
                  <a:txBody>
                    <a:bodyPr/>
                    <a:lstStyle/>
                    <a:p>
                      <a:pPr algn="ctr"/>
                      <a:r>
                        <a:rPr lang="tr-TR" sz="2400" b="1" dirty="0">
                          <a:effectLst/>
                        </a:rPr>
                        <a:t>1,4</a:t>
                      </a:r>
                    </a:p>
                  </a:txBody>
                  <a:tcPr marL="91439" marR="91439" anchor="ctr">
                    <a:solidFill>
                      <a:schemeClr val="accent2">
                        <a:lumMod val="40000"/>
                        <a:lumOff val="60000"/>
                      </a:schemeClr>
                    </a:solidFill>
                  </a:tcPr>
                </a:tc>
                <a:tc>
                  <a:txBody>
                    <a:bodyPr/>
                    <a:lstStyle/>
                    <a:p>
                      <a:pPr algn="ctr"/>
                      <a:r>
                        <a:rPr lang="tr-TR" sz="2400" b="1" dirty="0">
                          <a:effectLst/>
                        </a:rPr>
                        <a:t>28</a:t>
                      </a:r>
                    </a:p>
                  </a:txBody>
                  <a:tcPr marL="91439" marR="91439" anchor="ctr">
                    <a:solidFill>
                      <a:schemeClr val="accent2">
                        <a:lumMod val="40000"/>
                        <a:lumOff val="60000"/>
                      </a:schemeClr>
                    </a:solidFill>
                  </a:tcPr>
                </a:tc>
                <a:tc>
                  <a:txBody>
                    <a:bodyPr/>
                    <a:lstStyle/>
                    <a:p>
                      <a:pPr algn="ctr"/>
                      <a:r>
                        <a:rPr lang="tr-TR" sz="1900" b="1" dirty="0">
                          <a:effectLst/>
                        </a:rPr>
                        <a:t>TARİH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91439" marR="91439" anchor="ctr">
                    <a:solidFill>
                      <a:schemeClr val="accent4">
                        <a:lumMod val="40000"/>
                        <a:lumOff val="60000"/>
                      </a:schemeClr>
                    </a:solidFill>
                  </a:tcPr>
                </a:tc>
                <a:tc>
                  <a:txBody>
                    <a:bodyPr/>
                    <a:lstStyle/>
                    <a:p>
                      <a:pPr algn="ctr"/>
                      <a:r>
                        <a:rPr lang="tr-TR" sz="2400" b="1" dirty="0">
                          <a:effectLst/>
                        </a:rPr>
                        <a:t>32</a:t>
                      </a:r>
                    </a:p>
                  </a:txBody>
                  <a:tcPr marL="91439" marR="91439" anchor="ctr">
                    <a:solidFill>
                      <a:schemeClr val="accent4">
                        <a:lumMod val="40000"/>
                        <a:lumOff val="60000"/>
                      </a:schemeClr>
                    </a:solidFill>
                  </a:tcPr>
                </a:tc>
                <a:extLst>
                  <a:ext uri="{0D108BD9-81ED-4DB2-BD59-A6C34878D82A}">
                    <a16:rowId xmlns="" xmlns:a16="http://schemas.microsoft.com/office/drawing/2014/main" val="10006"/>
                  </a:ext>
                </a:extLst>
              </a:tr>
              <a:tr h="423174">
                <a:tc rowSpan="3" gridSpan="4">
                  <a:txBody>
                    <a:bodyPr/>
                    <a:lstStyle/>
                    <a:p>
                      <a:endParaRPr lang="tr-TR" sz="1900" dirty="0">
                        <a:effectLst/>
                      </a:endParaRPr>
                    </a:p>
                  </a:txBody>
                  <a:tcPr marL="91439" marR="91439" anchor="ctr">
                    <a:solidFill>
                      <a:schemeClr val="accent2">
                        <a:lumMod val="40000"/>
                        <a:lumOff val="60000"/>
                      </a:schemeClr>
                    </a:solidFill>
                  </a:tcP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rowSpan="3" h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COĞRAFYA - 2</a:t>
                      </a:r>
                    </a:p>
                  </a:txBody>
                  <a:tcPr marL="91439" marR="91439" anchor="ctr">
                    <a:solidFill>
                      <a:schemeClr val="accent4">
                        <a:lumMod val="40000"/>
                        <a:lumOff val="60000"/>
                      </a:schemeClr>
                    </a:solidFill>
                  </a:tcPr>
                </a:tc>
                <a:tc>
                  <a:txBody>
                    <a:bodyPr/>
                    <a:lstStyle/>
                    <a:p>
                      <a:pPr algn="ctr"/>
                      <a:r>
                        <a:rPr lang="tr-TR" sz="2400" b="1" dirty="0">
                          <a:effectLst/>
                        </a:rPr>
                        <a:t>11</a:t>
                      </a:r>
                    </a:p>
                  </a:txBody>
                  <a:tcPr marL="91439" marR="91439" anchor="ctr">
                    <a:solidFill>
                      <a:schemeClr val="accent4">
                        <a:lumMod val="40000"/>
                        <a:lumOff val="60000"/>
                      </a:schemeClr>
                    </a:solidFill>
                  </a:tcPr>
                </a:tc>
                <a:tc>
                  <a:txBody>
                    <a:bodyPr/>
                    <a:lstStyle/>
                    <a:p>
                      <a:pPr algn="ctr"/>
                      <a:r>
                        <a:rPr lang="tr-TR" sz="2400" b="1" dirty="0">
                          <a:effectLst/>
                        </a:rPr>
                        <a:t>2,909</a:t>
                      </a:r>
                    </a:p>
                  </a:txBody>
                  <a:tcPr marL="51548" marR="51548" marT="25774" marB="25774" anchor="ctr">
                    <a:solidFill>
                      <a:schemeClr val="accent4">
                        <a:lumMod val="40000"/>
                        <a:lumOff val="60000"/>
                      </a:schemeClr>
                    </a:solidFill>
                  </a:tcPr>
                </a:tc>
                <a:tc>
                  <a:txBody>
                    <a:bodyPr/>
                    <a:lstStyle/>
                    <a:p>
                      <a:pPr algn="ctr"/>
                      <a:r>
                        <a:rPr lang="tr-TR" sz="2400" b="1" dirty="0">
                          <a:effectLst/>
                        </a:rPr>
                        <a:t>32</a:t>
                      </a:r>
                    </a:p>
                  </a:txBody>
                  <a:tcPr marL="51548" marR="51548" marT="25774" marB="25774" anchor="ctr">
                    <a:solidFill>
                      <a:schemeClr val="accent4">
                        <a:lumMod val="40000"/>
                        <a:lumOff val="60000"/>
                      </a:schemeClr>
                    </a:solidFill>
                  </a:tcPr>
                </a:tc>
                <a:extLst>
                  <a:ext uri="{0D108BD9-81ED-4DB2-BD59-A6C34878D82A}">
                    <a16:rowId xmlns="" xmlns:a16="http://schemas.microsoft.com/office/drawing/2014/main" val="10007"/>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FELSEFE GRB.</a:t>
                      </a:r>
                    </a:p>
                  </a:txBody>
                  <a:tcPr marL="91439" marR="91439" anchor="ctr">
                    <a:solidFill>
                      <a:schemeClr val="accent4">
                        <a:lumMod val="40000"/>
                        <a:lumOff val="60000"/>
                      </a:schemeClr>
                    </a:solidFill>
                  </a:tcPr>
                </a:tc>
                <a:tc>
                  <a:txBody>
                    <a:bodyPr/>
                    <a:lstStyle/>
                    <a:p>
                      <a:pPr algn="ctr"/>
                      <a:r>
                        <a:rPr lang="tr-TR" sz="2400" b="1" dirty="0">
                          <a:effectLst/>
                        </a:rPr>
                        <a:t>12</a:t>
                      </a:r>
                    </a:p>
                  </a:txBody>
                  <a:tcPr marL="91439" marR="91439" anchor="ctr">
                    <a:solidFill>
                      <a:schemeClr val="accent4">
                        <a:lumMod val="40000"/>
                        <a:lumOff val="60000"/>
                      </a:schemeClr>
                    </a:solidFill>
                  </a:tcPr>
                </a:tc>
                <a:tc>
                  <a:txBody>
                    <a:bodyPr/>
                    <a:lstStyle/>
                    <a:p>
                      <a:pPr algn="ctr"/>
                      <a:r>
                        <a:rPr lang="tr-TR" sz="2400" b="1" dirty="0">
                          <a:effectLst/>
                        </a:rPr>
                        <a:t>3</a:t>
                      </a:r>
                    </a:p>
                  </a:txBody>
                  <a:tcPr marL="51548" marR="51548" marT="25774" marB="25774" anchor="ctr">
                    <a:solidFill>
                      <a:schemeClr val="accent4">
                        <a:lumMod val="40000"/>
                        <a:lumOff val="60000"/>
                      </a:schemeClr>
                    </a:solidFill>
                  </a:tcPr>
                </a:tc>
                <a:tc>
                  <a:txBody>
                    <a:bodyPr/>
                    <a:lstStyle/>
                    <a:p>
                      <a:pPr algn="ctr"/>
                      <a:r>
                        <a:rPr lang="tr-TR" sz="2400" b="1" dirty="0">
                          <a:effectLst/>
                        </a:rPr>
                        <a:t>36</a:t>
                      </a:r>
                    </a:p>
                  </a:txBody>
                  <a:tcPr marL="51548" marR="51548" marT="25774" marB="25774" anchor="ctr">
                    <a:solidFill>
                      <a:schemeClr val="accent4">
                        <a:lumMod val="40000"/>
                        <a:lumOff val="60000"/>
                      </a:schemeClr>
                    </a:solidFill>
                  </a:tcPr>
                </a:tc>
                <a:extLst>
                  <a:ext uri="{0D108BD9-81ED-4DB2-BD59-A6C34878D82A}">
                    <a16:rowId xmlns="" xmlns:a16="http://schemas.microsoft.com/office/drawing/2014/main" val="10008"/>
                  </a:ext>
                </a:extLst>
              </a:tr>
              <a:tr h="423174">
                <a:tc gridSpan="4"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hMerge="1" vMerge="1">
                  <a:txBody>
                    <a:bodyPr/>
                    <a:lstStyle/>
                    <a:p>
                      <a:pPr algn="l">
                        <a:lnSpc>
                          <a:spcPct val="107000"/>
                        </a:lnSpc>
                        <a:spcAft>
                          <a:spcPts val="800"/>
                        </a:spcAft>
                      </a:pP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51548" marR="51548" marT="25774" marB="25774" anchor="ctr"/>
                </a:tc>
                <a:tc>
                  <a:txBody>
                    <a:bodyPr/>
                    <a:lstStyle/>
                    <a:p>
                      <a:pPr algn="ctr"/>
                      <a:r>
                        <a:rPr lang="tr-TR" sz="1900" b="1" dirty="0">
                          <a:effectLst/>
                        </a:rPr>
                        <a:t>DİN KÜL.</a:t>
                      </a:r>
                    </a:p>
                  </a:txBody>
                  <a:tcPr marL="91439" marR="91439" anchor="ctr">
                    <a:solidFill>
                      <a:schemeClr val="accent4">
                        <a:lumMod val="40000"/>
                        <a:lumOff val="60000"/>
                      </a:schemeClr>
                    </a:solidFill>
                  </a:tcPr>
                </a:tc>
                <a:tc>
                  <a:txBody>
                    <a:bodyPr/>
                    <a:lstStyle/>
                    <a:p>
                      <a:pPr algn="ctr"/>
                      <a:r>
                        <a:rPr lang="tr-TR" sz="2400" b="1" dirty="0">
                          <a:effectLst/>
                        </a:rPr>
                        <a:t>6</a:t>
                      </a:r>
                    </a:p>
                  </a:txBody>
                  <a:tcPr marL="91439" marR="91439" anchor="ctr">
                    <a:solidFill>
                      <a:schemeClr val="accent4">
                        <a:lumMod val="40000"/>
                        <a:lumOff val="60000"/>
                      </a:schemeClr>
                    </a:solidFill>
                  </a:tcPr>
                </a:tc>
                <a:tc>
                  <a:txBody>
                    <a:bodyPr/>
                    <a:lstStyle/>
                    <a:p>
                      <a:pPr algn="ctr"/>
                      <a:r>
                        <a:rPr lang="tr-TR" sz="2400" b="1" dirty="0">
                          <a:effectLst/>
                        </a:rPr>
                        <a:t>3,3333</a:t>
                      </a:r>
                    </a:p>
                  </a:txBody>
                  <a:tcPr marL="51548" marR="51548" marT="25774" marB="25774" anchor="ctr">
                    <a:solidFill>
                      <a:schemeClr val="accent4">
                        <a:lumMod val="40000"/>
                        <a:lumOff val="60000"/>
                      </a:schemeClr>
                    </a:solidFill>
                  </a:tcPr>
                </a:tc>
                <a:tc>
                  <a:txBody>
                    <a:bodyPr/>
                    <a:lstStyle/>
                    <a:p>
                      <a:pPr algn="ctr"/>
                      <a:r>
                        <a:rPr lang="tr-TR" sz="2400" b="1" dirty="0">
                          <a:effectLst/>
                        </a:rPr>
                        <a:t>20</a:t>
                      </a:r>
                    </a:p>
                  </a:txBody>
                  <a:tcPr marL="51548" marR="51548" marT="25774" marB="25774">
                    <a:solidFill>
                      <a:schemeClr val="accent4">
                        <a:lumMod val="40000"/>
                        <a:lumOff val="60000"/>
                      </a:schemeClr>
                    </a:solidFill>
                  </a:tcPr>
                </a:tc>
                <a:extLst>
                  <a:ext uri="{0D108BD9-81ED-4DB2-BD59-A6C34878D82A}">
                    <a16:rowId xmlns="" xmlns:a16="http://schemas.microsoft.com/office/drawing/2014/main" val="10009"/>
                  </a:ext>
                </a:extLst>
              </a:tr>
              <a:tr h="968343">
                <a:tc gridSpan="3">
                  <a:txBody>
                    <a:bodyPr/>
                    <a:lstStyle/>
                    <a:p>
                      <a:pPr algn="ctr"/>
                      <a:r>
                        <a:rPr lang="tr-TR" sz="1900" b="1" dirty="0">
                          <a:effectLst/>
                        </a:rPr>
                        <a:t>TYT NETLERİNİN KATKISI OLAN TOPLAM</a:t>
                      </a:r>
                      <a:r>
                        <a:rPr lang="tr-TR" sz="1900" b="1" baseline="0" dirty="0">
                          <a:effectLst/>
                        </a:rPr>
                        <a:t> </a:t>
                      </a:r>
                      <a:r>
                        <a:rPr lang="tr-TR" sz="1900" b="1" dirty="0">
                          <a:effectLst/>
                        </a:rPr>
                        <a:t>HAM PUAN:</a:t>
                      </a:r>
                    </a:p>
                  </a:txBody>
                  <a:tcPr marL="91439" marR="91439" anchor="ctr">
                    <a:solidFill>
                      <a:schemeClr val="accent2">
                        <a:lumMod val="40000"/>
                        <a:lumOff val="60000"/>
                      </a:schemeClr>
                    </a:solidFill>
                  </a:tcPr>
                </a:tc>
                <a:tc hMerge="1">
                  <a:txBody>
                    <a:bodyPr/>
                    <a:lstStyle/>
                    <a:p>
                      <a:endParaRPr lang="tr-TR" dirty="0"/>
                    </a:p>
                  </a:txBody>
                  <a:tcPr/>
                </a:tc>
                <a:tc hMerge="1">
                  <a:txBody>
                    <a:bodyPr/>
                    <a:lstStyle/>
                    <a:p>
                      <a:endParaRPr lang="tr-TR" dirty="0"/>
                    </a:p>
                  </a:txBody>
                  <a:tcPr/>
                </a:tc>
                <a:tc>
                  <a:txBody>
                    <a:bodyPr/>
                    <a:lstStyle/>
                    <a:p>
                      <a:pPr algn="ctr"/>
                      <a:r>
                        <a:rPr lang="tr-TR" sz="6000" b="1" dirty="0">
                          <a:solidFill>
                            <a:srgbClr val="FF0000"/>
                          </a:solidFill>
                          <a:effectLst/>
                        </a:rPr>
                        <a:t>160</a:t>
                      </a:r>
                    </a:p>
                  </a:txBody>
                  <a:tcPr marL="91439" marR="91439" anchor="ctr">
                    <a:solidFill>
                      <a:schemeClr val="accent2">
                        <a:lumMod val="40000"/>
                        <a:lumOff val="60000"/>
                      </a:schemeClr>
                    </a:solidFill>
                  </a:tcPr>
                </a:tc>
                <a:tc gridSpan="3">
                  <a:txBody>
                    <a:bodyPr/>
                    <a:lstStyle/>
                    <a:p>
                      <a:pPr algn="ctr"/>
                      <a:r>
                        <a:rPr lang="tr-TR" sz="1900" b="1" dirty="0">
                          <a:effectLst/>
                        </a:rPr>
                        <a:t>AYT NETLERİNİN KATKISI OLAN TOPLAM</a:t>
                      </a:r>
                      <a:r>
                        <a:rPr lang="tr-TR" sz="1900" b="1" baseline="0" dirty="0">
                          <a:effectLst/>
                        </a:rPr>
                        <a:t> </a:t>
                      </a:r>
                      <a:r>
                        <a:rPr lang="tr-TR" sz="1900" b="1" dirty="0">
                          <a:effectLst/>
                        </a:rPr>
                        <a:t>HAM PUAN:</a:t>
                      </a:r>
                    </a:p>
                  </a:txBody>
                  <a:tcPr marL="91439" marR="91439" anchor="ctr">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hMerge="1">
                  <a:txBody>
                    <a:bodyPr/>
                    <a:lstStyle/>
                    <a:p>
                      <a:endParaRPr lang="tr-TR" dirty="0"/>
                    </a:p>
                  </a:txBody>
                  <a:tcP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chemeClr val="accent4">
                        <a:lumMod val="40000"/>
                        <a:lumOff val="60000"/>
                      </a:schemeClr>
                    </a:solidFill>
                  </a:tcPr>
                </a:tc>
                <a:tc>
                  <a:txBody>
                    <a:bodyPr/>
                    <a:lstStyle/>
                    <a:p>
                      <a:pPr algn="ctr"/>
                      <a:r>
                        <a:rPr lang="tr-TR" sz="6000" b="1" dirty="0">
                          <a:solidFill>
                            <a:srgbClr val="FF0000"/>
                          </a:solidFill>
                          <a:effectLst/>
                        </a:rPr>
                        <a:t>240</a:t>
                      </a:r>
                      <a:endParaRPr lang="tr-TR" sz="2000" b="1" dirty="0">
                        <a:solidFill>
                          <a:srgbClr val="FF0000"/>
                        </a:solidFill>
                        <a:effectLst/>
                      </a:endParaRPr>
                    </a:p>
                  </a:txBody>
                  <a:tcPr marL="91439" marR="91439">
                    <a:solidFill>
                      <a:schemeClr val="accent4">
                        <a:lumMod val="40000"/>
                        <a:lumOff val="60000"/>
                      </a:schemeClr>
                    </a:solidFill>
                  </a:tcPr>
                </a:tc>
                <a:extLst>
                  <a:ext uri="{0D108BD9-81ED-4DB2-BD59-A6C34878D82A}">
                    <a16:rowId xmlns="" xmlns:a16="http://schemas.microsoft.com/office/drawing/2014/main" val="10010"/>
                  </a:ext>
                </a:extLst>
              </a:tr>
              <a:tr h="772161">
                <a:tc gridSpan="8">
                  <a:txBody>
                    <a:bodyPr/>
                    <a:lstStyle/>
                    <a:p>
                      <a:pPr marL="0" marR="0" indent="0" algn="ctr" defTabSz="959846" rtl="0" eaLnBrk="1" fontAlgn="auto" latinLnBrk="0" hangingPunct="1">
                        <a:lnSpc>
                          <a:spcPct val="107000"/>
                        </a:lnSpc>
                        <a:spcBef>
                          <a:spcPts val="0"/>
                        </a:spcBef>
                        <a:spcAft>
                          <a:spcPts val="800"/>
                        </a:spcAft>
                        <a:buClrTx/>
                        <a:buSzTx/>
                        <a:buFontTx/>
                        <a:buNone/>
                        <a:tabLst/>
                        <a:defRPr/>
                      </a:pPr>
                      <a:r>
                        <a:rPr lang="tr-TR" sz="2400" b="1" u="sng" dirty="0">
                          <a:solidFill>
                            <a:srgbClr val="FF0000"/>
                          </a:solidFill>
                          <a:effectLst>
                            <a:outerShdw blurRad="38100" dist="38100" dir="2700000" algn="tl">
                              <a:srgbClr val="000000">
                                <a:alpha val="43137"/>
                              </a:srgbClr>
                            </a:outerShdw>
                          </a:effectLst>
                        </a:rPr>
                        <a:t>NOT:</a:t>
                      </a:r>
                      <a:r>
                        <a:rPr lang="tr-TR" sz="2400" b="1" dirty="0"/>
                        <a:t> YKS’de her bir netin değeri o yılın</a:t>
                      </a:r>
                      <a:r>
                        <a:rPr lang="tr-TR" sz="2400" b="1" baseline="0" dirty="0"/>
                        <a:t> sınavındaki test başarı durumuna göre oluşan ‘</a:t>
                      </a:r>
                      <a:r>
                        <a:rPr lang="tr-TR" sz="2400" b="1" baseline="0" dirty="0">
                          <a:solidFill>
                            <a:srgbClr val="FF0000"/>
                          </a:solidFill>
                        </a:rPr>
                        <a:t>’STANDART SAPMA</a:t>
                      </a:r>
                      <a:r>
                        <a:rPr lang="tr-TR" sz="2400" b="1" baseline="0" dirty="0"/>
                        <a:t>’’ ile değişkenlik arz edebilir.</a:t>
                      </a:r>
                      <a:endParaRPr lang="tr-TR" sz="2400" b="1" dirty="0"/>
                    </a:p>
                  </a:txBody>
                  <a:tcPr marL="51548" marR="51548" marT="25774" marB="25774">
                    <a:solidFill>
                      <a:schemeClr val="accent4">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8364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stretch>
            <a:fillRect/>
          </a:stretch>
        </p:blipFill>
        <p:spPr>
          <a:xfrm>
            <a:off x="6552587" y="745142"/>
            <a:ext cx="5912718" cy="5745633"/>
          </a:xfrm>
          <a:prstGeom prst="rect">
            <a:avLst/>
          </a:prstGeom>
        </p:spPr>
      </p:pic>
      <p:sp>
        <p:nvSpPr>
          <p:cNvPr id="23" name="Metin kutusu 22"/>
          <p:cNvSpPr txBox="1"/>
          <p:nvPr/>
        </p:nvSpPr>
        <p:spPr>
          <a:xfrm>
            <a:off x="1599671" y="63383"/>
            <a:ext cx="4363220" cy="415488"/>
          </a:xfrm>
          <a:prstGeom prst="rect">
            <a:avLst/>
          </a:prstGeom>
          <a:noFill/>
        </p:spPr>
        <p:txBody>
          <a:bodyPr wrap="square" lIns="91429" tIns="45715" rIns="91429" bIns="45715" rtlCol="0">
            <a:spAutoFit/>
          </a:bodyPr>
          <a:lstStyle/>
          <a:p>
            <a:pPr algn="ctr"/>
            <a:r>
              <a:rPr lang="tr-TR" sz="2100" b="1" dirty="0">
                <a:solidFill>
                  <a:schemeClr val="bg1"/>
                </a:solidFill>
                <a:latin typeface="Akrobat Light" panose="00000500000000000000" pitchFamily="50" charset="-94"/>
              </a:rPr>
              <a:t>ORTAÖĞRETİM BAŞARI PUANI</a:t>
            </a:r>
          </a:p>
        </p:txBody>
      </p:sp>
      <p:sp>
        <p:nvSpPr>
          <p:cNvPr id="25" name="Metin kutusu 24"/>
          <p:cNvSpPr txBox="1"/>
          <p:nvPr/>
        </p:nvSpPr>
        <p:spPr>
          <a:xfrm>
            <a:off x="364331" y="3702545"/>
            <a:ext cx="5846714" cy="384711"/>
          </a:xfrm>
          <a:prstGeom prst="rect">
            <a:avLst/>
          </a:prstGeom>
          <a:noFill/>
        </p:spPr>
        <p:txBody>
          <a:bodyPr wrap="square" lIns="91429" tIns="45715" rIns="91429" bIns="45715" rtlCol="0">
            <a:spAutoFit/>
          </a:bodyPr>
          <a:lstStyle/>
          <a:p>
            <a:pPr algn="ctr"/>
            <a:r>
              <a:rPr lang="tr-TR" sz="1900" b="1" dirty="0">
                <a:solidFill>
                  <a:schemeClr val="bg1"/>
                </a:solidFill>
              </a:rPr>
              <a:t>SÖZEL</a:t>
            </a:r>
          </a:p>
        </p:txBody>
      </p:sp>
      <p:grpSp>
        <p:nvGrpSpPr>
          <p:cNvPr id="12" name="Grup 11"/>
          <p:cNvGrpSpPr/>
          <p:nvPr/>
        </p:nvGrpSpPr>
        <p:grpSpPr>
          <a:xfrm>
            <a:off x="161413" y="103870"/>
            <a:ext cx="12519305" cy="656579"/>
            <a:chOff x="161412" y="86465"/>
            <a:chExt cx="12519305" cy="408328"/>
          </a:xfrm>
        </p:grpSpPr>
        <p:pic>
          <p:nvPicPr>
            <p:cNvPr id="13" name="Resim 12"/>
            <p:cNvPicPr>
              <a:picLocks noChangeAspect="1"/>
            </p:cNvPicPr>
            <p:nvPr/>
          </p:nvPicPr>
          <p:blipFill>
            <a:blip r:embed="rId3" cstate="print"/>
            <a:stretch>
              <a:fillRect/>
            </a:stretch>
          </p:blipFill>
          <p:spPr>
            <a:xfrm>
              <a:off x="161412" y="86465"/>
              <a:ext cx="12519305" cy="408328"/>
            </a:xfrm>
            <a:prstGeom prst="rect">
              <a:avLst/>
            </a:prstGeom>
          </p:spPr>
        </p:pic>
        <p:sp>
          <p:nvSpPr>
            <p:cNvPr id="15" name="Metin kutusu 14"/>
            <p:cNvSpPr txBox="1"/>
            <p:nvPr/>
          </p:nvSpPr>
          <p:spPr>
            <a:xfrm>
              <a:off x="161412" y="136555"/>
              <a:ext cx="11420988" cy="315821"/>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ORTAÖĞRETİM BAŞARI PUANI HESAPLAMA YÖNTEMİ</a:t>
              </a:r>
            </a:p>
          </p:txBody>
        </p:sp>
      </p:grpSp>
      <p:grpSp>
        <p:nvGrpSpPr>
          <p:cNvPr id="3" name="Grup 2"/>
          <p:cNvGrpSpPr/>
          <p:nvPr/>
        </p:nvGrpSpPr>
        <p:grpSpPr>
          <a:xfrm>
            <a:off x="393854" y="948978"/>
            <a:ext cx="4270517" cy="4061363"/>
            <a:chOff x="393854" y="948978"/>
            <a:chExt cx="4270517" cy="4061363"/>
          </a:xfrm>
        </p:grpSpPr>
        <p:sp>
          <p:nvSpPr>
            <p:cNvPr id="8" name="Dikdörtgen 7"/>
            <p:cNvSpPr/>
            <p:nvPr/>
          </p:nvSpPr>
          <p:spPr>
            <a:xfrm>
              <a:off x="1374864" y="948978"/>
              <a:ext cx="2406406" cy="923320"/>
            </a:xfrm>
            <a:prstGeom prst="rect">
              <a:avLst/>
            </a:prstGeom>
            <a:noFill/>
          </p:spPr>
          <p:txBody>
            <a:bodyPr wrap="none" lIns="91429" tIns="45715" rIns="91429" bIns="45715">
              <a:spAutoFit/>
            </a:bodyPr>
            <a:lstStyle/>
            <a:p>
              <a:pPr algn="ctr"/>
              <a:r>
                <a:rPr lang="tr-TR" sz="5400" b="1" u="sng" dirty="0">
                  <a:ln w="0"/>
                  <a:solidFill>
                    <a:srgbClr val="FF0000"/>
                  </a:solidFill>
                  <a:effectLst>
                    <a:outerShdw blurRad="38100" dist="19050" dir="2700000" algn="tl" rotWithShape="0">
                      <a:schemeClr val="dk1">
                        <a:alpha val="40000"/>
                      </a:schemeClr>
                    </a:outerShdw>
                  </a:effectLst>
                </a:rPr>
                <a:t>ÖRNEK:</a:t>
              </a:r>
            </a:p>
          </p:txBody>
        </p:sp>
        <p:grpSp>
          <p:nvGrpSpPr>
            <p:cNvPr id="37" name="Grup 36"/>
            <p:cNvGrpSpPr/>
            <p:nvPr/>
          </p:nvGrpSpPr>
          <p:grpSpPr>
            <a:xfrm>
              <a:off x="393854" y="1948527"/>
              <a:ext cx="4270517" cy="3061814"/>
              <a:chOff x="332184" y="1507016"/>
              <a:chExt cx="4270517" cy="3061814"/>
            </a:xfrm>
          </p:grpSpPr>
          <p:sp>
            <p:nvSpPr>
              <p:cNvPr id="9" name="Metin kutusu 8"/>
              <p:cNvSpPr txBox="1"/>
              <p:nvPr/>
            </p:nvSpPr>
            <p:spPr>
              <a:xfrm>
                <a:off x="332184" y="1507016"/>
                <a:ext cx="4270517" cy="2554545"/>
              </a:xfrm>
              <a:prstGeom prst="rect">
                <a:avLst/>
              </a:prstGeom>
              <a:noFill/>
            </p:spPr>
            <p:txBody>
              <a:bodyPr wrap="square" rtlCol="0">
                <a:spAutoFit/>
              </a:bodyPr>
              <a:lstStyle/>
              <a:p>
                <a:r>
                  <a:rPr lang="tr-TR" sz="4000" b="1" dirty="0">
                    <a:effectLst>
                      <a:outerShdw blurRad="38100" dist="38100" dir="2700000" algn="tl">
                        <a:srgbClr val="000000">
                          <a:alpha val="43137"/>
                        </a:srgbClr>
                      </a:outerShdw>
                    </a:effectLst>
                  </a:rPr>
                  <a:t>9.SINIF: 	     	     90</a:t>
                </a:r>
              </a:p>
              <a:p>
                <a:r>
                  <a:rPr lang="tr-TR" sz="4000" b="1" dirty="0">
                    <a:effectLst>
                      <a:outerShdw blurRad="38100" dist="38100" dir="2700000" algn="tl">
                        <a:srgbClr val="000000">
                          <a:alpha val="43137"/>
                        </a:srgbClr>
                      </a:outerShdw>
                    </a:effectLst>
                  </a:rPr>
                  <a:t>10. SINIF:	     90</a:t>
                </a:r>
              </a:p>
              <a:p>
                <a:r>
                  <a:rPr lang="tr-TR" sz="4000" b="1" dirty="0">
                    <a:effectLst>
                      <a:outerShdw blurRad="38100" dist="38100" dir="2700000" algn="tl">
                        <a:srgbClr val="000000">
                          <a:alpha val="43137"/>
                        </a:srgbClr>
                      </a:outerShdw>
                    </a:effectLst>
                  </a:rPr>
                  <a:t>11. SINIF:	     85</a:t>
                </a:r>
              </a:p>
              <a:p>
                <a:r>
                  <a:rPr lang="tr-TR" sz="4000" b="1" dirty="0">
                    <a:effectLst>
                      <a:outerShdw blurRad="38100" dist="38100" dir="2700000" algn="tl">
                        <a:srgbClr val="000000">
                          <a:alpha val="43137"/>
                        </a:srgbClr>
                      </a:outerShdw>
                    </a:effectLst>
                  </a:rPr>
                  <a:t>12. SINIF:	     95</a:t>
                </a:r>
              </a:p>
            </p:txBody>
          </p:sp>
          <p:grpSp>
            <p:nvGrpSpPr>
              <p:cNvPr id="21" name="Grup 20"/>
              <p:cNvGrpSpPr/>
              <p:nvPr/>
            </p:nvGrpSpPr>
            <p:grpSpPr>
              <a:xfrm>
                <a:off x="2724439" y="3451724"/>
                <a:ext cx="1711254" cy="584775"/>
                <a:chOff x="2876741" y="3845525"/>
                <a:chExt cx="1711254" cy="584775"/>
              </a:xfrm>
            </p:grpSpPr>
            <p:cxnSp>
              <p:nvCxnSpPr>
                <p:cNvPr id="11" name="Düz Bağlayıcı 10"/>
                <p:cNvCxnSpPr/>
                <p:nvPr/>
              </p:nvCxnSpPr>
              <p:spPr>
                <a:xfrm>
                  <a:off x="2999041" y="4387609"/>
                  <a:ext cx="158895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2876741" y="3845525"/>
                  <a:ext cx="401632" cy="584775"/>
                </a:xfrm>
                <a:prstGeom prst="rect">
                  <a:avLst/>
                </a:prstGeom>
                <a:noFill/>
              </p:spPr>
              <p:txBody>
                <a:bodyPr wrap="square" rtlCol="0">
                  <a:spAutoFit/>
                </a:bodyPr>
                <a:lstStyle/>
                <a:p>
                  <a:r>
                    <a:rPr lang="tr-TR" sz="3200" b="1" dirty="0"/>
                    <a:t>+</a:t>
                  </a:r>
                </a:p>
              </p:txBody>
            </p:sp>
          </p:grpSp>
          <p:sp>
            <p:nvSpPr>
              <p:cNvPr id="18" name="Metin kutusu 17"/>
              <p:cNvSpPr txBox="1"/>
              <p:nvPr/>
            </p:nvSpPr>
            <p:spPr>
              <a:xfrm>
                <a:off x="3467613" y="3860944"/>
                <a:ext cx="1048509" cy="707886"/>
              </a:xfrm>
              <a:prstGeom prst="rect">
                <a:avLst/>
              </a:prstGeom>
              <a:noFill/>
            </p:spPr>
            <p:txBody>
              <a:bodyPr wrap="square" rtlCol="0">
                <a:spAutoFit/>
              </a:bodyPr>
              <a:lstStyle/>
              <a:p>
                <a:r>
                  <a:rPr lang="tr-TR" sz="4000" b="1" dirty="0"/>
                  <a:t>360</a:t>
                </a:r>
              </a:p>
            </p:txBody>
          </p:sp>
        </p:grpSp>
      </p:grpSp>
      <p:grpSp>
        <p:nvGrpSpPr>
          <p:cNvPr id="19" name="Grup 18"/>
          <p:cNvGrpSpPr/>
          <p:nvPr/>
        </p:nvGrpSpPr>
        <p:grpSpPr>
          <a:xfrm>
            <a:off x="440086" y="5383691"/>
            <a:ext cx="5431822" cy="815608"/>
            <a:chOff x="46232" y="4912696"/>
            <a:chExt cx="5431821" cy="815608"/>
          </a:xfrm>
        </p:grpSpPr>
        <p:sp>
          <p:nvSpPr>
            <p:cNvPr id="29" name="Dikdörtgen 28"/>
            <p:cNvSpPr/>
            <p:nvPr/>
          </p:nvSpPr>
          <p:spPr>
            <a:xfrm>
              <a:off x="46232" y="5065988"/>
              <a:ext cx="2673168" cy="507831"/>
            </a:xfrm>
            <a:prstGeom prst="rect">
              <a:avLst/>
            </a:prstGeom>
            <a:noFill/>
          </p:spPr>
          <p:txBody>
            <a:bodyPr wrap="none" lIns="91440" tIns="45720" rIns="91440" bIns="45720">
              <a:spAutoFit/>
            </a:bodyPr>
            <a:lstStyle/>
            <a:p>
              <a:pPr algn="ctr"/>
              <a:r>
                <a:rPr lang="tr-TR" sz="2700" b="1" u="sng" dirty="0">
                  <a:ln w="0"/>
                  <a:solidFill>
                    <a:srgbClr val="FF0000"/>
                  </a:solidFill>
                  <a:effectLst>
                    <a:outerShdw blurRad="38100" dist="19050" dir="2700000" algn="tl" rotWithShape="0">
                      <a:schemeClr val="dk1">
                        <a:alpha val="40000"/>
                      </a:schemeClr>
                    </a:outerShdw>
                  </a:effectLst>
                </a:rPr>
                <a:t>DİPLOMA PUANI:</a:t>
              </a:r>
            </a:p>
          </p:txBody>
        </p:sp>
        <p:sp>
          <p:nvSpPr>
            <p:cNvPr id="30" name="Metin kutusu 29"/>
            <p:cNvSpPr txBox="1"/>
            <p:nvPr/>
          </p:nvSpPr>
          <p:spPr>
            <a:xfrm>
              <a:off x="2700608" y="4912696"/>
              <a:ext cx="2777445" cy="815608"/>
            </a:xfrm>
            <a:prstGeom prst="rect">
              <a:avLst/>
            </a:prstGeom>
            <a:noFill/>
          </p:spPr>
          <p:txBody>
            <a:bodyPr wrap="square" rtlCol="0">
              <a:spAutoFit/>
            </a:bodyPr>
            <a:lstStyle/>
            <a:p>
              <a:r>
                <a:rPr lang="tr-TR" sz="4000" b="1" dirty="0"/>
                <a:t>360 / 4 = </a:t>
              </a:r>
              <a:r>
                <a:rPr lang="tr-TR" sz="4700" b="1" dirty="0">
                  <a:solidFill>
                    <a:srgbClr val="FF0000"/>
                  </a:solidFill>
                  <a:effectLst>
                    <a:outerShdw blurRad="38100" dist="38100" dir="2700000" algn="tl">
                      <a:srgbClr val="000000">
                        <a:alpha val="43137"/>
                      </a:srgbClr>
                    </a:outerShdw>
                  </a:effectLst>
                </a:rPr>
                <a:t>90</a:t>
              </a:r>
            </a:p>
          </p:txBody>
        </p:sp>
      </p:grpSp>
      <p:grpSp>
        <p:nvGrpSpPr>
          <p:cNvPr id="20" name="Grup 19"/>
          <p:cNvGrpSpPr/>
          <p:nvPr/>
        </p:nvGrpSpPr>
        <p:grpSpPr>
          <a:xfrm>
            <a:off x="4690483" y="959698"/>
            <a:ext cx="5255019" cy="815608"/>
            <a:chOff x="453543" y="5688524"/>
            <a:chExt cx="5255020" cy="815608"/>
          </a:xfrm>
        </p:grpSpPr>
        <p:sp>
          <p:nvSpPr>
            <p:cNvPr id="33" name="Dikdörtgen 32"/>
            <p:cNvSpPr/>
            <p:nvPr/>
          </p:nvSpPr>
          <p:spPr>
            <a:xfrm>
              <a:off x="453543" y="5935675"/>
              <a:ext cx="1903405" cy="507831"/>
            </a:xfrm>
            <a:prstGeom prst="rect">
              <a:avLst/>
            </a:prstGeom>
            <a:noFill/>
          </p:spPr>
          <p:txBody>
            <a:bodyPr wrap="none" lIns="91440" tIns="45720" rIns="91440" bIns="45720">
              <a:spAutoFit/>
            </a:bodyPr>
            <a:lstStyle/>
            <a:p>
              <a:pPr algn="ctr"/>
              <a:r>
                <a:rPr lang="tr-TR" sz="2700" b="1" u="sng" dirty="0">
                  <a:ln w="0"/>
                  <a:solidFill>
                    <a:srgbClr val="FF0000"/>
                  </a:solidFill>
                  <a:effectLst>
                    <a:outerShdw blurRad="38100" dist="19050" dir="2700000" algn="tl" rotWithShape="0">
                      <a:schemeClr val="dk1">
                        <a:alpha val="40000"/>
                      </a:schemeClr>
                    </a:outerShdw>
                  </a:effectLst>
                </a:rPr>
                <a:t>OBP PUANI:</a:t>
              </a:r>
            </a:p>
          </p:txBody>
        </p:sp>
        <p:sp>
          <p:nvSpPr>
            <p:cNvPr id="34" name="Metin kutusu 33"/>
            <p:cNvSpPr txBox="1"/>
            <p:nvPr/>
          </p:nvSpPr>
          <p:spPr>
            <a:xfrm>
              <a:off x="2700607" y="5688524"/>
              <a:ext cx="3007956" cy="815608"/>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4000" b="1" dirty="0"/>
                <a:t>90 x </a:t>
              </a:r>
              <a:r>
                <a:rPr lang="tr-TR" sz="4000" b="1" dirty="0">
                  <a:solidFill>
                    <a:srgbClr val="FF0000"/>
                  </a:solidFill>
                </a:rPr>
                <a:t>0,6</a:t>
              </a:r>
              <a:r>
                <a:rPr lang="tr-TR" sz="4000" b="1" dirty="0"/>
                <a:t> = </a:t>
              </a:r>
              <a:r>
                <a:rPr lang="tr-TR" sz="4700" b="1" dirty="0">
                  <a:solidFill>
                    <a:srgbClr val="FF0000"/>
                  </a:solidFill>
                  <a:effectLst>
                    <a:outerShdw blurRad="38100" dist="38100" dir="2700000" algn="tl">
                      <a:srgbClr val="000000">
                        <a:alpha val="43137"/>
                      </a:srgbClr>
                    </a:outerShdw>
                  </a:effectLst>
                </a:rPr>
                <a:t>54</a:t>
              </a:r>
            </a:p>
          </p:txBody>
        </p:sp>
      </p:grpSp>
      <p:sp>
        <p:nvSpPr>
          <p:cNvPr id="36" name="Metin kutusu 35"/>
          <p:cNvSpPr txBox="1"/>
          <p:nvPr/>
        </p:nvSpPr>
        <p:spPr>
          <a:xfrm>
            <a:off x="529884" y="6514302"/>
            <a:ext cx="12021185" cy="584765"/>
          </a:xfrm>
          <a:prstGeom prst="rect">
            <a:avLst/>
          </a:prstGeom>
          <a:noFill/>
        </p:spPr>
        <p:txBody>
          <a:bodyPr wrap="square" lIns="91429" tIns="45715" rIns="91429" bIns="45715" rtlCol="0">
            <a:spAutoFit/>
          </a:bodyPr>
          <a:lstStyle/>
          <a:p>
            <a:r>
              <a:rPr lang="tr-TR" sz="3200" b="1" u="sng" dirty="0">
                <a:solidFill>
                  <a:srgbClr val="FF0000"/>
                </a:solidFill>
                <a:effectLst>
                  <a:outerShdw blurRad="38100" dist="38100" dir="2700000" algn="tl">
                    <a:srgbClr val="000000">
                      <a:alpha val="43137"/>
                    </a:srgbClr>
                  </a:outerShdw>
                </a:effectLst>
              </a:rPr>
              <a:t>NOT: </a:t>
            </a:r>
            <a:r>
              <a:rPr lang="tr-TR" sz="3200" b="1" dirty="0">
                <a:effectLst>
                  <a:outerShdw blurRad="38100" dist="38100" dir="2700000" algn="tl">
                    <a:srgbClr val="000000">
                      <a:alpha val="43137"/>
                    </a:srgbClr>
                  </a:outerShdw>
                </a:effectLst>
              </a:rPr>
              <a:t>DİPLOMA NOTU EN DÜŞÜK ‘’</a:t>
            </a:r>
            <a:r>
              <a:rPr lang="tr-TR" sz="3200" b="1" dirty="0">
                <a:solidFill>
                  <a:srgbClr val="FF0000"/>
                </a:solidFill>
                <a:effectLst>
                  <a:outerShdw blurRad="38100" dist="38100" dir="2700000" algn="tl">
                    <a:srgbClr val="000000">
                      <a:alpha val="43137"/>
                    </a:srgbClr>
                  </a:outerShdw>
                </a:effectLst>
              </a:rPr>
              <a:t>30</a:t>
            </a:r>
            <a:r>
              <a:rPr lang="tr-TR" sz="3200" b="1" dirty="0">
                <a:effectLst>
                  <a:outerShdw blurRad="38100" dist="38100" dir="2700000" algn="tl">
                    <a:srgbClr val="000000">
                      <a:alpha val="43137"/>
                    </a:srgbClr>
                  </a:outerShdw>
                </a:effectLst>
              </a:rPr>
              <a:t>’’ EN YÜKSEK İSE ‘’</a:t>
            </a:r>
            <a:r>
              <a:rPr lang="tr-TR" sz="3200" b="1" dirty="0">
                <a:solidFill>
                  <a:srgbClr val="FF0000"/>
                </a:solidFill>
                <a:effectLst>
                  <a:outerShdw blurRad="38100" dist="38100" dir="2700000" algn="tl">
                    <a:srgbClr val="000000">
                      <a:alpha val="43137"/>
                    </a:srgbClr>
                  </a:outerShdw>
                </a:effectLst>
              </a:rPr>
              <a:t>60</a:t>
            </a:r>
            <a:r>
              <a:rPr lang="tr-TR" sz="3200" b="1" dirty="0">
                <a:effectLst>
                  <a:outerShdw blurRad="38100" dist="38100" dir="2700000" algn="tl">
                    <a:srgbClr val="000000">
                      <a:alpha val="43137"/>
                    </a:srgbClr>
                  </a:outerShdw>
                </a:effectLst>
              </a:rPr>
              <a:t>’’ OLABİLİR.</a:t>
            </a:r>
          </a:p>
        </p:txBody>
      </p:sp>
    </p:spTree>
    <p:extLst>
      <p:ext uri="{BB962C8B-B14F-4D97-AF65-F5344CB8AC3E}">
        <p14:creationId xmlns:p14="http://schemas.microsoft.com/office/powerpoint/2010/main" val="354698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80">
                                          <p:stCondLst>
                                            <p:cond delay="0"/>
                                          </p:stCondLst>
                                        </p:cTn>
                                        <p:tgtEl>
                                          <p:spTgt spid="20"/>
                                        </p:tgtEl>
                                      </p:cBhvr>
                                    </p:animEffect>
                                    <p:anim calcmode="lin" valueType="num">
                                      <p:cBhvr>
                                        <p:cTn id="3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1" dur="26">
                                          <p:stCondLst>
                                            <p:cond delay="650"/>
                                          </p:stCondLst>
                                        </p:cTn>
                                        <p:tgtEl>
                                          <p:spTgt spid="20"/>
                                        </p:tgtEl>
                                      </p:cBhvr>
                                      <p:to x="100000" y="60000"/>
                                    </p:animScale>
                                    <p:animScale>
                                      <p:cBhvr>
                                        <p:cTn id="42" dur="166" decel="50000">
                                          <p:stCondLst>
                                            <p:cond delay="676"/>
                                          </p:stCondLst>
                                        </p:cTn>
                                        <p:tgtEl>
                                          <p:spTgt spid="20"/>
                                        </p:tgtEl>
                                      </p:cBhvr>
                                      <p:to x="100000" y="100000"/>
                                    </p:animScale>
                                    <p:animScale>
                                      <p:cBhvr>
                                        <p:cTn id="43" dur="26">
                                          <p:stCondLst>
                                            <p:cond delay="1312"/>
                                          </p:stCondLst>
                                        </p:cTn>
                                        <p:tgtEl>
                                          <p:spTgt spid="20"/>
                                        </p:tgtEl>
                                      </p:cBhvr>
                                      <p:to x="100000" y="80000"/>
                                    </p:animScale>
                                    <p:animScale>
                                      <p:cBhvr>
                                        <p:cTn id="44" dur="166" decel="50000">
                                          <p:stCondLst>
                                            <p:cond delay="1338"/>
                                          </p:stCondLst>
                                        </p:cTn>
                                        <p:tgtEl>
                                          <p:spTgt spid="20"/>
                                        </p:tgtEl>
                                      </p:cBhvr>
                                      <p:to x="100000" y="100000"/>
                                    </p:animScale>
                                    <p:animScale>
                                      <p:cBhvr>
                                        <p:cTn id="45" dur="26">
                                          <p:stCondLst>
                                            <p:cond delay="1642"/>
                                          </p:stCondLst>
                                        </p:cTn>
                                        <p:tgtEl>
                                          <p:spTgt spid="20"/>
                                        </p:tgtEl>
                                      </p:cBhvr>
                                      <p:to x="100000" y="90000"/>
                                    </p:animScale>
                                    <p:animScale>
                                      <p:cBhvr>
                                        <p:cTn id="46" dur="166" decel="50000">
                                          <p:stCondLst>
                                            <p:cond delay="1668"/>
                                          </p:stCondLst>
                                        </p:cTn>
                                        <p:tgtEl>
                                          <p:spTgt spid="20"/>
                                        </p:tgtEl>
                                      </p:cBhvr>
                                      <p:to x="100000" y="100000"/>
                                    </p:animScale>
                                    <p:animScale>
                                      <p:cBhvr>
                                        <p:cTn id="47" dur="26">
                                          <p:stCondLst>
                                            <p:cond delay="1808"/>
                                          </p:stCondLst>
                                        </p:cTn>
                                        <p:tgtEl>
                                          <p:spTgt spid="20"/>
                                        </p:tgtEl>
                                      </p:cBhvr>
                                      <p:to x="100000" y="95000"/>
                                    </p:animScale>
                                    <p:animScale>
                                      <p:cBhvr>
                                        <p:cTn id="48" dur="166" decel="50000">
                                          <p:stCondLst>
                                            <p:cond delay="1834"/>
                                          </p:stCondLst>
                                        </p:cTn>
                                        <p:tgtEl>
                                          <p:spTgt spid="2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4055018" y="5318351"/>
            <a:ext cx="6673355" cy="1508095"/>
          </a:xfrm>
          <a:prstGeom prst="rect">
            <a:avLst/>
          </a:prstGeom>
          <a:noFill/>
        </p:spPr>
        <p:txBody>
          <a:bodyPr wrap="square" lIns="91429" tIns="45715" rIns="91429" bIns="45715" rtlCol="0">
            <a:spAutoFit/>
          </a:bodyPr>
          <a:lstStyle/>
          <a:p>
            <a:pPr algn="ctr"/>
            <a:r>
              <a:rPr lang="tr-TR" sz="6000" b="1" i="1" dirty="0">
                <a:solidFill>
                  <a:srgbClr val="FF0000"/>
                </a:solidFill>
              </a:rPr>
              <a:t>3</a:t>
            </a:r>
            <a:r>
              <a:rPr lang="tr-TR" sz="1900" b="1" i="1" dirty="0">
                <a:solidFill>
                  <a:srgbClr val="FF0000"/>
                </a:solidFill>
              </a:rPr>
              <a:t> </a:t>
            </a:r>
            <a:r>
              <a:rPr lang="tr-TR" sz="3200" b="1" i="1" dirty="0">
                <a:solidFill>
                  <a:srgbClr val="FF0000"/>
                </a:solidFill>
              </a:rPr>
              <a:t>OTURUM</a:t>
            </a:r>
          </a:p>
          <a:p>
            <a:pPr algn="ctr"/>
            <a:r>
              <a:rPr lang="tr-TR" sz="3200" b="1" dirty="0">
                <a:solidFill>
                  <a:srgbClr val="FF0000"/>
                </a:solidFill>
              </a:rPr>
              <a:t> YAPILARAK GERÇEKLEŞTİRİLECEKTİR.</a:t>
            </a:r>
            <a:endParaRPr lang="tr-TR" sz="3200" b="1" dirty="0"/>
          </a:p>
        </p:txBody>
      </p:sp>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cstate="print"/>
            <a:stretch>
              <a:fillRect/>
            </a:stretch>
          </p:blipFill>
          <p:spPr>
            <a:xfrm>
              <a:off x="149278" y="155482"/>
              <a:ext cx="12006654" cy="769646"/>
            </a:xfrm>
            <a:prstGeom prst="rect">
              <a:avLst/>
            </a:prstGeom>
          </p:spPr>
        </p:pic>
        <p:sp>
          <p:nvSpPr>
            <p:cNvPr id="5" name="Metin kutusu 4"/>
            <p:cNvSpPr txBox="1"/>
            <p:nvPr/>
          </p:nvSpPr>
          <p:spPr>
            <a:xfrm>
              <a:off x="2173797" y="335823"/>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YÜKSEKÖĞRETİM KURUMLARI SINAVI (YKS) SINAVI NEDİR?</a:t>
              </a:r>
            </a:p>
          </p:txBody>
        </p:sp>
      </p:grpSp>
      <p:pic>
        <p:nvPicPr>
          <p:cNvPr id="25" name="Resim 24"/>
          <p:cNvPicPr>
            <a:picLocks noChangeAspect="1"/>
          </p:cNvPicPr>
          <p:nvPr/>
        </p:nvPicPr>
        <p:blipFill>
          <a:blip r:embed="rId3" cstate="print"/>
          <a:stretch>
            <a:fillRect/>
          </a:stretch>
        </p:blipFill>
        <p:spPr>
          <a:xfrm>
            <a:off x="2239749" y="6815061"/>
            <a:ext cx="9599085" cy="322067"/>
          </a:xfrm>
          <a:prstGeom prst="rect">
            <a:avLst/>
          </a:prstGeom>
        </p:spPr>
      </p:pic>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sp>
        <p:nvSpPr>
          <p:cNvPr id="39" name="Metin kutusu 38"/>
          <p:cNvSpPr txBox="1"/>
          <p:nvPr/>
        </p:nvSpPr>
        <p:spPr>
          <a:xfrm>
            <a:off x="4436456" y="5304640"/>
            <a:ext cx="642954" cy="338544"/>
          </a:xfrm>
          <a:prstGeom prst="rect">
            <a:avLst/>
          </a:prstGeom>
          <a:noFill/>
        </p:spPr>
        <p:txBody>
          <a:bodyPr wrap="square" lIns="91429" tIns="45715" rIns="91429" bIns="45715" rtlCol="0">
            <a:spAutoFit/>
          </a:bodyPr>
          <a:lstStyle/>
          <a:p>
            <a:r>
              <a:rPr lang="tr-TR" sz="1600" b="1" dirty="0">
                <a:solidFill>
                  <a:schemeClr val="bg1"/>
                </a:solidFill>
              </a:rPr>
              <a:t>2020</a:t>
            </a:r>
          </a:p>
        </p:txBody>
      </p:sp>
      <p:grpSp>
        <p:nvGrpSpPr>
          <p:cNvPr id="46" name="Grup 45"/>
          <p:cNvGrpSpPr/>
          <p:nvPr/>
        </p:nvGrpSpPr>
        <p:grpSpPr>
          <a:xfrm>
            <a:off x="171449" y="697424"/>
            <a:ext cx="3365224" cy="6333431"/>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4" cstate="print"/>
              <a:srcRect l="24475" r="36380"/>
              <a:stretch/>
            </p:blipFill>
            <p:spPr>
              <a:xfrm>
                <a:off x="171449" y="697423"/>
                <a:ext cx="3207181" cy="6333431"/>
              </a:xfrm>
              <a:prstGeom prst="flowChartDelay">
                <a:avLst/>
              </a:prstGeom>
            </p:spPr>
          </p:pic>
          <p:sp>
            <p:nvSpPr>
              <p:cNvPr id="23" name="Metin kutusu 22"/>
              <p:cNvSpPr txBox="1"/>
              <p:nvPr/>
            </p:nvSpPr>
            <p:spPr>
              <a:xfrm rot="16200000">
                <a:off x="-1798758" y="3292430"/>
                <a:ext cx="5846714" cy="1015663"/>
              </a:xfrm>
              <a:prstGeom prst="rect">
                <a:avLst/>
              </a:prstGeom>
              <a:noFill/>
            </p:spPr>
            <p:txBody>
              <a:bodyPr wrap="square" rtlCol="0">
                <a:spAutoFit/>
              </a:bodyPr>
              <a:lstStyle/>
              <a:p>
                <a:pPr algn="ctr"/>
                <a:r>
                  <a:rPr lang="tr-TR" sz="6000" b="1" dirty="0">
                    <a:solidFill>
                      <a:srgbClr val="FF0000"/>
                    </a:solidFill>
                  </a:rPr>
                  <a:t>YKS 2020</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aphicFrame>
        <p:nvGraphicFramePr>
          <p:cNvPr id="28" name="Diyagram 27"/>
          <p:cNvGraphicFramePr/>
          <p:nvPr>
            <p:extLst>
              <p:ext uri="{D42A27DB-BD31-4B8C-83A1-F6EECF244321}">
                <p14:modId xmlns:p14="http://schemas.microsoft.com/office/powerpoint/2010/main" val="3062229350"/>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spTree>
    <p:extLst>
      <p:ext uri="{BB962C8B-B14F-4D97-AF65-F5344CB8AC3E}">
        <p14:creationId xmlns:p14="http://schemas.microsoft.com/office/powerpoint/2010/main" val="1169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fltVal val="0"/>
                                          </p:val>
                                        </p:tav>
                                        <p:tav tm="100000">
                                          <p:val>
                                            <p:strVal val="#ppt_w"/>
                                          </p:val>
                                        </p:tav>
                                      </p:tavLst>
                                    </p:anim>
                                    <p:anim calcmode="lin" valueType="num">
                                      <p:cBhvr>
                                        <p:cTn id="25" dur="1000" fill="hold"/>
                                        <p:tgtEl>
                                          <p:spTgt spid="28"/>
                                        </p:tgtEl>
                                        <p:attrNameLst>
                                          <p:attrName>ppt_h</p:attrName>
                                        </p:attrNameLst>
                                      </p:cBhvr>
                                      <p:tavLst>
                                        <p:tav tm="0">
                                          <p:val>
                                            <p:fltVal val="0"/>
                                          </p:val>
                                        </p:tav>
                                        <p:tav tm="100000">
                                          <p:val>
                                            <p:strVal val="#ppt_h"/>
                                          </p:val>
                                        </p:tav>
                                      </p:tavLst>
                                    </p:anim>
                                    <p:anim calcmode="lin" valueType="num">
                                      <p:cBhvr>
                                        <p:cTn id="26" dur="1000" fill="hold"/>
                                        <p:tgtEl>
                                          <p:spTgt spid="28"/>
                                        </p:tgtEl>
                                        <p:attrNameLst>
                                          <p:attrName>style.rotation</p:attrName>
                                        </p:attrNameLst>
                                      </p:cBhvr>
                                      <p:tavLst>
                                        <p:tav tm="0">
                                          <p:val>
                                            <p:fltVal val="90"/>
                                          </p:val>
                                        </p:tav>
                                        <p:tav tm="100000">
                                          <p:val>
                                            <p:fltVal val="0"/>
                                          </p:val>
                                        </p:tav>
                                      </p:tavLst>
                                    </p:anim>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MANN\Desktop\Ce3ikcNVIAA6vyq.jpg_large"/>
          <p:cNvPicPr>
            <a:picLocks noChangeAspect="1" noChangeArrowheads="1"/>
          </p:cNvPicPr>
          <p:nvPr/>
        </p:nvPicPr>
        <p:blipFill>
          <a:blip r:embed="rId2" cstate="print"/>
          <a:srcRect/>
          <a:stretch>
            <a:fillRect/>
          </a:stretch>
        </p:blipFill>
        <p:spPr bwMode="auto">
          <a:xfrm>
            <a:off x="511175" y="0"/>
            <a:ext cx="12287250" cy="719931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541" t="58231" r="21783" b="9287"/>
          <a:stretch/>
        </p:blipFill>
        <p:spPr bwMode="auto">
          <a:xfrm>
            <a:off x="1310824" y="744648"/>
            <a:ext cx="10576377" cy="5306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405458" y="5963903"/>
            <a:ext cx="8940566" cy="1200318"/>
          </a:xfrm>
          <a:prstGeom prst="rect">
            <a:avLst/>
          </a:prstGeom>
          <a:noFill/>
        </p:spPr>
        <p:txBody>
          <a:bodyPr wrap="none" lIns="91429" tIns="45715" rIns="91429" bIns="45715">
            <a:spAutoFit/>
          </a:bodyPr>
          <a:lstStyle/>
          <a:p>
            <a:pPr algn="ctr"/>
            <a:r>
              <a:rPr lang="tr-TR" sz="3600" b="1" dirty="0">
                <a:ln w="17780" cmpd="sng">
                  <a:solidFill>
                    <a:srgbClr val="FFFFFF"/>
                  </a:solidFill>
                  <a:prstDash val="solid"/>
                  <a:miter lim="800000"/>
                </a:ln>
                <a:solidFill>
                  <a:srgbClr val="FF0000"/>
                </a:solidFill>
                <a:effectLst>
                  <a:outerShdw blurRad="50800" algn="tl" rotWithShape="0">
                    <a:srgbClr val="000000"/>
                  </a:outerShdw>
                </a:effectLst>
              </a:rPr>
              <a:t>DİPLOMA PUANI KIRILAN BİR ÖĞRENCİYE AİT </a:t>
            </a:r>
          </a:p>
          <a:p>
            <a:pPr algn="ctr"/>
            <a:r>
              <a:rPr lang="tr-TR" sz="3600" b="1" dirty="0">
                <a:ln w="17780" cmpd="sng">
                  <a:solidFill>
                    <a:srgbClr val="FFFFFF"/>
                  </a:solidFill>
                  <a:prstDash val="solid"/>
                  <a:miter lim="800000"/>
                </a:ln>
                <a:solidFill>
                  <a:srgbClr val="FF0000"/>
                </a:solidFill>
                <a:effectLst>
                  <a:outerShdw blurRad="50800" algn="tl" rotWithShape="0">
                    <a:srgbClr val="000000"/>
                  </a:outerShdw>
                </a:effectLst>
              </a:rPr>
              <a:t>SINAV SONUÇ BELGESİ</a:t>
            </a:r>
          </a:p>
        </p:txBody>
      </p:sp>
      <p:sp>
        <p:nvSpPr>
          <p:cNvPr id="4" name="Halka 3"/>
          <p:cNvSpPr/>
          <p:nvPr/>
        </p:nvSpPr>
        <p:spPr>
          <a:xfrm>
            <a:off x="2572873" y="512794"/>
            <a:ext cx="1574125" cy="140379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3" name="Grup 2"/>
          <p:cNvGrpSpPr/>
          <p:nvPr/>
        </p:nvGrpSpPr>
        <p:grpSpPr>
          <a:xfrm>
            <a:off x="204124" y="1916597"/>
            <a:ext cx="4419391" cy="970176"/>
            <a:chOff x="204124" y="1916597"/>
            <a:chExt cx="4419391" cy="970176"/>
          </a:xfrm>
        </p:grpSpPr>
        <p:grpSp>
          <p:nvGrpSpPr>
            <p:cNvPr id="9" name="Grup 8"/>
            <p:cNvGrpSpPr/>
            <p:nvPr/>
          </p:nvGrpSpPr>
          <p:grpSpPr>
            <a:xfrm>
              <a:off x="204124" y="1916597"/>
              <a:ext cx="4419391" cy="667191"/>
              <a:chOff x="453543" y="5776315"/>
              <a:chExt cx="4419392" cy="667191"/>
            </a:xfrm>
          </p:grpSpPr>
          <p:sp>
            <p:nvSpPr>
              <p:cNvPr id="10" name="Dikdörtgen 9"/>
              <p:cNvSpPr/>
              <p:nvPr/>
            </p:nvSpPr>
            <p:spPr>
              <a:xfrm>
                <a:off x="453543" y="5935675"/>
                <a:ext cx="1903405" cy="507831"/>
              </a:xfrm>
              <a:prstGeom prst="rect">
                <a:avLst/>
              </a:prstGeom>
              <a:noFill/>
            </p:spPr>
            <p:txBody>
              <a:bodyPr wrap="none" lIns="91440" tIns="45720" rIns="91440" bIns="45720">
                <a:spAutoFit/>
              </a:bodyPr>
              <a:lstStyle/>
              <a:p>
                <a:pPr algn="ctr"/>
                <a:r>
                  <a:rPr lang="tr-TR" sz="2700" b="1" u="sng" dirty="0">
                    <a:ln w="0"/>
                    <a:solidFill>
                      <a:srgbClr val="FF0000"/>
                    </a:solidFill>
                    <a:effectLst>
                      <a:outerShdw blurRad="38100" dist="19050" dir="2700000" algn="tl" rotWithShape="0">
                        <a:schemeClr val="dk1">
                          <a:alpha val="40000"/>
                        </a:schemeClr>
                      </a:outerShdw>
                    </a:effectLst>
                  </a:rPr>
                  <a:t>OBP PUANI:</a:t>
                </a:r>
              </a:p>
            </p:txBody>
          </p:sp>
          <p:sp>
            <p:nvSpPr>
              <p:cNvPr id="11" name="Metin kutusu 10"/>
              <p:cNvSpPr txBox="1"/>
              <p:nvPr/>
            </p:nvSpPr>
            <p:spPr>
              <a:xfrm>
                <a:off x="2700606" y="5776315"/>
                <a:ext cx="2172329"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tr-TR" sz="2700" b="1" dirty="0"/>
                  <a:t>82 x </a:t>
                </a:r>
                <a:r>
                  <a:rPr lang="tr-TR" sz="2700" b="1" dirty="0">
                    <a:solidFill>
                      <a:srgbClr val="FF0000"/>
                    </a:solidFill>
                  </a:rPr>
                  <a:t>0,6</a:t>
                </a:r>
                <a:r>
                  <a:rPr lang="tr-TR" sz="2700" b="1" dirty="0"/>
                  <a:t> = </a:t>
                </a:r>
                <a:r>
                  <a:rPr lang="tr-TR" sz="3600" b="1" dirty="0">
                    <a:solidFill>
                      <a:srgbClr val="FF0000"/>
                    </a:solidFill>
                    <a:effectLst>
                      <a:outerShdw blurRad="38100" dist="38100" dir="2700000" algn="tl">
                        <a:srgbClr val="000000">
                          <a:alpha val="43137"/>
                        </a:srgbClr>
                      </a:outerShdw>
                    </a:effectLst>
                  </a:rPr>
                  <a:t>49</a:t>
                </a:r>
              </a:p>
            </p:txBody>
          </p:sp>
        </p:grpSp>
        <p:sp>
          <p:nvSpPr>
            <p:cNvPr id="12" name="Dikdörtgen 11"/>
            <p:cNvSpPr/>
            <p:nvPr/>
          </p:nvSpPr>
          <p:spPr>
            <a:xfrm>
              <a:off x="2507305" y="2532840"/>
              <a:ext cx="2100233" cy="353933"/>
            </a:xfrm>
            <a:prstGeom prst="rect">
              <a:avLst/>
            </a:prstGeom>
            <a:noFill/>
          </p:spPr>
          <p:txBody>
            <a:bodyPr wrap="non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OLMASI GEREKİRKEN</a:t>
              </a:r>
            </a:p>
          </p:txBody>
        </p:sp>
      </p:grpSp>
      <p:sp>
        <p:nvSpPr>
          <p:cNvPr id="13" name="Halka 12"/>
          <p:cNvSpPr/>
          <p:nvPr/>
        </p:nvSpPr>
        <p:spPr>
          <a:xfrm>
            <a:off x="3094462" y="357818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grpSp>
        <p:nvGrpSpPr>
          <p:cNvPr id="6" name="Grup 5"/>
          <p:cNvGrpSpPr/>
          <p:nvPr/>
        </p:nvGrpSpPr>
        <p:grpSpPr>
          <a:xfrm>
            <a:off x="4405909" y="3348506"/>
            <a:ext cx="8125236" cy="1867636"/>
            <a:chOff x="4405909" y="3322748"/>
            <a:chExt cx="8125236" cy="1867636"/>
          </a:xfrm>
        </p:grpSpPr>
        <p:sp>
          <p:nvSpPr>
            <p:cNvPr id="5" name="Şeritli Sağ Ok 4"/>
            <p:cNvSpPr/>
            <p:nvPr/>
          </p:nvSpPr>
          <p:spPr>
            <a:xfrm>
              <a:off x="4405909" y="3322748"/>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p>
          </p:txBody>
        </p:sp>
        <p:sp>
          <p:nvSpPr>
            <p:cNvPr id="15" name="Halka 14"/>
            <p:cNvSpPr/>
            <p:nvPr/>
          </p:nvSpPr>
          <p:spPr>
            <a:xfrm>
              <a:off x="6234759" y="3578180"/>
              <a:ext cx="1476681"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6" name="Dikdörtgen 15"/>
            <p:cNvSpPr/>
            <p:nvPr/>
          </p:nvSpPr>
          <p:spPr>
            <a:xfrm>
              <a:off x="8590208" y="4051621"/>
              <a:ext cx="3940937" cy="113876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OKUL PUANI YARIYA DÜŞEREK ‘’</a:t>
              </a:r>
              <a:r>
                <a:rPr lang="tr-TR" b="1" u="sng" dirty="0">
                  <a:ln w="0"/>
                  <a:solidFill>
                    <a:schemeClr val="tx1"/>
                  </a:solidFill>
                  <a:effectLst>
                    <a:outerShdw blurRad="38100" dist="19050" dir="2700000" algn="tl" rotWithShape="0">
                      <a:schemeClr val="dk1">
                        <a:alpha val="40000"/>
                      </a:schemeClr>
                    </a:outerShdw>
                  </a:effectLst>
                </a:rPr>
                <a:t>25</a:t>
              </a:r>
              <a:r>
                <a:rPr lang="tr-TR" b="1" u="sng" dirty="0">
                  <a:ln w="0"/>
                  <a:solidFill>
                    <a:srgbClr val="FF0000"/>
                  </a:solidFill>
                  <a:effectLst>
                    <a:outerShdw blurRad="38100" dist="19050" dir="2700000" algn="tl" rotWithShape="0">
                      <a:schemeClr val="dk1">
                        <a:alpha val="40000"/>
                      </a:schemeClr>
                    </a:outerShdw>
                  </a:effectLst>
                </a:rPr>
                <a:t>’’ PUAN HAM PUANINA EKLENDİ. </a:t>
              </a:r>
            </a:p>
            <a:p>
              <a:pPr algn="ctr"/>
              <a:r>
                <a:rPr lang="tr-TR" b="1" u="sng" dirty="0">
                  <a:ln w="0"/>
                  <a:solidFill>
                    <a:srgbClr val="FF0000"/>
                  </a:solidFill>
                  <a:effectLst>
                    <a:outerShdw blurRad="38100" dist="19050" dir="2700000" algn="tl" rotWithShape="0">
                      <a:schemeClr val="dk1">
                        <a:alpha val="40000"/>
                      </a:schemeClr>
                    </a:outerShdw>
                  </a:effectLst>
                </a:rPr>
                <a:t>DOĞAL OLARAK SIRALAMASI DA GERİLEDİ.</a:t>
              </a:r>
            </a:p>
          </p:txBody>
        </p:sp>
      </p:grpSp>
      <p:sp>
        <p:nvSpPr>
          <p:cNvPr id="14" name="Çerçeve 13"/>
          <p:cNvSpPr/>
          <p:nvPr/>
        </p:nvSpPr>
        <p:spPr>
          <a:xfrm>
            <a:off x="1206626" y="5355108"/>
            <a:ext cx="10731374" cy="672295"/>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rgbClr val="FF0000"/>
              </a:solidFill>
            </a:endParaRPr>
          </a:p>
        </p:txBody>
      </p:sp>
      <p:sp>
        <p:nvSpPr>
          <p:cNvPr id="18" name="Dikdörtgen 17"/>
          <p:cNvSpPr/>
          <p:nvPr/>
        </p:nvSpPr>
        <p:spPr>
          <a:xfrm>
            <a:off x="8590208" y="2014396"/>
            <a:ext cx="3940937" cy="615543"/>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u="sng" dirty="0">
                <a:ln w="0"/>
                <a:solidFill>
                  <a:srgbClr val="FF0000"/>
                </a:solidFill>
                <a:effectLst>
                  <a:outerShdw blurRad="38100" dist="19050" dir="2700000" algn="tl" rotWithShape="0">
                    <a:schemeClr val="dk1">
                      <a:alpha val="40000"/>
                    </a:schemeClr>
                  </a:outerShdw>
                </a:effectLst>
              </a:rPr>
              <a:t>TERCİH SÜRECİNİN ÖNEMİNİ</a:t>
            </a:r>
          </a:p>
          <a:p>
            <a:pPr algn="ctr"/>
            <a:r>
              <a:rPr lang="tr-TR" b="1" u="sng" dirty="0">
                <a:ln w="0"/>
                <a:solidFill>
                  <a:srgbClr val="FF0000"/>
                </a:solidFill>
                <a:effectLst>
                  <a:outerShdw blurRad="38100" dist="19050" dir="2700000" algn="tl" rotWithShape="0">
                    <a:schemeClr val="dk1">
                      <a:alpha val="40000"/>
                    </a:schemeClr>
                  </a:outerShdw>
                </a:effectLst>
              </a:rPr>
              <a:t>ANLATAN ÖNEMLİ BİR ÖRNEK</a:t>
            </a:r>
          </a:p>
        </p:txBody>
      </p:sp>
      <p:sp>
        <p:nvSpPr>
          <p:cNvPr id="19" name="Metin kutusu 18"/>
          <p:cNvSpPr txBox="1"/>
          <p:nvPr/>
        </p:nvSpPr>
        <p:spPr>
          <a:xfrm>
            <a:off x="190207" y="2689418"/>
            <a:ext cx="2201187" cy="2708424"/>
          </a:xfrm>
          <a:prstGeom prst="rect">
            <a:avLst/>
          </a:prstGeom>
          <a:noFill/>
        </p:spPr>
        <p:txBody>
          <a:bodyPr wrap="square" lIns="91429" tIns="45715" rIns="91429" bIns="45715" rtlCol="0">
            <a:spAutoFit/>
          </a:bodyPr>
          <a:lstStyle/>
          <a:p>
            <a:pPr algn="ctr"/>
            <a:r>
              <a:rPr lang="tr-TR" b="1" dirty="0">
                <a:solidFill>
                  <a:srgbClr val="FF0000"/>
                </a:solidFill>
              </a:rPr>
              <a:t>NOT</a:t>
            </a:r>
            <a:r>
              <a:rPr lang="tr-TR" b="1" dirty="0"/>
              <a:t>: KAZANAN ÖĞRENCİLER, ERTESİ YIL TEKRAR SINAVA GİRDİKLERİNDE SADECE OKUL PUANLARI YARIYA DÜŞÜRÜLÜR. TERCİH YAPIP YERLEŞMEYEN ÖĞRENCİNİN PUANI KESİLMEZ.</a:t>
            </a:r>
          </a:p>
        </p:txBody>
      </p:sp>
      <p:grpSp>
        <p:nvGrpSpPr>
          <p:cNvPr id="20" name="Grup 19"/>
          <p:cNvGrpSpPr/>
          <p:nvPr/>
        </p:nvGrpSpPr>
        <p:grpSpPr>
          <a:xfrm>
            <a:off x="68901" y="62896"/>
            <a:ext cx="12519305" cy="507831"/>
            <a:chOff x="161412" y="62264"/>
            <a:chExt cx="12519305" cy="488225"/>
          </a:xfrm>
        </p:grpSpPr>
        <p:pic>
          <p:nvPicPr>
            <p:cNvPr id="21" name="Resim 20"/>
            <p:cNvPicPr>
              <a:picLocks noChangeAspect="1"/>
            </p:cNvPicPr>
            <p:nvPr/>
          </p:nvPicPr>
          <p:blipFill>
            <a:blip r:embed="rId3" cstate="print"/>
            <a:stretch>
              <a:fillRect/>
            </a:stretch>
          </p:blipFill>
          <p:spPr>
            <a:xfrm>
              <a:off x="161412" y="86465"/>
              <a:ext cx="12519305" cy="408328"/>
            </a:xfrm>
            <a:prstGeom prst="rect">
              <a:avLst/>
            </a:prstGeom>
          </p:spPr>
        </p:pic>
        <p:sp>
          <p:nvSpPr>
            <p:cNvPr id="22" name="Metin kutusu 21"/>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DİPLOMA PUANININ ETKİSİ</a:t>
              </a:r>
            </a:p>
          </p:txBody>
        </p:sp>
      </p:grpSp>
    </p:spTree>
    <p:extLst>
      <p:ext uri="{BB962C8B-B14F-4D97-AF65-F5344CB8AC3E}">
        <p14:creationId xmlns:p14="http://schemas.microsoft.com/office/powerpoint/2010/main" val="17831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3" grpId="0" animBg="1"/>
      <p:bldP spid="14"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970769" y="619433"/>
            <a:ext cx="4589023" cy="4251893"/>
          </a:xfrm>
          <a:prstGeom prst="rect">
            <a:avLst/>
          </a:prstGeom>
          <a:noFill/>
          <a:ln w="38100">
            <a:solidFill>
              <a:schemeClr val="tx1"/>
            </a:solidFill>
          </a:ln>
        </p:spPr>
        <p:txBody>
          <a:bodyPr wrap="square" lIns="95974" tIns="47986" rIns="95974" bIns="47986">
            <a:spAutoFit/>
          </a:bodyPr>
          <a:lstStyle/>
          <a:p>
            <a:pPr algn="ctr"/>
            <a:r>
              <a:rPr lang="tr-TR" sz="4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YILDIZ TEKNİK</a:t>
            </a:r>
          </a:p>
          <a:p>
            <a:pPr algn="ctr"/>
            <a:r>
              <a:rPr lang="tr-TR" sz="4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ÜNİVERSİTESİ </a:t>
            </a:r>
          </a:p>
          <a:p>
            <a:pPr algn="ctr"/>
            <a:r>
              <a:rPr lang="tr-TR" sz="6200" b="1" dirty="0">
                <a:ln w="9525">
                  <a:solidFill>
                    <a:schemeClr val="bg1"/>
                  </a:solidFill>
                  <a:prstDash val="solid"/>
                </a:ln>
                <a:effectLst>
                  <a:outerShdw blurRad="12700" dist="38100" dir="2700000" algn="tl" rotWithShape="0">
                    <a:schemeClr val="accent5">
                      <a:lumMod val="60000"/>
                      <a:lumOff val="40000"/>
                    </a:schemeClr>
                  </a:outerShdw>
                </a:effectLst>
              </a:rPr>
              <a:t>REHBERLİK ve</a:t>
            </a:r>
          </a:p>
          <a:p>
            <a:pPr algn="ctr"/>
            <a:r>
              <a:rPr lang="tr-TR" sz="6200" b="1" dirty="0">
                <a:ln w="9525">
                  <a:solidFill>
                    <a:schemeClr val="bg1"/>
                  </a:solidFill>
                  <a:prstDash val="solid"/>
                </a:ln>
                <a:effectLst>
                  <a:outerShdw blurRad="12700" dist="38100" dir="2700000" algn="tl" rotWithShape="0">
                    <a:schemeClr val="accent5">
                      <a:lumMod val="60000"/>
                      <a:lumOff val="40000"/>
                    </a:schemeClr>
                  </a:outerShdw>
                </a:effectLst>
              </a:rPr>
              <a:t>PSK. DAN.</a:t>
            </a:r>
          </a:p>
        </p:txBody>
      </p:sp>
      <p:graphicFrame>
        <p:nvGraphicFramePr>
          <p:cNvPr id="4" name="Tablo 3"/>
          <p:cNvGraphicFramePr>
            <a:graphicFrameLocks noGrp="1"/>
          </p:cNvGraphicFramePr>
          <p:nvPr>
            <p:extLst>
              <p:ext uri="{D42A27DB-BD31-4B8C-83A1-F6EECF244321}">
                <p14:modId xmlns:p14="http://schemas.microsoft.com/office/powerpoint/2010/main" val="431129541"/>
              </p:ext>
            </p:extLst>
          </p:nvPr>
        </p:nvGraphicFramePr>
        <p:xfrm>
          <a:off x="216131" y="210696"/>
          <a:ext cx="7666611" cy="5859450"/>
        </p:xfrm>
        <a:graphic>
          <a:graphicData uri="http://schemas.openxmlformats.org/drawingml/2006/table">
            <a:tbl>
              <a:tblPr firstRow="1" bandRow="1">
                <a:tableStyleId>{5C22544A-7EE6-4342-B048-85BDC9FD1C3A}</a:tableStyleId>
              </a:tblPr>
              <a:tblGrid>
                <a:gridCol w="762266">
                  <a:extLst>
                    <a:ext uri="{9D8B030D-6E8A-4147-A177-3AD203B41FA5}">
                      <a16:colId xmlns="" xmlns:a16="http://schemas.microsoft.com/office/drawing/2014/main" val="20000"/>
                    </a:ext>
                  </a:extLst>
                </a:gridCol>
                <a:gridCol w="190769">
                  <a:extLst>
                    <a:ext uri="{9D8B030D-6E8A-4147-A177-3AD203B41FA5}">
                      <a16:colId xmlns="" xmlns:a16="http://schemas.microsoft.com/office/drawing/2014/main" val="20001"/>
                    </a:ext>
                  </a:extLst>
                </a:gridCol>
                <a:gridCol w="953035">
                  <a:extLst>
                    <a:ext uri="{9D8B030D-6E8A-4147-A177-3AD203B41FA5}">
                      <a16:colId xmlns="" xmlns:a16="http://schemas.microsoft.com/office/drawing/2014/main" val="20002"/>
                    </a:ext>
                  </a:extLst>
                </a:gridCol>
                <a:gridCol w="414948">
                  <a:extLst>
                    <a:ext uri="{9D8B030D-6E8A-4147-A177-3AD203B41FA5}">
                      <a16:colId xmlns="" xmlns:a16="http://schemas.microsoft.com/office/drawing/2014/main" val="20003"/>
                    </a:ext>
                  </a:extLst>
                </a:gridCol>
                <a:gridCol w="532703">
                  <a:extLst>
                    <a:ext uri="{9D8B030D-6E8A-4147-A177-3AD203B41FA5}">
                      <a16:colId xmlns="" xmlns:a16="http://schemas.microsoft.com/office/drawing/2014/main" val="20004"/>
                    </a:ext>
                  </a:extLst>
                </a:gridCol>
                <a:gridCol w="958422">
                  <a:extLst>
                    <a:ext uri="{9D8B030D-6E8A-4147-A177-3AD203B41FA5}">
                      <a16:colId xmlns="" xmlns:a16="http://schemas.microsoft.com/office/drawing/2014/main" val="20005"/>
                    </a:ext>
                  </a:extLst>
                </a:gridCol>
                <a:gridCol w="953033">
                  <a:extLst>
                    <a:ext uri="{9D8B030D-6E8A-4147-A177-3AD203B41FA5}">
                      <a16:colId xmlns="" xmlns:a16="http://schemas.microsoft.com/office/drawing/2014/main" val="20006"/>
                    </a:ext>
                  </a:extLst>
                </a:gridCol>
                <a:gridCol w="131694">
                  <a:extLst>
                    <a:ext uri="{9D8B030D-6E8A-4147-A177-3AD203B41FA5}">
                      <a16:colId xmlns="" xmlns:a16="http://schemas.microsoft.com/office/drawing/2014/main" val="20007"/>
                    </a:ext>
                  </a:extLst>
                </a:gridCol>
                <a:gridCol w="863668">
                  <a:extLst>
                    <a:ext uri="{9D8B030D-6E8A-4147-A177-3AD203B41FA5}">
                      <a16:colId xmlns="" xmlns:a16="http://schemas.microsoft.com/office/drawing/2014/main" val="20008"/>
                    </a:ext>
                  </a:extLst>
                </a:gridCol>
                <a:gridCol w="510627">
                  <a:extLst>
                    <a:ext uri="{9D8B030D-6E8A-4147-A177-3AD203B41FA5}">
                      <a16:colId xmlns="" xmlns:a16="http://schemas.microsoft.com/office/drawing/2014/main" val="20009"/>
                    </a:ext>
                  </a:extLst>
                </a:gridCol>
                <a:gridCol w="442411">
                  <a:extLst>
                    <a:ext uri="{9D8B030D-6E8A-4147-A177-3AD203B41FA5}">
                      <a16:colId xmlns="" xmlns:a16="http://schemas.microsoft.com/office/drawing/2014/main" val="20010"/>
                    </a:ext>
                  </a:extLst>
                </a:gridCol>
                <a:gridCol w="953035">
                  <a:extLst>
                    <a:ext uri="{9D8B030D-6E8A-4147-A177-3AD203B41FA5}">
                      <a16:colId xmlns="" xmlns:a16="http://schemas.microsoft.com/office/drawing/2014/main" val="20011"/>
                    </a:ext>
                  </a:extLst>
                </a:gridCol>
              </a:tblGrid>
              <a:tr h="368536">
                <a:tc gridSpan="12">
                  <a:txBody>
                    <a:bodyPr/>
                    <a:lstStyle/>
                    <a:p>
                      <a:pPr algn="ctr"/>
                      <a:r>
                        <a:rPr lang="tr-TR" sz="2000" dirty="0"/>
                        <a:t>TYT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368536">
                <a:tc gridSpan="3">
                  <a:txBody>
                    <a:bodyPr/>
                    <a:lstStyle/>
                    <a:p>
                      <a:pPr algn="ctr"/>
                      <a:r>
                        <a:rPr lang="tr-TR" sz="2000" b="1" dirty="0">
                          <a:effectLst>
                            <a:outerShdw blurRad="38100" dist="38100" dir="2700000" algn="tl">
                              <a:srgbClr val="000000">
                                <a:alpha val="43137"/>
                              </a:srgbClr>
                            </a:outerShdw>
                          </a:effectLst>
                        </a:rPr>
                        <a:t>TÜRKÇE</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SOSYAL BİL.</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FEN BİL.</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1"/>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2"/>
                  </a:ext>
                </a:extLst>
              </a:tr>
              <a:tr h="368536">
                <a:tc gridSpan="2">
                  <a:txBody>
                    <a:bodyPr/>
                    <a:lstStyle/>
                    <a:p>
                      <a:pPr algn="ctr"/>
                      <a:r>
                        <a:rPr lang="tr-TR" sz="2000" b="1" dirty="0"/>
                        <a:t>28</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14</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2</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21</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4</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0</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3"/>
                  </a:ext>
                </a:extLst>
              </a:tr>
              <a:tr h="368536">
                <a:tc gridSpan="1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tr-TR" sz="2000" b="1" dirty="0">
                          <a:solidFill>
                            <a:schemeClr val="tx1"/>
                          </a:solidFill>
                        </a:rPr>
                        <a:t>AYT NET ANALİZİ</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4"/>
                  </a:ext>
                </a:extLst>
              </a:tr>
              <a:tr h="395441">
                <a:tc gridSpan="3">
                  <a:txBody>
                    <a:bodyPr/>
                    <a:lstStyle/>
                    <a:p>
                      <a:pPr algn="ctr"/>
                      <a:r>
                        <a:rPr lang="tr-TR" sz="2000" b="1" dirty="0">
                          <a:effectLst>
                            <a:outerShdw blurRad="38100" dist="38100" dir="2700000" algn="tl">
                              <a:srgbClr val="000000">
                                <a:alpha val="43137"/>
                              </a:srgbClr>
                            </a:outerShdw>
                          </a:effectLst>
                        </a:rPr>
                        <a:t>T.D.EDEBİYATI</a:t>
                      </a:r>
                    </a:p>
                  </a:txBody>
                  <a:tcPr marL="95988" marR="95988" marT="47995" marB="47995">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TARİH/1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COĞRAFYA/1</a:t>
                      </a:r>
                    </a:p>
                  </a:txBody>
                  <a:tcPr marL="95988" marR="95988" marT="47995" marB="47995">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b="1" dirty="0">
                        <a:effectLst>
                          <a:outerShdw blurRad="38100" dist="38100" dir="2700000" algn="tl">
                            <a:srgbClr val="000000">
                              <a:alpha val="43137"/>
                            </a:srgbClr>
                          </a:outerShdw>
                        </a:effectLst>
                      </a:endParaRPr>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gridSpan="3">
                  <a:txBody>
                    <a:bodyPr/>
                    <a:lstStyle/>
                    <a:p>
                      <a:pPr algn="ctr"/>
                      <a:r>
                        <a:rPr lang="tr-TR" sz="2000" b="1" dirty="0">
                          <a:effectLst>
                            <a:outerShdw blurRad="38100" dist="38100" dir="2700000" algn="tl">
                              <a:srgbClr val="000000">
                                <a:alpha val="43137"/>
                              </a:srgbClr>
                            </a:outerShdw>
                          </a:effectLst>
                        </a:rPr>
                        <a:t>MATEMATİK</a:t>
                      </a:r>
                    </a:p>
                  </a:txBody>
                  <a:tcPr marL="95988" marR="95988" marT="47995" marB="47995">
                    <a:lnL w="381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r h="305568">
                <a:tc gridSpan="2">
                  <a:txBody>
                    <a:bodyPr/>
                    <a:lstStyle/>
                    <a:p>
                      <a:pPr algn="ctr"/>
                      <a:r>
                        <a:rPr lang="tr-TR" sz="1500" dirty="0"/>
                        <a:t>DOĞRU</a:t>
                      </a:r>
                    </a:p>
                  </a:txBody>
                  <a:tcPr marL="95988" marR="95988" marT="47995" marB="47995" anchor="ctr">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1500" dirty="0"/>
                        <a:t>DOĞRU</a:t>
                      </a:r>
                    </a:p>
                  </a:txBody>
                  <a:tcPr marL="95988" marR="95988" marT="47995" marB="47995"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1500" dirty="0"/>
                        <a:t>YANLIŞ</a:t>
                      </a:r>
                    </a:p>
                  </a:txBody>
                  <a:tcPr marL="95988" marR="95988" marT="47995" marB="47995" anchor="ct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6"/>
                  </a:ext>
                </a:extLst>
              </a:tr>
              <a:tr h="368536">
                <a:tc gridSpan="2">
                  <a:txBody>
                    <a:bodyPr/>
                    <a:lstStyle/>
                    <a:p>
                      <a:pPr algn="ctr"/>
                      <a:r>
                        <a:rPr lang="tr-TR" sz="2000" b="1" dirty="0"/>
                        <a:t>21</a:t>
                      </a:r>
                    </a:p>
                  </a:txBody>
                  <a:tcPr marL="95988" marR="95988" marT="47995" marB="47995">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gridSpan="2">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3</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tr-TR" sz="2000" b="1" dirty="0"/>
                        <a:t>6</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2">
                  <a:txBody>
                    <a:bodyPr/>
                    <a:lstStyle/>
                    <a:p>
                      <a:pPr algn="ctr"/>
                      <a:r>
                        <a:rPr lang="tr-TR" sz="2000" b="1" dirty="0"/>
                        <a:t>0</a:t>
                      </a:r>
                    </a:p>
                  </a:txBody>
                  <a:tcPr marL="95988" marR="95988" marT="47995" marB="47995">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hMerge="1">
                  <a:txBody>
                    <a:bodyPr/>
                    <a:lstStyle/>
                    <a:p>
                      <a:endParaRPr lang="tr-TR"/>
                    </a:p>
                  </a:txBody>
                  <a:tcPr/>
                </a:tc>
                <a:tc gridSpan="2">
                  <a:txBody>
                    <a:bodyPr/>
                    <a:lstStyle/>
                    <a:p>
                      <a:pPr algn="ctr"/>
                      <a:r>
                        <a:rPr lang="tr-TR" sz="2000" b="1" dirty="0"/>
                        <a:t>19</a:t>
                      </a:r>
                    </a:p>
                  </a:txBody>
                  <a:tcPr marL="95988" marR="95988" marT="47995" marB="47995">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tr-TR"/>
                    </a:p>
                  </a:txBody>
                  <a:tcPr/>
                </a:tc>
                <a:tc>
                  <a:txBody>
                    <a:bodyPr/>
                    <a:lstStyle/>
                    <a:p>
                      <a:pPr algn="ctr"/>
                      <a:r>
                        <a:rPr lang="tr-TR" sz="2000" b="1" dirty="0"/>
                        <a:t>7</a:t>
                      </a:r>
                    </a:p>
                  </a:txBody>
                  <a:tcPr marL="95988" marR="95988" marT="47995" marB="47995">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7"/>
                  </a:ext>
                </a:extLst>
              </a:tr>
              <a:tr h="368536">
                <a:tc gridSpan="12">
                  <a:txBody>
                    <a:bodyPr/>
                    <a:lstStyle/>
                    <a:p>
                      <a:pPr algn="ctr"/>
                      <a:r>
                        <a:rPr lang="tr-TR" sz="2000" b="1" dirty="0">
                          <a:solidFill>
                            <a:srgbClr val="FF0000"/>
                          </a:solidFill>
                        </a:rPr>
                        <a:t>DİPLOMA PUANI: 64,46                OBP: 39</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dirty="0"/>
                    </a:p>
                  </a:txBody>
                  <a:tcPr>
                    <a:lnL w="12700" cap="flat" cmpd="sng" algn="ctr">
                      <a:solidFill>
                        <a:schemeClr val="bg1"/>
                      </a:solidFill>
                      <a:prstDash val="solid"/>
                      <a:round/>
                      <a:headEnd type="none" w="med" len="med"/>
                      <a:tailEnd type="none" w="med" len="med"/>
                    </a:lnL>
                  </a:tcPr>
                </a:tc>
                <a:tc hMerge="1">
                  <a:txBody>
                    <a:bodyPr/>
                    <a:lstStyle/>
                    <a:p>
                      <a:endParaRPr lang="tr-TR"/>
                    </a:p>
                  </a:txBody>
                  <a:tcPr/>
                </a:tc>
                <a:tc hMerge="1">
                  <a:txBody>
                    <a:bodyPr/>
                    <a:lstStyle/>
                    <a:p>
                      <a:endParaRPr lang="tr-TR" dirty="0"/>
                    </a:p>
                  </a:txBody>
                  <a:tcPr>
                    <a:lnR w="12700" cap="flat" cmpd="sng" algn="ctr">
                      <a:solidFill>
                        <a:schemeClr val="bg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10008"/>
                  </a:ext>
                </a:extLst>
              </a:tr>
              <a:tr h="368536">
                <a:tc gridSpan="12">
                  <a:txBody>
                    <a:bodyPr/>
                    <a:lstStyle/>
                    <a:p>
                      <a:pPr algn="ctr"/>
                      <a:r>
                        <a:rPr lang="tr-TR" sz="2000" b="1" dirty="0">
                          <a:solidFill>
                            <a:schemeClr val="tx1"/>
                          </a:solidFill>
                        </a:rPr>
                        <a:t>PUAN TABLOSU</a:t>
                      </a:r>
                    </a:p>
                  </a:txBody>
                  <a:tcPr marL="95988" marR="95988" marT="47995" marB="47995">
                    <a:solidFill>
                      <a:schemeClr val="bg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9"/>
                  </a:ext>
                </a:extLst>
              </a:tr>
              <a:tr h="377466">
                <a:tc>
                  <a:txBody>
                    <a:bodyPr/>
                    <a:lstStyle/>
                    <a:p>
                      <a:pPr algn="ctr"/>
                      <a:endParaRPr lang="tr-TR" sz="1200" b="1" dirty="0">
                        <a:solidFill>
                          <a:schemeClr val="bg1"/>
                        </a:solidFill>
                      </a:endParaRPr>
                    </a:p>
                  </a:txBody>
                  <a:tcPr marL="95988" marR="95988" marT="47995" marB="47995" anchor="ctr">
                    <a:lnR w="127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1700" dirty="0">
                          <a:solidFill>
                            <a:schemeClr val="bg1"/>
                          </a:solidFill>
                        </a:rPr>
                        <a:t>PUAN</a:t>
                      </a:r>
                    </a:p>
                  </a:txBody>
                  <a:tcPr marL="95988" marR="95988" marT="47995" marB="47995"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700" dirty="0">
                          <a:solidFill>
                            <a:schemeClr val="bg1"/>
                          </a:solidFill>
                        </a:rPr>
                        <a:t>SIRALAMA</a:t>
                      </a:r>
                    </a:p>
                  </a:txBody>
                  <a:tcPr marL="95988" marR="95988" marT="47995" marB="47995" anchor="ctr">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endParaRPr lang="tr-TR" sz="2000" dirty="0">
                        <a:solidFill>
                          <a:schemeClr val="bg1"/>
                        </a:solidFill>
                      </a:endParaRPr>
                    </a:p>
                  </a:txBody>
                  <a:tcPr marL="95988" marR="95988" marT="47995" marB="47995" anchor="ctr">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pPr algn="ctr"/>
                      <a:endParaRPr lang="tr-TR"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1900" dirty="0">
                          <a:solidFill>
                            <a:schemeClr val="bg1"/>
                          </a:solidFill>
                        </a:rPr>
                        <a:t>PUAN</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1900" dirty="0">
                          <a:solidFill>
                            <a:schemeClr val="bg1"/>
                          </a:solidFill>
                        </a:rPr>
                        <a:t>SIRALAMA</a:t>
                      </a:r>
                      <a:endParaRPr lang="tr-TR" sz="2000" dirty="0">
                        <a:solidFill>
                          <a:schemeClr val="bg1"/>
                        </a:solidFill>
                      </a:endParaRPr>
                    </a:p>
                  </a:txBody>
                  <a:tcPr marL="95988" marR="95988" marT="47995" marB="47995"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10"/>
                  </a:ext>
                </a:extLst>
              </a:tr>
              <a:tr h="368536">
                <a:tc>
                  <a:txBody>
                    <a:bodyPr/>
                    <a:lstStyle/>
                    <a:p>
                      <a:pPr algn="l"/>
                      <a:r>
                        <a:rPr lang="tr-TR" sz="2000" b="1" dirty="0">
                          <a:solidFill>
                            <a:schemeClr val="bg1"/>
                          </a:solidFill>
                        </a:rPr>
                        <a:t>TYT</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300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191,942</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Y-TYT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339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219,445</a:t>
                      </a:r>
                    </a:p>
                  </a:txBody>
                  <a:tcPr marL="95988" marR="95988" marT="47995" marB="47995">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11"/>
                  </a:ext>
                </a:extLst>
              </a:tr>
              <a:tr h="368536">
                <a:tc>
                  <a:txBody>
                    <a:bodyPr/>
                    <a:lstStyle/>
                    <a:p>
                      <a:pPr algn="l"/>
                      <a:r>
                        <a:rPr lang="tr-TR" sz="2000" b="1" dirty="0">
                          <a:solidFill>
                            <a:schemeClr val="bg1"/>
                          </a:solidFill>
                        </a:rPr>
                        <a:t>SAY</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chemeClr val="bg1"/>
                          </a:solidFill>
                        </a:rPr>
                        <a:t>230</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202,584</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chemeClr val="bg1"/>
                          </a:solidFill>
                        </a:rPr>
                        <a:t>Y- SAY</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chemeClr val="bg1"/>
                          </a:solidFill>
                        </a:rPr>
                        <a:t>269</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chemeClr val="bg1"/>
                          </a:solidFill>
                        </a:rPr>
                        <a:t>225,510</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12"/>
                  </a:ext>
                </a:extLst>
              </a:tr>
              <a:tr h="368536">
                <a:tc>
                  <a:txBody>
                    <a:bodyPr/>
                    <a:lstStyle/>
                    <a:p>
                      <a:pPr algn="l"/>
                      <a:r>
                        <a:rPr lang="tr-TR" sz="2000" b="1" dirty="0">
                          <a:solidFill>
                            <a:srgbClr val="FF0000"/>
                          </a:solidFill>
                        </a:rPr>
                        <a:t>EA</a:t>
                      </a:r>
                      <a:endParaRPr lang="tr-TR" sz="1200" b="1" dirty="0">
                        <a:solidFill>
                          <a:srgbClr val="FF0000"/>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3">
                  <a:txBody>
                    <a:bodyPr/>
                    <a:lstStyle/>
                    <a:p>
                      <a:pPr algn="ctr"/>
                      <a:r>
                        <a:rPr lang="tr-TR" sz="2000" b="1" dirty="0">
                          <a:solidFill>
                            <a:srgbClr val="FF0000"/>
                          </a:solidFill>
                        </a:rPr>
                        <a:t>326</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hMerge="1">
                  <a:txBody>
                    <a:bodyPr/>
                    <a:lstStyle/>
                    <a:p>
                      <a:endParaRPr lang="tr-TR" dirty="0"/>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35,478</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l"/>
                      <a:r>
                        <a:rPr lang="tr-TR" sz="2000" b="1" dirty="0">
                          <a:solidFill>
                            <a:srgbClr val="FF0000"/>
                          </a:solidFill>
                        </a:rPr>
                        <a:t>Y- EA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gridSpan="2">
                  <a:txBody>
                    <a:bodyPr/>
                    <a:lstStyle/>
                    <a:p>
                      <a:pPr algn="ctr"/>
                      <a:r>
                        <a:rPr lang="tr-TR" sz="2000" b="1" dirty="0">
                          <a:solidFill>
                            <a:srgbClr val="FF0000"/>
                          </a:solidFill>
                        </a:rPr>
                        <a:t>365</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tc gridSpan="2">
                  <a:txBody>
                    <a:bodyPr/>
                    <a:lstStyle/>
                    <a:p>
                      <a:pPr algn="ctr"/>
                      <a:r>
                        <a:rPr lang="tr-TR" sz="2000" b="1" dirty="0">
                          <a:solidFill>
                            <a:srgbClr val="FF0000"/>
                          </a:solidFill>
                        </a:rPr>
                        <a:t>50,741</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tr-TR"/>
                    </a:p>
                  </a:txBody>
                  <a:tcPr/>
                </a:tc>
                <a:extLst>
                  <a:ext uri="{0D108BD9-81ED-4DB2-BD59-A6C34878D82A}">
                    <a16:rowId xmlns="" xmlns:a16="http://schemas.microsoft.com/office/drawing/2014/main" val="10013"/>
                  </a:ext>
                </a:extLst>
              </a:tr>
              <a:tr h="395441">
                <a:tc>
                  <a:txBody>
                    <a:bodyPr/>
                    <a:lstStyle/>
                    <a:p>
                      <a:pPr algn="l"/>
                      <a:r>
                        <a:rPr lang="tr-TR" sz="2000" b="1" dirty="0">
                          <a:solidFill>
                            <a:schemeClr val="bg1"/>
                          </a:solidFill>
                        </a:rPr>
                        <a:t>SÖZ</a:t>
                      </a:r>
                      <a:endParaRPr lang="tr-TR" sz="1200" b="1" dirty="0">
                        <a:solidFill>
                          <a:schemeClr val="bg1"/>
                        </a:solidFill>
                      </a:endParaRPr>
                    </a:p>
                  </a:txBody>
                  <a:tcPr marL="95988" marR="95988" marT="47995" marB="4799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3">
                  <a:txBody>
                    <a:bodyPr/>
                    <a:lstStyle/>
                    <a:p>
                      <a:pPr algn="ctr"/>
                      <a:r>
                        <a:rPr lang="tr-TR" sz="2000" b="1" dirty="0">
                          <a:solidFill>
                            <a:schemeClr val="bg1"/>
                          </a:solidFill>
                        </a:rPr>
                        <a:t>278</a:t>
                      </a:r>
                    </a:p>
                  </a:txBody>
                  <a:tcPr marL="95988" marR="95988" marT="47995" marB="47995">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hMerge="1">
                  <a:txBody>
                    <a:bodyPr/>
                    <a:lstStyle/>
                    <a:p>
                      <a:endParaRPr lang="tr-TR"/>
                    </a:p>
                  </a:txBody>
                  <a:tcPr>
                    <a:lnL w="127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127,167</a:t>
                      </a:r>
                    </a:p>
                  </a:txBody>
                  <a:tcPr marL="95988" marR="95988" marT="47995" marB="47995">
                    <a:lnL w="3175"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l"/>
                      <a:r>
                        <a:rPr lang="tr-TR" sz="2000" b="1" dirty="0">
                          <a:solidFill>
                            <a:schemeClr val="bg1"/>
                          </a:solidFill>
                        </a:rPr>
                        <a:t>Y- SÖZ </a:t>
                      </a:r>
                    </a:p>
                  </a:txBody>
                  <a:tcPr marL="95988" marR="95988" marT="47995" marB="47995">
                    <a:lnL w="762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gridSpan="2">
                  <a:txBody>
                    <a:bodyPr/>
                    <a:lstStyle/>
                    <a:p>
                      <a:pPr algn="ctr"/>
                      <a:r>
                        <a:rPr lang="tr-TR" sz="2000" b="1" dirty="0">
                          <a:solidFill>
                            <a:schemeClr val="bg1"/>
                          </a:solidFill>
                        </a:rPr>
                        <a:t>317</a:t>
                      </a:r>
                    </a:p>
                  </a:txBody>
                  <a:tcPr marL="95988" marR="95988" marT="47995" marB="47995">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tc gridSpan="2">
                  <a:txBody>
                    <a:bodyPr/>
                    <a:lstStyle/>
                    <a:p>
                      <a:pPr algn="ctr"/>
                      <a:r>
                        <a:rPr lang="tr-TR" sz="2000" b="1" dirty="0">
                          <a:solidFill>
                            <a:schemeClr val="bg1"/>
                          </a:solidFill>
                        </a:rPr>
                        <a:t>146,428</a:t>
                      </a:r>
                    </a:p>
                  </a:txBody>
                  <a:tcPr marL="95988" marR="95988" marT="47995" marB="47995">
                    <a:lnL w="31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hMerge="1">
                  <a:txBody>
                    <a:bodyPr/>
                    <a:lstStyle/>
                    <a:p>
                      <a:endParaRPr lang="tr-TR"/>
                    </a:p>
                  </a:txBody>
                  <a:tcPr/>
                </a:tc>
                <a:extLst>
                  <a:ext uri="{0D108BD9-81ED-4DB2-BD59-A6C34878D82A}">
                    <a16:rowId xmlns="" xmlns:a16="http://schemas.microsoft.com/office/drawing/2014/main" val="10014"/>
                  </a:ext>
                </a:extLst>
              </a:tr>
            </a:tbl>
          </a:graphicData>
        </a:graphic>
      </p:graphicFrame>
      <p:sp>
        <p:nvSpPr>
          <p:cNvPr id="10" name="Dikdörtgen 9"/>
          <p:cNvSpPr/>
          <p:nvPr/>
        </p:nvSpPr>
        <p:spPr>
          <a:xfrm>
            <a:off x="8086678" y="4928891"/>
            <a:ext cx="4473113" cy="1660715"/>
          </a:xfrm>
          <a:prstGeom prst="rect">
            <a:avLst/>
          </a:prstGeom>
        </p:spPr>
        <p:style>
          <a:lnRef idx="2">
            <a:schemeClr val="accent5"/>
          </a:lnRef>
          <a:fillRef idx="1">
            <a:schemeClr val="lt1"/>
          </a:fillRef>
          <a:effectRef idx="0">
            <a:schemeClr val="accent5"/>
          </a:effectRef>
          <a:fontRef idx="minor">
            <a:schemeClr val="dk1"/>
          </a:fontRef>
        </p:style>
        <p:txBody>
          <a:bodyPr wrap="square" lIns="91429" tIns="45715" rIns="91429" bIns="45715">
            <a:spAutoFit/>
          </a:bodyPr>
          <a:lstStyle/>
          <a:p>
            <a:pPr algn="ctr"/>
            <a:r>
              <a:rPr lang="tr-TR" b="1" dirty="0">
                <a:ln w="0"/>
                <a:solidFill>
                  <a:srgbClr val="FF0000"/>
                </a:solidFill>
                <a:effectLst>
                  <a:outerShdw blurRad="38100" dist="19050" dir="2700000" algn="tl" rotWithShape="0">
                    <a:schemeClr val="dk1">
                      <a:alpha val="40000"/>
                    </a:schemeClr>
                  </a:outerShdw>
                </a:effectLst>
              </a:rPr>
              <a:t>BU ÖRNEKTE YER ALAN YERLEŞME SONUÇ BELGESİNE GÖRE DE DİPLOMA PUANIMIZ DÜŞÜK OLSA BİLE YAPACAĞIMIZ NET ARTIŞLARIYLA HEDEFİMİZE ULAŞMAMIZA ENGEL OLAN  BU DURUMUN ÜSTESİNDEN GELEBİLİRSİNİZ.</a:t>
            </a:r>
          </a:p>
        </p:txBody>
      </p:sp>
      <p:grpSp>
        <p:nvGrpSpPr>
          <p:cNvPr id="12" name="Grup 11"/>
          <p:cNvGrpSpPr/>
          <p:nvPr/>
        </p:nvGrpSpPr>
        <p:grpSpPr>
          <a:xfrm>
            <a:off x="68901" y="62896"/>
            <a:ext cx="12519305" cy="507831"/>
            <a:chOff x="161412" y="62264"/>
            <a:chExt cx="12519305" cy="488225"/>
          </a:xfrm>
        </p:grpSpPr>
        <p:pic>
          <p:nvPicPr>
            <p:cNvPr id="14" name="Resim 13"/>
            <p:cNvPicPr>
              <a:picLocks noChangeAspect="1"/>
            </p:cNvPicPr>
            <p:nvPr/>
          </p:nvPicPr>
          <p:blipFill>
            <a:blip r:embed="rId2" cstate="print"/>
            <a:stretch>
              <a:fillRect/>
            </a:stretch>
          </p:blipFill>
          <p:spPr>
            <a:xfrm>
              <a:off x="161412" y="86465"/>
              <a:ext cx="12519305" cy="408328"/>
            </a:xfrm>
            <a:prstGeom prst="rect">
              <a:avLst/>
            </a:prstGeom>
          </p:spPr>
        </p:pic>
        <p:sp>
          <p:nvSpPr>
            <p:cNvPr id="15" name="Metin kutusu 14"/>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DİPLOMA PUANININ ETKİSİ</a:t>
              </a:r>
            </a:p>
          </p:txBody>
        </p:sp>
      </p:grpSp>
      <p:grpSp>
        <p:nvGrpSpPr>
          <p:cNvPr id="6" name="Grup 5"/>
          <p:cNvGrpSpPr/>
          <p:nvPr/>
        </p:nvGrpSpPr>
        <p:grpSpPr>
          <a:xfrm>
            <a:off x="3732329" y="3136901"/>
            <a:ext cx="1449271" cy="758243"/>
            <a:chOff x="3732329" y="3136901"/>
            <a:chExt cx="1449271" cy="758243"/>
          </a:xfrm>
        </p:grpSpPr>
        <p:sp>
          <p:nvSpPr>
            <p:cNvPr id="13" name="Halka 12"/>
            <p:cNvSpPr/>
            <p:nvPr/>
          </p:nvSpPr>
          <p:spPr>
            <a:xfrm>
              <a:off x="3732329" y="3136901"/>
              <a:ext cx="771093" cy="7582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sp>
          <p:nvSpPr>
            <p:cNvPr id="5" name="Sağ Ok 4"/>
            <p:cNvSpPr/>
            <p:nvPr/>
          </p:nvSpPr>
          <p:spPr>
            <a:xfrm>
              <a:off x="4632960" y="3295042"/>
              <a:ext cx="548640" cy="32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grpSp>
    </p:spTree>
    <p:extLst>
      <p:ext uri="{BB962C8B-B14F-4D97-AF65-F5344CB8AC3E}">
        <p14:creationId xmlns:p14="http://schemas.microsoft.com/office/powerpoint/2010/main" val="33050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1222" y="6122687"/>
            <a:ext cx="12417978" cy="954097"/>
          </a:xfrm>
          <a:prstGeom prst="rect">
            <a:avLst/>
          </a:prstGeom>
        </p:spPr>
        <p:txBody>
          <a:bodyPr wrap="square" lIns="91429" tIns="45715" rIns="91429" bIns="45715">
            <a:spAutoFit/>
          </a:bodyPr>
          <a:lstStyle/>
          <a:p>
            <a:pPr algn="ctr"/>
            <a:r>
              <a:rPr lang="tr-TR" sz="2000" b="1" dirty="0">
                <a:solidFill>
                  <a:srgbClr val="FF0000"/>
                </a:solidFill>
                <a:effectLst>
                  <a:outerShdw blurRad="38100" dist="38100" dir="2700000" algn="tl">
                    <a:srgbClr val="000000">
                      <a:alpha val="43137"/>
                    </a:srgbClr>
                  </a:outerShdw>
                </a:effectLst>
              </a:rPr>
              <a:t>NOT: </a:t>
            </a:r>
            <a:r>
              <a:rPr lang="tr-TR" sz="1600" b="1" dirty="0"/>
              <a:t>MESLEK LİSESİ ÖĞRENCİLERİ KENDİ ALANLARI İLE İLGİLİ 2 YILLIK BÖLÜMLERİ TERCİH EDEBİLMEK İÇİN OKUL PUANLARININ HARİCİNDE     </a:t>
            </a:r>
            <a:r>
              <a:rPr lang="tr-TR" sz="1600" b="1" dirty="0">
                <a:solidFill>
                  <a:srgbClr val="FF0000"/>
                </a:solidFill>
              </a:rPr>
              <a:t>‘</a:t>
            </a:r>
            <a:r>
              <a:rPr lang="tr-TR" sz="2000" b="1" dirty="0">
                <a:solidFill>
                  <a:srgbClr val="FF0000"/>
                </a:solidFill>
              </a:rPr>
              <a:t>’15 - 30</a:t>
            </a:r>
            <a:r>
              <a:rPr lang="tr-TR" sz="1600" b="1" dirty="0">
                <a:solidFill>
                  <a:srgbClr val="FF0000"/>
                </a:solidFill>
              </a:rPr>
              <a:t>’’ </a:t>
            </a:r>
            <a:r>
              <a:rPr lang="tr-TR" sz="1600" b="1" dirty="0"/>
              <a:t>ARASI PUANLARI YERLEŞTİRME PUANLARINA EKLENİR. BU STATÜTÜDEKİ ÖĞRENCİ, </a:t>
            </a:r>
            <a:r>
              <a:rPr lang="tr-TR" sz="1600" b="1" dirty="0">
                <a:solidFill>
                  <a:srgbClr val="FF0000"/>
                </a:solidFill>
              </a:rPr>
              <a:t>ALAN DIŞI TERCİHLERİNDE </a:t>
            </a:r>
            <a:r>
              <a:rPr lang="tr-TR" sz="1600" b="1" dirty="0"/>
              <a:t>EK PUANDAN FAYDALANAMAZ. GENEL SIRALAMA TABLOSUNDAKİ SIRALAMASINA GÖRE TERCİH İŞLEMİNDE BULUNABİLİR. </a:t>
            </a:r>
            <a:endParaRPr lang="tr-TR" sz="2000"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247,5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305,14</a:t>
            </a:r>
          </a:p>
        </p:txBody>
      </p:sp>
      <p:sp>
        <p:nvSpPr>
          <p:cNvPr id="7" name="Halka 6"/>
          <p:cNvSpPr/>
          <p:nvPr/>
        </p:nvSpPr>
        <p:spPr>
          <a:xfrm>
            <a:off x="1119256" y="4234540"/>
            <a:ext cx="1574125" cy="1599127"/>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2" name="Grup 1"/>
          <p:cNvGrpSpPr/>
          <p:nvPr/>
        </p:nvGrpSpPr>
        <p:grpSpPr>
          <a:xfrm>
            <a:off x="3167303" y="3938324"/>
            <a:ext cx="5121631" cy="1197556"/>
            <a:chOff x="3167303" y="3938324"/>
            <a:chExt cx="5121631" cy="1197556"/>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12253" y="4127037"/>
              <a:ext cx="1476681" cy="1008843"/>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nvGrpSpPr>
          <p:cNvPr id="10" name="Grup 9"/>
          <p:cNvGrpSpPr/>
          <p:nvPr/>
        </p:nvGrpSpPr>
        <p:grpSpPr>
          <a:xfrm>
            <a:off x="68901" y="62896"/>
            <a:ext cx="12519305" cy="507831"/>
            <a:chOff x="161412" y="62264"/>
            <a:chExt cx="12519305" cy="488225"/>
          </a:xfrm>
        </p:grpSpPr>
        <p:pic>
          <p:nvPicPr>
            <p:cNvPr id="11" name="Resim 10"/>
            <p:cNvPicPr>
              <a:picLocks noChangeAspect="1"/>
            </p:cNvPicPr>
            <p:nvPr/>
          </p:nvPicPr>
          <p:blipFill>
            <a:blip r:embed="rId3" cstate="print"/>
            <a:stretch>
              <a:fillRect/>
            </a:stretch>
          </p:blipFill>
          <p:spPr>
            <a:xfrm>
              <a:off x="161412" y="86465"/>
              <a:ext cx="12519305" cy="408328"/>
            </a:xfrm>
            <a:prstGeom prst="rect">
              <a:avLst/>
            </a:prstGeom>
          </p:spPr>
        </p:pic>
        <p:sp>
          <p:nvSpPr>
            <p:cNvPr id="12" name="Metin kutusu 11"/>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val="25919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678" t="60677" r="28009" b="9130"/>
          <a:stretch/>
        </p:blipFill>
        <p:spPr bwMode="auto">
          <a:xfrm>
            <a:off x="231222" y="653962"/>
            <a:ext cx="9314416" cy="555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06401" y="6085771"/>
            <a:ext cx="11864908" cy="1354207"/>
          </a:xfrm>
          <a:prstGeom prst="rect">
            <a:avLst/>
          </a:prstGeom>
        </p:spPr>
        <p:txBody>
          <a:bodyPr wrap="square" lIns="91429" tIns="45715" rIns="91429" bIns="45715">
            <a:spAutoFit/>
          </a:bodyPr>
          <a:lstStyle/>
          <a:p>
            <a:pPr algn="ctr"/>
            <a:r>
              <a:rPr lang="tr-TR" b="1" dirty="0">
                <a:solidFill>
                  <a:srgbClr val="FF0000"/>
                </a:solidFill>
              </a:rPr>
              <a:t>NOT: </a:t>
            </a:r>
            <a:r>
              <a:rPr lang="tr-TR" sz="1600" b="1" dirty="0"/>
              <a:t>EĞER MESLEK LİSESİNE 30 MART 2012 TARİHİNDE VEYA </a:t>
            </a:r>
            <a:r>
              <a:rPr lang="tr-TR" sz="1600" b="1" u="sng" dirty="0">
                <a:solidFill>
                  <a:srgbClr val="FF0000"/>
                </a:solidFill>
              </a:rPr>
              <a:t>ÖNCESİNDE</a:t>
            </a:r>
            <a:r>
              <a:rPr lang="tr-TR" sz="1600" b="1" dirty="0"/>
              <a:t> KAYITLIYSANIZ ALANINIZDAKİ  4 YILLIKLAR İÇİN YUKARDAKİ HESAPLAMA YÖNTEMİYLE EK PUAN ALIRSINIZ. BU PUAN SONUÇ TABLONUZUN EN SAĞINDA İLGİLİ PUAN TÜRÜNÜN KARŞISINDA GÖSTERİLİR. BU STATÜTÜDEKİ ÖĞRENCİ, ALAN DIŞI TERCİHLERİNDE EK PUANDAN FAYDALANAMAZ. GENEL SIRALAMA TABLOSUNDAKİ SIRALAMASINA GÖRE TERCİH İŞLEMİNDE BULUNABİLİR. </a:t>
            </a:r>
            <a:endParaRPr lang="tr-TR" sz="2000" b="1" dirty="0"/>
          </a:p>
          <a:p>
            <a:pPr algn="ctr"/>
            <a:endParaRPr lang="tr-TR" dirty="0"/>
          </a:p>
        </p:txBody>
      </p:sp>
      <p:sp>
        <p:nvSpPr>
          <p:cNvPr id="3" name="Metin kutusu 2"/>
          <p:cNvSpPr txBox="1"/>
          <p:nvPr/>
        </p:nvSpPr>
        <p:spPr>
          <a:xfrm>
            <a:off x="9418637" y="876300"/>
            <a:ext cx="3103563" cy="1292651"/>
          </a:xfrm>
          <a:prstGeom prst="rect">
            <a:avLst/>
          </a:prstGeom>
        </p:spPr>
        <p:style>
          <a:lnRef idx="0">
            <a:schemeClr val="accent5"/>
          </a:lnRef>
          <a:fillRef idx="3">
            <a:schemeClr val="accent5"/>
          </a:fillRef>
          <a:effectRef idx="3">
            <a:schemeClr val="accent5"/>
          </a:effectRef>
          <a:fontRef idx="minor">
            <a:schemeClr val="lt1"/>
          </a:fontRef>
        </p:style>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DİP. NOT. </a:t>
            </a:r>
            <a:r>
              <a:rPr lang="tr-TR" sz="2700" b="1" dirty="0"/>
              <a:t>X</a:t>
            </a:r>
            <a:r>
              <a:rPr lang="tr-TR" sz="2700" b="1" dirty="0">
                <a:solidFill>
                  <a:srgbClr val="FF0000"/>
                </a:solidFill>
              </a:rPr>
              <a:t> 5 </a:t>
            </a:r>
            <a:r>
              <a:rPr lang="tr-TR" sz="2700" b="1" dirty="0"/>
              <a:t>X</a:t>
            </a:r>
            <a:r>
              <a:rPr lang="tr-TR" sz="2700" b="1" dirty="0">
                <a:solidFill>
                  <a:srgbClr val="FF0000"/>
                </a:solidFill>
              </a:rPr>
              <a:t> 0,18</a:t>
            </a:r>
          </a:p>
        </p:txBody>
      </p:sp>
      <p:sp>
        <p:nvSpPr>
          <p:cNvPr id="6" name="Metin kutusu 5"/>
          <p:cNvSpPr txBox="1"/>
          <p:nvPr/>
        </p:nvSpPr>
        <p:spPr>
          <a:xfrm>
            <a:off x="9545637" y="2311400"/>
            <a:ext cx="3103563" cy="2954645"/>
          </a:xfrm>
          <a:prstGeom prst="rect">
            <a:avLst/>
          </a:prstGeom>
          <a:noFill/>
        </p:spPr>
        <p:txBody>
          <a:bodyPr wrap="square" lIns="91429" tIns="45715" rIns="91429" bIns="45715" rtlCol="0">
            <a:spAutoFit/>
          </a:bodyPr>
          <a:lstStyle/>
          <a:p>
            <a:pPr algn="ctr"/>
            <a:r>
              <a:rPr lang="tr-TR" b="1" dirty="0">
                <a:solidFill>
                  <a:srgbClr val="FF0000"/>
                </a:solidFill>
              </a:rPr>
              <a:t>EK PUAN HESAPLAMA YÖNTEMİ:</a:t>
            </a:r>
          </a:p>
          <a:p>
            <a:pPr algn="ctr"/>
            <a:endParaRPr lang="tr-TR" b="1" dirty="0">
              <a:solidFill>
                <a:srgbClr val="FF0000"/>
              </a:solidFill>
            </a:endParaRPr>
          </a:p>
          <a:p>
            <a:pPr algn="ctr"/>
            <a:r>
              <a:rPr lang="tr-TR" sz="2700" b="1" dirty="0">
                <a:solidFill>
                  <a:srgbClr val="FF0000"/>
                </a:solidFill>
              </a:rPr>
              <a:t>64,05 </a:t>
            </a:r>
            <a:r>
              <a:rPr lang="tr-TR" sz="2700" b="1" dirty="0"/>
              <a:t>X</a:t>
            </a:r>
            <a:r>
              <a:rPr lang="tr-TR" sz="2700" b="1" dirty="0">
                <a:solidFill>
                  <a:srgbClr val="FF0000"/>
                </a:solidFill>
              </a:rPr>
              <a:t> 5 </a:t>
            </a:r>
            <a:r>
              <a:rPr lang="tr-TR" sz="2700" b="1" dirty="0"/>
              <a:t>X</a:t>
            </a:r>
            <a:r>
              <a:rPr lang="tr-TR" sz="2700" b="1" dirty="0">
                <a:solidFill>
                  <a:srgbClr val="FF0000"/>
                </a:solidFill>
              </a:rPr>
              <a:t> 0,18</a:t>
            </a:r>
          </a:p>
          <a:p>
            <a:pPr algn="ctr"/>
            <a:r>
              <a:rPr lang="tr-TR" sz="2700" b="1" dirty="0">
                <a:solidFill>
                  <a:srgbClr val="FF0000"/>
                </a:solidFill>
              </a:rPr>
              <a:t>= </a:t>
            </a:r>
            <a:r>
              <a:rPr lang="tr-TR" sz="2700" b="1" dirty="0"/>
              <a:t>57,64</a:t>
            </a:r>
          </a:p>
          <a:p>
            <a:pPr algn="ctr"/>
            <a:endParaRPr lang="tr-TR" sz="2700" b="1" dirty="0">
              <a:solidFill>
                <a:srgbClr val="FF0000"/>
              </a:solidFill>
            </a:endParaRPr>
          </a:p>
          <a:p>
            <a:pPr algn="ctr"/>
            <a:r>
              <a:rPr lang="tr-TR" sz="2700" b="1" dirty="0">
                <a:solidFill>
                  <a:srgbClr val="FF0000"/>
                </a:solidFill>
              </a:rPr>
              <a:t>221,5 </a:t>
            </a:r>
            <a:r>
              <a:rPr lang="tr-TR" sz="2700" b="1" dirty="0"/>
              <a:t>+</a:t>
            </a:r>
            <a:r>
              <a:rPr lang="tr-TR" sz="2700" b="1" dirty="0">
                <a:solidFill>
                  <a:srgbClr val="FF0000"/>
                </a:solidFill>
              </a:rPr>
              <a:t> 57,64</a:t>
            </a:r>
          </a:p>
          <a:p>
            <a:pPr algn="ctr"/>
            <a:r>
              <a:rPr lang="tr-TR" sz="2700" b="1" dirty="0">
                <a:solidFill>
                  <a:srgbClr val="FF0000"/>
                </a:solidFill>
              </a:rPr>
              <a:t>= </a:t>
            </a:r>
            <a:r>
              <a:rPr lang="tr-TR" sz="2700" b="1" dirty="0"/>
              <a:t>279,18</a:t>
            </a:r>
          </a:p>
        </p:txBody>
      </p:sp>
      <p:grpSp>
        <p:nvGrpSpPr>
          <p:cNvPr id="5" name="Grup 4"/>
          <p:cNvGrpSpPr/>
          <p:nvPr/>
        </p:nvGrpSpPr>
        <p:grpSpPr>
          <a:xfrm>
            <a:off x="1119256" y="3938324"/>
            <a:ext cx="7213174" cy="2058547"/>
            <a:chOff x="1119256" y="3938324"/>
            <a:chExt cx="7213174" cy="2058547"/>
          </a:xfrm>
        </p:grpSpPr>
        <p:sp>
          <p:nvSpPr>
            <p:cNvPr id="7" name="Halka 6"/>
            <p:cNvSpPr/>
            <p:nvPr/>
          </p:nvSpPr>
          <p:spPr>
            <a:xfrm>
              <a:off x="1119256" y="4234540"/>
              <a:ext cx="1574125" cy="1762331"/>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nvGrpSpPr>
            <p:cNvPr id="4" name="Grup 3"/>
            <p:cNvGrpSpPr/>
            <p:nvPr/>
          </p:nvGrpSpPr>
          <p:grpSpPr>
            <a:xfrm>
              <a:off x="3167303" y="3938324"/>
              <a:ext cx="5165127" cy="2058547"/>
              <a:chOff x="3167303" y="3938324"/>
              <a:chExt cx="5165127" cy="2058547"/>
            </a:xfrm>
          </p:grpSpPr>
          <p:sp>
            <p:nvSpPr>
              <p:cNvPr id="8" name="Şeritli Sağ Ok 7"/>
              <p:cNvSpPr/>
              <p:nvPr/>
            </p:nvSpPr>
            <p:spPr>
              <a:xfrm>
                <a:off x="3167303" y="3938324"/>
                <a:ext cx="2115829" cy="592429"/>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p>
            </p:txBody>
          </p:sp>
          <p:sp>
            <p:nvSpPr>
              <p:cNvPr id="9" name="Halka 8"/>
              <p:cNvSpPr/>
              <p:nvPr/>
            </p:nvSpPr>
            <p:spPr>
              <a:xfrm>
                <a:off x="6855749" y="5034102"/>
                <a:ext cx="1476681" cy="962769"/>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a:solidFill>
                    <a:schemeClr val="tx1"/>
                  </a:solidFill>
                </a:endParaRPr>
              </a:p>
            </p:txBody>
          </p:sp>
        </p:grpSp>
      </p:grpSp>
      <p:grpSp>
        <p:nvGrpSpPr>
          <p:cNvPr id="10" name="Grup 9"/>
          <p:cNvGrpSpPr/>
          <p:nvPr/>
        </p:nvGrpSpPr>
        <p:grpSpPr>
          <a:xfrm>
            <a:off x="68901" y="62896"/>
            <a:ext cx="12519305" cy="507831"/>
            <a:chOff x="161412" y="62264"/>
            <a:chExt cx="12519305" cy="488225"/>
          </a:xfrm>
        </p:grpSpPr>
        <p:pic>
          <p:nvPicPr>
            <p:cNvPr id="11" name="Resim 10"/>
            <p:cNvPicPr>
              <a:picLocks noChangeAspect="1"/>
            </p:cNvPicPr>
            <p:nvPr/>
          </p:nvPicPr>
          <p:blipFill>
            <a:blip r:embed="rId3" cstate="print"/>
            <a:stretch>
              <a:fillRect/>
            </a:stretch>
          </p:blipFill>
          <p:spPr>
            <a:xfrm>
              <a:off x="161412" y="86465"/>
              <a:ext cx="12519305" cy="408328"/>
            </a:xfrm>
            <a:prstGeom prst="rect">
              <a:avLst/>
            </a:prstGeom>
          </p:spPr>
        </p:pic>
        <p:sp>
          <p:nvSpPr>
            <p:cNvPr id="12" name="Metin kutusu 11"/>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EK PUAN HESAPLAMA YÖNTEMİ</a:t>
              </a:r>
            </a:p>
          </p:txBody>
        </p:sp>
      </p:grpSp>
    </p:spTree>
    <p:extLst>
      <p:ext uri="{BB962C8B-B14F-4D97-AF65-F5344CB8AC3E}">
        <p14:creationId xmlns:p14="http://schemas.microsoft.com/office/powerpoint/2010/main" val="8029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55" t="58231" r="28221" b="13459"/>
          <a:stretch/>
        </p:blipFill>
        <p:spPr bwMode="auto">
          <a:xfrm>
            <a:off x="152402" y="1020075"/>
            <a:ext cx="7416798" cy="5535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Halka 12"/>
          <p:cNvSpPr/>
          <p:nvPr/>
        </p:nvSpPr>
        <p:spPr>
          <a:xfrm>
            <a:off x="1428750" y="1846370"/>
            <a:ext cx="4908550" cy="2475730"/>
          </a:xfrm>
          <a:prstGeom prst="donut">
            <a:avLst>
              <a:gd name="adj" fmla="val 102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tr-TR" dirty="0">
              <a:solidFill>
                <a:schemeClr val="tx1"/>
              </a:solidFill>
            </a:endParaRPr>
          </a:p>
        </p:txBody>
      </p:sp>
      <p:sp>
        <p:nvSpPr>
          <p:cNvPr id="17" name="Başlık 1"/>
          <p:cNvSpPr txBox="1">
            <a:spLocks/>
          </p:cNvSpPr>
          <p:nvPr/>
        </p:nvSpPr>
        <p:spPr>
          <a:xfrm>
            <a:off x="-492753" y="114781"/>
            <a:ext cx="8847026" cy="593686"/>
          </a:xfrm>
          <a:prstGeom prst="rect">
            <a:avLst/>
          </a:prstGeom>
        </p:spPr>
        <p:txBody>
          <a:bodyPr>
            <a:noAutofit/>
          </a:bodyPr>
          <a:lstStyle>
            <a:lvl1pPr algn="l" defTabSz="959736" rtl="0" eaLnBrk="1" latinLnBrk="0" hangingPunct="1">
              <a:lnSpc>
                <a:spcPct val="90000"/>
              </a:lnSpc>
              <a:spcBef>
                <a:spcPct val="0"/>
              </a:spcBef>
              <a:buNone/>
              <a:defRPr sz="4600" kern="1200">
                <a:solidFill>
                  <a:schemeClr val="tx1"/>
                </a:solidFill>
                <a:latin typeface="+mj-lt"/>
                <a:ea typeface="+mj-ea"/>
                <a:cs typeface="+mj-cs"/>
              </a:defRPr>
            </a:lvl1pPr>
          </a:lstStyle>
          <a:p>
            <a:pPr algn="ctr"/>
            <a:r>
              <a:rPr lang="tr-TR" sz="3600" b="1" dirty="0">
                <a:solidFill>
                  <a:srgbClr val="FF0000"/>
                </a:solidFill>
                <a:latin typeface="+mn-lt"/>
              </a:rPr>
              <a:t>2019 TYT PUANININ 2020 TYT’YE DÖNÜŞMESİ / TEKRAR KULLANIMI</a:t>
            </a:r>
          </a:p>
        </p:txBody>
      </p:sp>
      <p:sp>
        <p:nvSpPr>
          <p:cNvPr id="20" name="İçerik Yer Tutucusu 2"/>
          <p:cNvSpPr txBox="1">
            <a:spLocks/>
          </p:cNvSpPr>
          <p:nvPr/>
        </p:nvSpPr>
        <p:spPr>
          <a:xfrm>
            <a:off x="7569200" y="512963"/>
            <a:ext cx="5082996" cy="1921217"/>
          </a:xfrm>
          <a:prstGeom prst="rect">
            <a:avLst/>
          </a:prstGeom>
        </p:spPr>
        <p:txBody>
          <a:bodyPr/>
          <a:lstStyle>
            <a:lvl1pPr marL="239934" indent="-239934" algn="l" defTabSz="959736" rtl="0" eaLnBrk="1" latinLnBrk="0" hangingPunct="1">
              <a:lnSpc>
                <a:spcPct val="90000"/>
              </a:lnSpc>
              <a:spcBef>
                <a:spcPts val="1050"/>
              </a:spcBef>
              <a:buFont typeface="Arial" panose="020B0604020202020204" pitchFamily="34" charset="0"/>
              <a:buChar char="•"/>
              <a:defRPr sz="3000" kern="1200">
                <a:solidFill>
                  <a:schemeClr val="tx1"/>
                </a:solidFill>
                <a:latin typeface="+mn-lt"/>
                <a:ea typeface="+mn-ea"/>
                <a:cs typeface="+mn-cs"/>
              </a:defRPr>
            </a:lvl1pPr>
            <a:lvl2pPr marL="719801" indent="-239934" algn="l" defTabSz="959736" rtl="0" eaLnBrk="1" latinLnBrk="0" hangingPunct="1">
              <a:lnSpc>
                <a:spcPct val="90000"/>
              </a:lnSpc>
              <a:spcBef>
                <a:spcPts val="525"/>
              </a:spcBef>
              <a:buFont typeface="Arial" panose="020B0604020202020204" pitchFamily="34" charset="0"/>
              <a:buChar char="•"/>
              <a:defRPr sz="2500" kern="1200">
                <a:solidFill>
                  <a:schemeClr val="tx1"/>
                </a:solidFill>
                <a:latin typeface="+mn-lt"/>
                <a:ea typeface="+mn-ea"/>
                <a:cs typeface="+mn-cs"/>
              </a:defRPr>
            </a:lvl2pPr>
            <a:lvl3pPr marL="1199670" indent="-239934" algn="l" defTabSz="959736"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7953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59404"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39273"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19139"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599007"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78875" indent="-239934" algn="l" defTabSz="959736"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a:lstStyle>
          <a:p>
            <a:pPr algn="just"/>
            <a:r>
              <a:rPr lang="tr-TR" sz="1800" b="1" dirty="0"/>
              <a:t>2019 ve 2020 TYT puanı olan adaylarda adayın 2019 TYT puanı 2020 TYT’ye dönüştürülür. Bu dönüştürme sonunda elde edilen iki puandan hangisi yüksek ise sistem otomatik olarak o puanı alıp adayın nihai 2020 TYT puanı olarak kabul eder ve adayın AYT puan hesaplamasında, önlisans veya özel yetenek tercihlerinde bu nihai puan kullanılır. </a:t>
            </a:r>
          </a:p>
          <a:p>
            <a:pPr algn="just"/>
            <a:r>
              <a:rPr lang="tr-TR" sz="1800" b="1" dirty="0">
                <a:solidFill>
                  <a:srgbClr val="FF0000"/>
                </a:solidFill>
              </a:rPr>
              <a:t>Aday kendisi bir puanlama yapmayacak</a:t>
            </a:r>
            <a:r>
              <a:rPr lang="tr-TR" sz="1800" b="1" dirty="0"/>
              <a:t>. ÖSYM yıllar arasındaki başarı yüzdesine göre dönüştürme işlemi yaptıktan sonra öğrencinin sınav sonuç karnesinde bu iki bilgiyi göstererek en yüksek olanın adayın puanına eklendiğini paylaşacaktır. </a:t>
            </a:r>
          </a:p>
          <a:p>
            <a:pPr algn="just"/>
            <a:r>
              <a:rPr lang="tr-TR" sz="1800" b="1" dirty="0"/>
              <a:t>Adayın 2019 TYT’de 200 ve üzeri puanı var ve bu aday 2020 TYT’ye başvuru yapıp 2020 TYT sınavına </a:t>
            </a:r>
            <a:r>
              <a:rPr lang="tr-TR" sz="1800" b="1" dirty="0">
                <a:solidFill>
                  <a:srgbClr val="FF0000"/>
                </a:solidFill>
              </a:rPr>
              <a:t>girmezse</a:t>
            </a:r>
            <a:r>
              <a:rPr lang="tr-TR" sz="1800" b="1" dirty="0"/>
              <a:t> veya yeterli puanı </a:t>
            </a:r>
            <a:r>
              <a:rPr lang="tr-TR" sz="1800" b="1" dirty="0">
                <a:solidFill>
                  <a:srgbClr val="FF0000"/>
                </a:solidFill>
              </a:rPr>
              <a:t>oluşmazsa</a:t>
            </a:r>
            <a:r>
              <a:rPr lang="tr-TR" sz="1800" b="1" dirty="0"/>
              <a:t> sistem otomatik olarak 2019 TYT puanını esas alır.</a:t>
            </a:r>
          </a:p>
          <a:p>
            <a:pPr algn="just"/>
            <a:r>
              <a:rPr lang="tr-TR" sz="1800" b="1" dirty="0"/>
              <a:t>TYT Puanın bir yıl daha geçerli olması için adayın 200 ve üzeri puan alması gerekmektedir.</a:t>
            </a:r>
          </a:p>
        </p:txBody>
      </p:sp>
      <p:sp>
        <p:nvSpPr>
          <p:cNvPr id="3" name="Aşağı Ok 2"/>
          <p:cNvSpPr/>
          <p:nvPr/>
        </p:nvSpPr>
        <p:spPr>
          <a:xfrm rot="4004013">
            <a:off x="3145270" y="2596741"/>
            <a:ext cx="298318" cy="34328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152402" y="6566539"/>
            <a:ext cx="12499794" cy="6155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b="1" u="sng" dirty="0">
                <a:solidFill>
                  <a:srgbClr val="FF0000"/>
                </a:solidFill>
              </a:rPr>
              <a:t>NOT: </a:t>
            </a:r>
            <a:r>
              <a:rPr lang="tr-TR" dirty="0"/>
              <a:t>2018 YKS’de TYT’den 200 ve üzeri puan alan adayların YKS’ye başvuru yapması şartıyla bu yılki TYT’ye girmeden 2018 puanlarını kullanabilmeleri ile ilgili uygulama kapsamında ise </a:t>
            </a:r>
            <a:r>
              <a:rPr lang="tr-TR" b="1" dirty="0">
                <a:solidFill>
                  <a:srgbClr val="FF0000"/>
                </a:solidFill>
              </a:rPr>
              <a:t>13.019</a:t>
            </a:r>
            <a:r>
              <a:rPr lang="tr-TR" dirty="0"/>
              <a:t> aday başvuru yapmıştır.</a:t>
            </a:r>
          </a:p>
        </p:txBody>
      </p:sp>
    </p:spTree>
    <p:extLst>
      <p:ext uri="{BB962C8B-B14F-4D97-AF65-F5344CB8AC3E}">
        <p14:creationId xmlns:p14="http://schemas.microsoft.com/office/powerpoint/2010/main" val="1431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 calcmode="lin" valueType="num">
                                      <p:cBhvr additive="base">
                                        <p:cTn id="2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0">
                                            <p:txEl>
                                              <p:pRg st="2" end="2"/>
                                            </p:txEl>
                                          </p:spTgt>
                                        </p:tgtEl>
                                        <p:attrNameLst>
                                          <p:attrName>style.visibility</p:attrName>
                                        </p:attrNameLst>
                                      </p:cBhvr>
                                      <p:to>
                                        <p:strVal val="visible"/>
                                      </p:to>
                                    </p:set>
                                    <p:anim calcmode="lin" valueType="num">
                                      <p:cBhvr additive="base">
                                        <p:cTn id="40"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xEl>
                                              <p:pRg st="3" end="3"/>
                                            </p:txEl>
                                          </p:spTgt>
                                        </p:tgtEl>
                                        <p:attrNameLst>
                                          <p:attrName>style.visibility</p:attrName>
                                        </p:attrNameLst>
                                      </p:cBhvr>
                                      <p:to>
                                        <p:strVal val="visible"/>
                                      </p:to>
                                    </p:set>
                                    <p:anim calcmode="lin" valueType="num">
                                      <p:cBhvr additive="base">
                                        <p:cTn id="46"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ppt_x"/>
                                          </p:val>
                                        </p:tav>
                                        <p:tav tm="100000">
                                          <p:val>
                                            <p:strVal val="#ppt_x"/>
                                          </p:val>
                                        </p:tav>
                                      </p:tavLst>
                                    </p:anim>
                                    <p:anim calcmode="lin" valueType="num">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 42"/>
          <p:cNvGrpSpPr/>
          <p:nvPr/>
        </p:nvGrpSpPr>
        <p:grpSpPr>
          <a:xfrm>
            <a:off x="846246" y="800100"/>
            <a:ext cx="11164344" cy="4655805"/>
            <a:chOff x="846246" y="800100"/>
            <a:chExt cx="11164344" cy="4655805"/>
          </a:xfrm>
        </p:grpSpPr>
        <p:grpSp>
          <p:nvGrpSpPr>
            <p:cNvPr id="41" name="Grup 40"/>
            <p:cNvGrpSpPr/>
            <p:nvPr/>
          </p:nvGrpSpPr>
          <p:grpSpPr>
            <a:xfrm>
              <a:off x="846246" y="800100"/>
              <a:ext cx="10907630" cy="4597228"/>
              <a:chOff x="846246" y="800100"/>
              <a:chExt cx="10907630" cy="4597228"/>
            </a:xfrm>
          </p:grpSpPr>
          <p:pic>
            <p:nvPicPr>
              <p:cNvPr id="4" name="Resim 3"/>
              <p:cNvPicPr>
                <a:picLocks noChangeAspect="1"/>
              </p:cNvPicPr>
              <p:nvPr/>
            </p:nvPicPr>
            <p:blipFill>
              <a:blip r:embed="rId2" cstate="print"/>
              <a:stretch>
                <a:fillRect/>
              </a:stretch>
            </p:blipFill>
            <p:spPr>
              <a:xfrm>
                <a:off x="846246" y="800100"/>
                <a:ext cx="8513654" cy="4597228"/>
              </a:xfrm>
              <a:prstGeom prst="rect">
                <a:avLst/>
              </a:prstGeom>
            </p:spPr>
          </p:pic>
          <p:pic>
            <p:nvPicPr>
              <p:cNvPr id="31" name="Picture 3" descr="C:\Users\userr\Desktop\Resim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13609" r="99635"/>
                        </a14:imgEffect>
                      </a14:imgLayer>
                    </a14:imgProps>
                  </a:ext>
                  <a:ext uri="{28A0092B-C50C-407E-A947-70E740481C1C}">
                    <a14:useLocalDpi xmlns:a14="http://schemas.microsoft.com/office/drawing/2010/main" val="0"/>
                  </a:ext>
                </a:extLst>
              </a:blip>
              <a:srcRect l="20863" t="25005" r="9236" b="35146"/>
              <a:stretch/>
            </p:blipFill>
            <p:spPr bwMode="auto">
              <a:xfrm>
                <a:off x="8193114" y="2152311"/>
                <a:ext cx="3560762" cy="207186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Resim 35"/>
            <p:cNvPicPr>
              <a:picLocks noChangeAspect="1"/>
            </p:cNvPicPr>
            <p:nvPr/>
          </p:nvPicPr>
          <p:blipFill rotWithShape="1">
            <a:blip r:embed="rId2" cstate="print"/>
            <a:srcRect l="92738" t="60500" r="1295"/>
            <a:stretch/>
          </p:blipFill>
          <p:spPr>
            <a:xfrm>
              <a:off x="11502589" y="3639977"/>
              <a:ext cx="508001" cy="1815928"/>
            </a:xfrm>
            <a:prstGeom prst="rect">
              <a:avLst/>
            </a:prstGeom>
          </p:spPr>
        </p:pic>
        <p:pic>
          <p:nvPicPr>
            <p:cNvPr id="40" name="Resim 39"/>
            <p:cNvPicPr>
              <a:picLocks noChangeAspect="1"/>
            </p:cNvPicPr>
            <p:nvPr/>
          </p:nvPicPr>
          <p:blipFill rotWithShape="1">
            <a:blip r:embed="rId2" cstate="print"/>
            <a:srcRect l="50027" r="44155" b="60772"/>
            <a:stretch/>
          </p:blipFill>
          <p:spPr>
            <a:xfrm>
              <a:off x="7873687" y="819944"/>
              <a:ext cx="495300" cy="1803400"/>
            </a:xfrm>
            <a:prstGeom prst="rect">
              <a:avLst/>
            </a:prstGeom>
          </p:spPr>
        </p:pic>
      </p:grpSp>
      <p:grpSp>
        <p:nvGrpSpPr>
          <p:cNvPr id="2" name="Grup 1"/>
          <p:cNvGrpSpPr/>
          <p:nvPr/>
        </p:nvGrpSpPr>
        <p:grpSpPr>
          <a:xfrm>
            <a:off x="1935957" y="3310958"/>
            <a:ext cx="2356643" cy="2438426"/>
            <a:chOff x="1935956" y="3310958"/>
            <a:chExt cx="3277160" cy="2438426"/>
          </a:xfrm>
        </p:grpSpPr>
        <p:sp>
          <p:nvSpPr>
            <p:cNvPr id="5" name="Metin kutusu 4"/>
            <p:cNvSpPr txBox="1"/>
            <p:nvPr/>
          </p:nvSpPr>
          <p:spPr>
            <a:xfrm>
              <a:off x="1935956" y="3310958"/>
              <a:ext cx="997744" cy="507821"/>
            </a:xfrm>
            <a:prstGeom prst="rect">
              <a:avLst/>
            </a:prstGeom>
            <a:noFill/>
          </p:spPr>
          <p:txBody>
            <a:bodyPr wrap="square" lIns="91429" tIns="45715" rIns="91429" bIns="45715" rtlCol="0">
              <a:spAutoFit/>
            </a:bodyPr>
            <a:lstStyle/>
            <a:p>
              <a:r>
                <a:rPr lang="tr-TR" sz="2700" b="1" dirty="0">
                  <a:solidFill>
                    <a:schemeClr val="bg1"/>
                  </a:solidFill>
                </a:rPr>
                <a:t>TIP</a:t>
              </a:r>
              <a:endParaRPr lang="tr-TR" sz="1900" b="1" dirty="0">
                <a:solidFill>
                  <a:schemeClr val="bg1"/>
                </a:solidFill>
              </a:endParaRPr>
            </a:p>
          </p:txBody>
        </p:sp>
        <p:sp>
          <p:nvSpPr>
            <p:cNvPr id="10" name="Metin kutusu 9"/>
            <p:cNvSpPr txBox="1"/>
            <p:nvPr/>
          </p:nvSpPr>
          <p:spPr>
            <a:xfrm>
              <a:off x="3503278" y="5272340"/>
              <a:ext cx="1709838" cy="477044"/>
            </a:xfrm>
            <a:prstGeom prst="rect">
              <a:avLst/>
            </a:prstGeom>
            <a:noFill/>
          </p:spPr>
          <p:txBody>
            <a:bodyPr wrap="square" lIns="91429" tIns="45715" rIns="91429" bIns="45715" rtlCol="0">
              <a:spAutoFit/>
            </a:bodyPr>
            <a:lstStyle/>
            <a:p>
              <a:pPr algn="ctr"/>
              <a:r>
                <a:rPr lang="tr-TR" sz="2500" b="1" dirty="0"/>
                <a:t>50 BİN</a:t>
              </a:r>
            </a:p>
          </p:txBody>
        </p:sp>
      </p:grpSp>
      <p:grpSp>
        <p:nvGrpSpPr>
          <p:cNvPr id="3" name="Grup 2"/>
          <p:cNvGrpSpPr/>
          <p:nvPr/>
        </p:nvGrpSpPr>
        <p:grpSpPr>
          <a:xfrm>
            <a:off x="2218950" y="673102"/>
            <a:ext cx="2365750" cy="2167786"/>
            <a:chOff x="3361950" y="673102"/>
            <a:chExt cx="2365750" cy="2167786"/>
          </a:xfrm>
        </p:grpSpPr>
        <p:sp>
          <p:nvSpPr>
            <p:cNvPr id="6" name="Metin kutusu 5"/>
            <p:cNvSpPr txBox="1"/>
            <p:nvPr/>
          </p:nvSpPr>
          <p:spPr>
            <a:xfrm>
              <a:off x="4060478" y="2456177"/>
              <a:ext cx="1667222" cy="384711"/>
            </a:xfrm>
            <a:prstGeom prst="rect">
              <a:avLst/>
            </a:prstGeom>
            <a:noFill/>
          </p:spPr>
          <p:txBody>
            <a:bodyPr wrap="square" lIns="91429" tIns="45715" rIns="91429" bIns="45715" rtlCol="0">
              <a:spAutoFit/>
            </a:bodyPr>
            <a:lstStyle/>
            <a:p>
              <a:r>
                <a:rPr lang="tr-TR" sz="1900" b="1" dirty="0">
                  <a:solidFill>
                    <a:schemeClr val="bg1"/>
                  </a:solidFill>
                </a:rPr>
                <a:t>MÜHENDİSLİK</a:t>
              </a:r>
            </a:p>
          </p:txBody>
        </p:sp>
        <p:sp>
          <p:nvSpPr>
            <p:cNvPr id="11" name="Metin kutusu 10"/>
            <p:cNvSpPr txBox="1"/>
            <p:nvPr/>
          </p:nvSpPr>
          <p:spPr>
            <a:xfrm>
              <a:off x="3361950" y="673102"/>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5" name="Grup 14"/>
          <p:cNvGrpSpPr/>
          <p:nvPr/>
        </p:nvGrpSpPr>
        <p:grpSpPr>
          <a:xfrm>
            <a:off x="4246287" y="3312859"/>
            <a:ext cx="2954455" cy="2442700"/>
            <a:chOff x="5452787" y="3312859"/>
            <a:chExt cx="2954455" cy="2442700"/>
          </a:xfrm>
        </p:grpSpPr>
        <p:sp>
          <p:nvSpPr>
            <p:cNvPr id="7" name="Metin kutusu 6"/>
            <p:cNvSpPr txBox="1"/>
            <p:nvPr/>
          </p:nvSpPr>
          <p:spPr>
            <a:xfrm>
              <a:off x="5452787" y="3312859"/>
              <a:ext cx="2179755" cy="384711"/>
            </a:xfrm>
            <a:prstGeom prst="rect">
              <a:avLst/>
            </a:prstGeom>
            <a:noFill/>
          </p:spPr>
          <p:txBody>
            <a:bodyPr wrap="square" lIns="91429" tIns="45715" rIns="91429" bIns="45715" rtlCol="0">
              <a:spAutoFit/>
            </a:bodyPr>
            <a:lstStyle/>
            <a:p>
              <a:r>
                <a:rPr lang="tr-TR" sz="1900" b="1" dirty="0">
                  <a:solidFill>
                    <a:schemeClr val="bg1"/>
                  </a:solidFill>
                </a:rPr>
                <a:t>ÖĞRETMENLİK</a:t>
              </a:r>
            </a:p>
          </p:txBody>
        </p:sp>
        <p:sp>
          <p:nvSpPr>
            <p:cNvPr id="12" name="Metin kutusu 11"/>
            <p:cNvSpPr txBox="1"/>
            <p:nvPr/>
          </p:nvSpPr>
          <p:spPr>
            <a:xfrm>
              <a:off x="6697405" y="5278515"/>
              <a:ext cx="1709837" cy="477044"/>
            </a:xfrm>
            <a:prstGeom prst="rect">
              <a:avLst/>
            </a:prstGeom>
            <a:noFill/>
          </p:spPr>
          <p:txBody>
            <a:bodyPr wrap="square" lIns="91429" tIns="45715" rIns="91429" bIns="45715" rtlCol="0">
              <a:spAutoFit/>
            </a:bodyPr>
            <a:lstStyle/>
            <a:p>
              <a:pPr algn="ctr"/>
              <a:r>
                <a:rPr lang="tr-TR" sz="2500" b="1" dirty="0"/>
                <a:t>300 BİN</a:t>
              </a:r>
            </a:p>
          </p:txBody>
        </p:sp>
      </p:grpSp>
      <p:grpSp>
        <p:nvGrpSpPr>
          <p:cNvPr id="16" name="Grup 15"/>
          <p:cNvGrpSpPr/>
          <p:nvPr/>
        </p:nvGrpSpPr>
        <p:grpSpPr>
          <a:xfrm>
            <a:off x="5143186" y="673101"/>
            <a:ext cx="2159313" cy="2167787"/>
            <a:chOff x="5196467" y="673101"/>
            <a:chExt cx="2725470" cy="2167787"/>
          </a:xfrm>
        </p:grpSpPr>
        <p:sp>
          <p:nvSpPr>
            <p:cNvPr id="8" name="Metin kutusu 7"/>
            <p:cNvSpPr txBox="1"/>
            <p:nvPr/>
          </p:nvSpPr>
          <p:spPr>
            <a:xfrm>
              <a:off x="6277562" y="2379233"/>
              <a:ext cx="1644375" cy="461655"/>
            </a:xfrm>
            <a:prstGeom prst="rect">
              <a:avLst/>
            </a:prstGeom>
            <a:noFill/>
          </p:spPr>
          <p:txBody>
            <a:bodyPr wrap="square" lIns="91429" tIns="45715" rIns="91429" bIns="45715" rtlCol="0">
              <a:spAutoFit/>
            </a:bodyPr>
            <a:lstStyle/>
            <a:p>
              <a:r>
                <a:rPr lang="tr-TR" sz="2400" b="1" dirty="0">
                  <a:solidFill>
                    <a:schemeClr val="bg1"/>
                  </a:solidFill>
                </a:rPr>
                <a:t>HUKUK</a:t>
              </a:r>
            </a:p>
          </p:txBody>
        </p:sp>
        <p:sp>
          <p:nvSpPr>
            <p:cNvPr id="13" name="Metin kutusu 12"/>
            <p:cNvSpPr txBox="1"/>
            <p:nvPr/>
          </p:nvSpPr>
          <p:spPr>
            <a:xfrm>
              <a:off x="5196467" y="673101"/>
              <a:ext cx="1709836" cy="477044"/>
            </a:xfrm>
            <a:prstGeom prst="rect">
              <a:avLst/>
            </a:prstGeom>
            <a:noFill/>
          </p:spPr>
          <p:txBody>
            <a:bodyPr wrap="square" lIns="91429" tIns="45715" rIns="91429" bIns="45715" rtlCol="0">
              <a:spAutoFit/>
            </a:bodyPr>
            <a:lstStyle/>
            <a:p>
              <a:pPr algn="ctr"/>
              <a:r>
                <a:rPr lang="tr-TR" sz="2500" b="1" dirty="0"/>
                <a:t>125 BİN</a:t>
              </a:r>
            </a:p>
          </p:txBody>
        </p:sp>
      </p:grpSp>
      <p:grpSp>
        <p:nvGrpSpPr>
          <p:cNvPr id="18" name="Grup 17"/>
          <p:cNvGrpSpPr/>
          <p:nvPr/>
        </p:nvGrpSpPr>
        <p:grpSpPr>
          <a:xfrm>
            <a:off x="7239001" y="3294375"/>
            <a:ext cx="2734494" cy="2435612"/>
            <a:chOff x="8445501" y="3294375"/>
            <a:chExt cx="2734494" cy="2435612"/>
          </a:xfrm>
        </p:grpSpPr>
        <p:sp>
          <p:nvSpPr>
            <p:cNvPr id="9" name="Metin kutusu 8"/>
            <p:cNvSpPr txBox="1"/>
            <p:nvPr/>
          </p:nvSpPr>
          <p:spPr>
            <a:xfrm>
              <a:off x="8445501" y="3294375"/>
              <a:ext cx="2247900" cy="400099"/>
            </a:xfrm>
            <a:prstGeom prst="rect">
              <a:avLst/>
            </a:prstGeom>
            <a:noFill/>
          </p:spPr>
          <p:txBody>
            <a:bodyPr wrap="square" lIns="91429" tIns="45715" rIns="91429" bIns="45715" rtlCol="0">
              <a:spAutoFit/>
            </a:bodyPr>
            <a:lstStyle/>
            <a:p>
              <a:r>
                <a:rPr lang="tr-TR" sz="2000" b="1" dirty="0">
                  <a:solidFill>
                    <a:schemeClr val="bg1"/>
                  </a:solidFill>
                </a:rPr>
                <a:t>MİMARLIK</a:t>
              </a:r>
              <a:endParaRPr lang="tr-TR" b="1" dirty="0">
                <a:solidFill>
                  <a:schemeClr val="bg1"/>
                </a:solidFill>
              </a:endParaRPr>
            </a:p>
          </p:txBody>
        </p:sp>
        <p:sp>
          <p:nvSpPr>
            <p:cNvPr id="14" name="Metin kutusu 13"/>
            <p:cNvSpPr txBox="1"/>
            <p:nvPr/>
          </p:nvSpPr>
          <p:spPr>
            <a:xfrm>
              <a:off x="9470158" y="5252943"/>
              <a:ext cx="1709837" cy="477044"/>
            </a:xfrm>
            <a:prstGeom prst="rect">
              <a:avLst/>
            </a:prstGeom>
            <a:noFill/>
          </p:spPr>
          <p:txBody>
            <a:bodyPr wrap="square" lIns="91429" tIns="45715" rIns="91429" bIns="45715" rtlCol="0">
              <a:spAutoFit/>
            </a:bodyPr>
            <a:lstStyle/>
            <a:p>
              <a:pPr algn="ctr"/>
              <a:r>
                <a:rPr lang="tr-TR" sz="2500" b="1" dirty="0"/>
                <a:t>250 BİN</a:t>
              </a:r>
            </a:p>
          </p:txBody>
        </p:sp>
      </p:grpSp>
      <p:sp>
        <p:nvSpPr>
          <p:cNvPr id="17" name="Metin kutusu 16"/>
          <p:cNvSpPr txBox="1"/>
          <p:nvPr/>
        </p:nvSpPr>
        <p:spPr>
          <a:xfrm>
            <a:off x="3945330" y="5714623"/>
            <a:ext cx="8337106" cy="677098"/>
          </a:xfrm>
          <a:prstGeom prst="rect">
            <a:avLst/>
          </a:prstGeom>
          <a:noFill/>
        </p:spPr>
        <p:txBody>
          <a:bodyPr wrap="square" lIns="91429" tIns="45715" rIns="91429" bIns="45715" rtlCol="0">
            <a:spAutoFit/>
          </a:bodyPr>
          <a:lstStyle/>
          <a:p>
            <a:pPr algn="ctr"/>
            <a:r>
              <a:rPr lang="tr-TR" sz="1900" b="1" dirty="0"/>
              <a:t>MÜHENDİSLİK PROGRAMLARINDA, ZİRAAT MÜHENDİSLİĞİ, ORMAN MÜHENDİSLİĞİ VE SU ÜRÜNLERİ MÜHENDİSLİĞİ SIRALAMA BARAJI DIŞINDADIR…</a:t>
            </a:r>
          </a:p>
        </p:txBody>
      </p:sp>
      <p:grpSp>
        <p:nvGrpSpPr>
          <p:cNvPr id="19" name="Grup 18"/>
          <p:cNvGrpSpPr/>
          <p:nvPr/>
        </p:nvGrpSpPr>
        <p:grpSpPr>
          <a:xfrm>
            <a:off x="68901" y="62896"/>
            <a:ext cx="12519305" cy="507831"/>
            <a:chOff x="161412" y="62264"/>
            <a:chExt cx="12519305" cy="488225"/>
          </a:xfrm>
        </p:grpSpPr>
        <p:pic>
          <p:nvPicPr>
            <p:cNvPr id="20" name="Resim 19"/>
            <p:cNvPicPr>
              <a:picLocks noChangeAspect="1"/>
            </p:cNvPicPr>
            <p:nvPr/>
          </p:nvPicPr>
          <p:blipFill>
            <a:blip r:embed="rId5" cstate="print"/>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BÖLÜMLER İÇİN UYGULANAN BARAJ SIRALAMALARI</a:t>
              </a:r>
            </a:p>
          </p:txBody>
        </p:sp>
      </p:grpSp>
      <p:sp>
        <p:nvSpPr>
          <p:cNvPr id="22" name="Metin kutusu 21"/>
          <p:cNvSpPr txBox="1"/>
          <p:nvPr/>
        </p:nvSpPr>
        <p:spPr>
          <a:xfrm>
            <a:off x="68901" y="4387760"/>
            <a:ext cx="3131499" cy="2723812"/>
          </a:xfrm>
          <a:prstGeom prst="rect">
            <a:avLst/>
          </a:prstGeom>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tr-TR" sz="2700" b="1" u="sng" dirty="0">
                <a:solidFill>
                  <a:srgbClr val="FF0000"/>
                </a:solidFill>
                <a:effectLst>
                  <a:outerShdw blurRad="38100" dist="38100" dir="2700000" algn="tl">
                    <a:srgbClr val="000000">
                      <a:alpha val="43137"/>
                    </a:srgbClr>
                  </a:outerShdw>
                </a:effectLst>
              </a:rPr>
              <a:t>NOT</a:t>
            </a:r>
            <a:r>
              <a:rPr lang="tr-TR" sz="2700" b="1" dirty="0"/>
              <a:t>: </a:t>
            </a:r>
            <a:r>
              <a:rPr lang="tr-TR" sz="1800" dirty="0"/>
              <a:t>2020-YKS’den itibaren Özel Yetenek Sınavı ile öğrenci alan </a:t>
            </a:r>
            <a:r>
              <a:rPr lang="tr-TR" sz="1800" b="1" dirty="0"/>
              <a:t>ÖĞRETMENLİK PROGRAMLARINA </a:t>
            </a:r>
          </a:p>
          <a:p>
            <a:pPr algn="ctr"/>
            <a:r>
              <a:rPr lang="tr-TR" sz="1800" dirty="0"/>
              <a:t>başvuru yapabilmek için adayların TYT puanının en düşük 800 bininci başarı sırasına sahip olmaları gerekmektedir.</a:t>
            </a:r>
          </a:p>
        </p:txBody>
      </p:sp>
      <p:grpSp>
        <p:nvGrpSpPr>
          <p:cNvPr id="32" name="Grup 31"/>
          <p:cNvGrpSpPr/>
          <p:nvPr/>
        </p:nvGrpSpPr>
        <p:grpSpPr>
          <a:xfrm>
            <a:off x="7898672" y="800100"/>
            <a:ext cx="2311703" cy="2167787"/>
            <a:chOff x="5292647" y="673101"/>
            <a:chExt cx="2917820" cy="2167787"/>
          </a:xfrm>
        </p:grpSpPr>
        <p:sp>
          <p:nvSpPr>
            <p:cNvPr id="33" name="Metin kutusu 32"/>
            <p:cNvSpPr txBox="1"/>
            <p:nvPr/>
          </p:nvSpPr>
          <p:spPr>
            <a:xfrm>
              <a:off x="6177658" y="2379233"/>
              <a:ext cx="2032809" cy="461655"/>
            </a:xfrm>
            <a:prstGeom prst="rect">
              <a:avLst/>
            </a:prstGeom>
            <a:noFill/>
          </p:spPr>
          <p:txBody>
            <a:bodyPr wrap="square" lIns="91429" tIns="45715" rIns="91429" bIns="45715" rtlCol="0">
              <a:spAutoFit/>
            </a:bodyPr>
            <a:lstStyle/>
            <a:p>
              <a:r>
                <a:rPr lang="tr-TR" sz="2400" b="1" dirty="0">
                  <a:solidFill>
                    <a:schemeClr val="bg1"/>
                  </a:solidFill>
                </a:rPr>
                <a:t>ECZACILIK</a:t>
              </a:r>
            </a:p>
          </p:txBody>
        </p:sp>
        <p:sp>
          <p:nvSpPr>
            <p:cNvPr id="34" name="Metin kutusu 33"/>
            <p:cNvSpPr txBox="1"/>
            <p:nvPr/>
          </p:nvSpPr>
          <p:spPr>
            <a:xfrm>
              <a:off x="5292647" y="673101"/>
              <a:ext cx="1709835" cy="477044"/>
            </a:xfrm>
            <a:prstGeom prst="rect">
              <a:avLst/>
            </a:prstGeom>
            <a:noFill/>
          </p:spPr>
          <p:txBody>
            <a:bodyPr wrap="square" lIns="91429" tIns="45715" rIns="91429" bIns="45715" rtlCol="0">
              <a:spAutoFit/>
            </a:bodyPr>
            <a:lstStyle/>
            <a:p>
              <a:pPr algn="ctr"/>
              <a:r>
                <a:rPr lang="tr-TR" sz="2500" b="1" dirty="0"/>
                <a:t>100 BİN</a:t>
              </a:r>
            </a:p>
          </p:txBody>
        </p:sp>
      </p:grpSp>
      <p:grpSp>
        <p:nvGrpSpPr>
          <p:cNvPr id="37" name="Grup 36"/>
          <p:cNvGrpSpPr/>
          <p:nvPr/>
        </p:nvGrpSpPr>
        <p:grpSpPr>
          <a:xfrm>
            <a:off x="9613901" y="3192775"/>
            <a:ext cx="3189154" cy="2621032"/>
            <a:chOff x="8115301" y="3154675"/>
            <a:chExt cx="3189154" cy="2621032"/>
          </a:xfrm>
        </p:grpSpPr>
        <p:sp>
          <p:nvSpPr>
            <p:cNvPr id="38" name="Metin kutusu 37"/>
            <p:cNvSpPr txBox="1"/>
            <p:nvPr/>
          </p:nvSpPr>
          <p:spPr>
            <a:xfrm>
              <a:off x="8115301" y="3154675"/>
              <a:ext cx="2247900" cy="707876"/>
            </a:xfrm>
            <a:prstGeom prst="rect">
              <a:avLst/>
            </a:prstGeom>
            <a:noFill/>
          </p:spPr>
          <p:txBody>
            <a:bodyPr wrap="square" lIns="91429" tIns="45715" rIns="91429" bIns="45715" rtlCol="0">
              <a:spAutoFit/>
            </a:bodyPr>
            <a:lstStyle/>
            <a:p>
              <a:pPr algn="ctr"/>
              <a:r>
                <a:rPr lang="tr-TR" sz="2000" b="1" dirty="0">
                  <a:solidFill>
                    <a:schemeClr val="bg1"/>
                  </a:solidFill>
                </a:rPr>
                <a:t>DİŞ </a:t>
              </a:r>
            </a:p>
            <a:p>
              <a:pPr algn="ctr"/>
              <a:r>
                <a:rPr lang="tr-TR" sz="2000" b="1" dirty="0">
                  <a:solidFill>
                    <a:schemeClr val="bg1"/>
                  </a:solidFill>
                </a:rPr>
                <a:t>HEKİMLİĞİ</a:t>
              </a:r>
              <a:endParaRPr lang="tr-TR" b="1" dirty="0">
                <a:solidFill>
                  <a:schemeClr val="bg1"/>
                </a:solidFill>
              </a:endParaRPr>
            </a:p>
          </p:txBody>
        </p:sp>
        <p:sp>
          <p:nvSpPr>
            <p:cNvPr id="39" name="Metin kutusu 38"/>
            <p:cNvSpPr txBox="1"/>
            <p:nvPr/>
          </p:nvSpPr>
          <p:spPr>
            <a:xfrm>
              <a:off x="9594618" y="5298663"/>
              <a:ext cx="1709837" cy="477044"/>
            </a:xfrm>
            <a:prstGeom prst="rect">
              <a:avLst/>
            </a:prstGeom>
            <a:noFill/>
          </p:spPr>
          <p:txBody>
            <a:bodyPr wrap="square" lIns="91429" tIns="45715" rIns="91429" bIns="45715" rtlCol="0">
              <a:spAutoFit/>
            </a:bodyPr>
            <a:lstStyle/>
            <a:p>
              <a:pPr algn="ctr"/>
              <a:r>
                <a:rPr lang="tr-TR" sz="2500" b="1" dirty="0"/>
                <a:t>80 BİN</a:t>
              </a:r>
            </a:p>
          </p:txBody>
        </p:sp>
      </p:grpSp>
      <p:sp>
        <p:nvSpPr>
          <p:cNvPr id="23" name="Dikdörtgen 22"/>
          <p:cNvSpPr/>
          <p:nvPr/>
        </p:nvSpPr>
        <p:spPr>
          <a:xfrm>
            <a:off x="9389393" y="588109"/>
            <a:ext cx="3198813" cy="1624804"/>
          </a:xfrm>
          <a:prstGeom prst="rect">
            <a:avLst/>
          </a:prstGeom>
        </p:spPr>
        <p:txBody>
          <a:bodyPr wrap="square">
            <a:spAutoFit/>
          </a:bodyPr>
          <a:lstStyle/>
          <a:p>
            <a:pPr algn="ctr">
              <a:lnSpc>
                <a:spcPts val="1650"/>
              </a:lnSpc>
              <a:spcAft>
                <a:spcPts val="1000"/>
              </a:spcAft>
            </a:pPr>
            <a:r>
              <a:rPr lang="tr-TR" sz="1800" b="1" dirty="0">
                <a:solidFill>
                  <a:srgbClr val="000000"/>
                </a:solidFill>
                <a:ea typeface="Times New Roman" panose="02020603050405020304" pitchFamily="18" charset="0"/>
                <a:cs typeface="Times New Roman" panose="02020603050405020304" pitchFamily="18" charset="0"/>
              </a:rPr>
              <a:t>Hukuk Fakülteleri için      </a:t>
            </a:r>
            <a:r>
              <a:rPr lang="tr-TR" sz="1800" b="1" dirty="0">
                <a:solidFill>
                  <a:srgbClr val="FF0000"/>
                </a:solidFill>
                <a:ea typeface="Times New Roman" panose="02020603050405020304" pitchFamily="18" charset="0"/>
                <a:cs typeface="Times New Roman" panose="02020603050405020304" pitchFamily="18" charset="0"/>
              </a:rPr>
              <a:t>‘Meslek İcra Sınavı‘</a:t>
            </a:r>
            <a:r>
              <a:rPr lang="tr-TR" sz="1800" b="1" dirty="0">
                <a:solidFill>
                  <a:srgbClr val="000000"/>
                </a:solidFill>
                <a:ea typeface="Times New Roman" panose="02020603050405020304" pitchFamily="18" charset="0"/>
                <a:cs typeface="Times New Roman" panose="02020603050405020304" pitchFamily="18" charset="0"/>
              </a:rPr>
              <a:t>nın  yasalaşması durumunda    Hukuk mezunlarının mesleklerini icra edebilmeleri için girmeleri gereken zorunlu bir sınav olacaktır.  </a:t>
            </a:r>
            <a:endParaRPr lang="tr-TR" sz="2400" b="1" dirty="0">
              <a:effectLst/>
              <a:ea typeface="Calibri" panose="020F0502020204030204" pitchFamily="34" charset="0"/>
              <a:cs typeface="Times New Roman" panose="02020603050405020304" pitchFamily="18" charset="0"/>
            </a:endParaRPr>
          </a:p>
        </p:txBody>
      </p:sp>
      <p:sp>
        <p:nvSpPr>
          <p:cNvPr id="35" name="Metin kutusu 34"/>
          <p:cNvSpPr txBox="1"/>
          <p:nvPr/>
        </p:nvSpPr>
        <p:spPr>
          <a:xfrm>
            <a:off x="3444240" y="6417016"/>
            <a:ext cx="9161267" cy="677098"/>
          </a:xfrm>
          <a:prstGeom prst="rect">
            <a:avLst/>
          </a:prstGeom>
        </p:spPr>
        <p:style>
          <a:lnRef idx="3">
            <a:schemeClr val="lt1"/>
          </a:lnRef>
          <a:fillRef idx="1">
            <a:schemeClr val="accent1"/>
          </a:fillRef>
          <a:effectRef idx="1">
            <a:schemeClr val="accent1"/>
          </a:effectRef>
          <a:fontRef idx="minor">
            <a:schemeClr val="lt1"/>
          </a:fontRef>
        </p:style>
        <p:txBody>
          <a:bodyPr wrap="square" lIns="91429" tIns="45715" rIns="91429" bIns="45715" rtlCol="0">
            <a:spAutoFit/>
          </a:bodyPr>
          <a:lstStyle/>
          <a:p>
            <a:pPr algn="ctr"/>
            <a:r>
              <a:rPr lang="tr-TR" sz="1900" b="1" dirty="0"/>
              <a:t>BARAJ SIRALAMALARI TÜRKİYE VE KIBRIS’DAKİ ÜNİVERSİTELER İÇİN GEÇERLİDİR. İSTEYEN VAKIF ÜNİVERSİTELERİ BU BARAJ SIRALAMALARINI DAHA DA ÖNE ÇEKEBİLECEKTİR.</a:t>
            </a:r>
          </a:p>
        </p:txBody>
      </p:sp>
    </p:spTree>
    <p:extLst>
      <p:ext uri="{BB962C8B-B14F-4D97-AF65-F5344CB8AC3E}">
        <p14:creationId xmlns:p14="http://schemas.microsoft.com/office/powerpoint/2010/main" val="20767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1000" fill="hold"/>
                                        <p:tgtEl>
                                          <p:spTgt spid="23"/>
                                        </p:tgtEl>
                                        <p:attrNameLst>
                                          <p:attrName>ppt_w</p:attrName>
                                        </p:attrNameLst>
                                      </p:cBhvr>
                                      <p:tavLst>
                                        <p:tav tm="0">
                                          <p:val>
                                            <p:fltVal val="0"/>
                                          </p:val>
                                        </p:tav>
                                        <p:tav tm="100000">
                                          <p:val>
                                            <p:strVal val="#ppt_w"/>
                                          </p:val>
                                        </p:tav>
                                      </p:tavLst>
                                    </p:anim>
                                    <p:anim calcmode="lin" valueType="num">
                                      <p:cBhvr>
                                        <p:cTn id="53" dur="1000" fill="hold"/>
                                        <p:tgtEl>
                                          <p:spTgt spid="23"/>
                                        </p:tgtEl>
                                        <p:attrNameLst>
                                          <p:attrName>ppt_h</p:attrName>
                                        </p:attrNameLst>
                                      </p:cBhvr>
                                      <p:tavLst>
                                        <p:tav tm="0">
                                          <p:val>
                                            <p:fltVal val="0"/>
                                          </p:val>
                                        </p:tav>
                                        <p:tav tm="100000">
                                          <p:val>
                                            <p:strVal val="#ppt_h"/>
                                          </p:val>
                                        </p:tav>
                                      </p:tavLst>
                                    </p:anim>
                                    <p:anim calcmode="lin" valueType="num">
                                      <p:cBhvr>
                                        <p:cTn id="54" dur="1000" fill="hold"/>
                                        <p:tgtEl>
                                          <p:spTgt spid="23"/>
                                        </p:tgtEl>
                                        <p:attrNameLst>
                                          <p:attrName>style.rotation</p:attrName>
                                        </p:attrNameLst>
                                      </p:cBhvr>
                                      <p:tavLst>
                                        <p:tav tm="0">
                                          <p:val>
                                            <p:fltVal val="90"/>
                                          </p:val>
                                        </p:tav>
                                        <p:tav tm="100000">
                                          <p:val>
                                            <p:fltVal val="0"/>
                                          </p:val>
                                        </p:tav>
                                      </p:tavLst>
                                    </p:anim>
                                    <p:animEffect transition="in" filter="fade">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fill="hold"/>
                                        <p:tgtEl>
                                          <p:spTgt spid="32"/>
                                        </p:tgtEl>
                                        <p:attrNameLst>
                                          <p:attrName>ppt_x</p:attrName>
                                        </p:attrNameLst>
                                      </p:cBhvr>
                                      <p:tavLst>
                                        <p:tav tm="0">
                                          <p:val>
                                            <p:strVal val="#ppt_x"/>
                                          </p:val>
                                        </p:tav>
                                        <p:tav tm="100000">
                                          <p:val>
                                            <p:strVal val="#ppt_x"/>
                                          </p:val>
                                        </p:tav>
                                      </p:tavLst>
                                    </p:anim>
                                    <p:anim calcmode="lin" valueType="num">
                                      <p:cBhvr additive="base">
                                        <p:cTn id="6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additive="base">
                                        <p:cTn id="78" dur="500" fill="hold"/>
                                        <p:tgtEl>
                                          <p:spTgt spid="35"/>
                                        </p:tgtEl>
                                        <p:attrNameLst>
                                          <p:attrName>ppt_x</p:attrName>
                                        </p:attrNameLst>
                                      </p:cBhvr>
                                      <p:tavLst>
                                        <p:tav tm="0">
                                          <p:val>
                                            <p:strVal val="#ppt_x"/>
                                          </p:val>
                                        </p:tav>
                                        <p:tav tm="100000">
                                          <p:val>
                                            <p:strVal val="#ppt_x"/>
                                          </p:val>
                                        </p:tav>
                                      </p:tavLst>
                                    </p:anim>
                                    <p:anim calcmode="lin" valueType="num">
                                      <p:cBhvr additive="base">
                                        <p:cTn id="7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19"/>
                                        </p:tgtEl>
                                        <p:attrNameLst>
                                          <p:attrName>ppt_x</p:attrName>
                                        </p:attrNameLst>
                                      </p:cBhvr>
                                      <p:tavLst>
                                        <p:tav tm="0">
                                          <p:val>
                                            <p:strVal val="ppt_x"/>
                                          </p:val>
                                        </p:tav>
                                        <p:tav tm="100000">
                                          <p:val>
                                            <p:strVal val="ppt_x"/>
                                          </p:val>
                                        </p:tav>
                                      </p:tavLst>
                                    </p:anim>
                                    <p:anim calcmode="lin" valueType="num">
                                      <p:cBhvr additive="base">
                                        <p:cTn id="84" dur="500"/>
                                        <p:tgtEl>
                                          <p:spTgt spid="19"/>
                                        </p:tgtEl>
                                        <p:attrNameLst>
                                          <p:attrName>ppt_y</p:attrName>
                                        </p:attrNameLst>
                                      </p:cBhvr>
                                      <p:tavLst>
                                        <p:tav tm="0">
                                          <p:val>
                                            <p:strVal val="ppt_y"/>
                                          </p:val>
                                        </p:tav>
                                        <p:tav tm="100000">
                                          <p:val>
                                            <p:strVal val="1+ppt_h/2"/>
                                          </p:val>
                                        </p:tav>
                                      </p:tavLst>
                                    </p:anim>
                                    <p:set>
                                      <p:cBhvr>
                                        <p:cTn id="85" dur="1" fill="hold">
                                          <p:stCondLst>
                                            <p:cond delay="499"/>
                                          </p:stCondLst>
                                        </p:cTn>
                                        <p:tgtEl>
                                          <p:spTgt spid="19"/>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43"/>
                                        </p:tgtEl>
                                        <p:attrNameLst>
                                          <p:attrName>ppt_x</p:attrName>
                                        </p:attrNameLst>
                                      </p:cBhvr>
                                      <p:tavLst>
                                        <p:tav tm="0">
                                          <p:val>
                                            <p:strVal val="ppt_x"/>
                                          </p:val>
                                        </p:tav>
                                        <p:tav tm="100000">
                                          <p:val>
                                            <p:strVal val="ppt_x"/>
                                          </p:val>
                                        </p:tav>
                                      </p:tavLst>
                                    </p:anim>
                                    <p:anim calcmode="lin" valueType="num">
                                      <p:cBhvr additive="base">
                                        <p:cTn id="88" dur="500"/>
                                        <p:tgtEl>
                                          <p:spTgt spid="43"/>
                                        </p:tgtEl>
                                        <p:attrNameLst>
                                          <p:attrName>ppt_y</p:attrName>
                                        </p:attrNameLst>
                                      </p:cBhvr>
                                      <p:tavLst>
                                        <p:tav tm="0">
                                          <p:val>
                                            <p:strVal val="ppt_y"/>
                                          </p:val>
                                        </p:tav>
                                        <p:tav tm="100000">
                                          <p:val>
                                            <p:strVal val="1+ppt_h/2"/>
                                          </p:val>
                                        </p:tav>
                                      </p:tavLst>
                                    </p:anim>
                                    <p:set>
                                      <p:cBhvr>
                                        <p:cTn id="89" dur="1" fill="hold">
                                          <p:stCondLst>
                                            <p:cond delay="499"/>
                                          </p:stCondLst>
                                        </p:cTn>
                                        <p:tgtEl>
                                          <p:spTgt spid="43"/>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2"/>
                                        </p:tgtEl>
                                        <p:attrNameLst>
                                          <p:attrName>ppt_x</p:attrName>
                                        </p:attrNameLst>
                                      </p:cBhvr>
                                      <p:tavLst>
                                        <p:tav tm="0">
                                          <p:val>
                                            <p:strVal val="ppt_x"/>
                                          </p:val>
                                        </p:tav>
                                        <p:tav tm="100000">
                                          <p:val>
                                            <p:strVal val="ppt_x"/>
                                          </p:val>
                                        </p:tav>
                                      </p:tavLst>
                                    </p:anim>
                                    <p:anim calcmode="lin" valueType="num">
                                      <p:cBhvr additive="base">
                                        <p:cTn id="92" dur="500"/>
                                        <p:tgtEl>
                                          <p:spTgt spid="2"/>
                                        </p:tgtEl>
                                        <p:attrNameLst>
                                          <p:attrName>ppt_y</p:attrName>
                                        </p:attrNameLst>
                                      </p:cBhvr>
                                      <p:tavLst>
                                        <p:tav tm="0">
                                          <p:val>
                                            <p:strVal val="ppt_y"/>
                                          </p:val>
                                        </p:tav>
                                        <p:tav tm="100000">
                                          <p:val>
                                            <p:strVal val="1+ppt_h/2"/>
                                          </p:val>
                                        </p:tav>
                                      </p:tavLst>
                                    </p:anim>
                                    <p:set>
                                      <p:cBhvr>
                                        <p:cTn id="93" dur="1" fill="hold">
                                          <p:stCondLst>
                                            <p:cond delay="499"/>
                                          </p:stCondLst>
                                        </p:cTn>
                                        <p:tgtEl>
                                          <p:spTgt spid="2"/>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3"/>
                                        </p:tgtEl>
                                        <p:attrNameLst>
                                          <p:attrName>ppt_x</p:attrName>
                                        </p:attrNameLst>
                                      </p:cBhvr>
                                      <p:tavLst>
                                        <p:tav tm="0">
                                          <p:val>
                                            <p:strVal val="ppt_x"/>
                                          </p:val>
                                        </p:tav>
                                        <p:tav tm="100000">
                                          <p:val>
                                            <p:strVal val="ppt_x"/>
                                          </p:val>
                                        </p:tav>
                                      </p:tavLst>
                                    </p:anim>
                                    <p:anim calcmode="lin" valueType="num">
                                      <p:cBhvr additive="base">
                                        <p:cTn id="96" dur="500"/>
                                        <p:tgtEl>
                                          <p:spTgt spid="3"/>
                                        </p:tgtEl>
                                        <p:attrNameLst>
                                          <p:attrName>ppt_y</p:attrName>
                                        </p:attrNameLst>
                                      </p:cBhvr>
                                      <p:tavLst>
                                        <p:tav tm="0">
                                          <p:val>
                                            <p:strVal val="ppt_y"/>
                                          </p:val>
                                        </p:tav>
                                        <p:tav tm="100000">
                                          <p:val>
                                            <p:strVal val="1+ppt_h/2"/>
                                          </p:val>
                                        </p:tav>
                                      </p:tavLst>
                                    </p:anim>
                                    <p:set>
                                      <p:cBhvr>
                                        <p:cTn id="97" dur="1" fill="hold">
                                          <p:stCondLst>
                                            <p:cond delay="499"/>
                                          </p:stCondLst>
                                        </p:cTn>
                                        <p:tgtEl>
                                          <p:spTgt spid="3"/>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17"/>
                                        </p:tgtEl>
                                        <p:attrNameLst>
                                          <p:attrName>ppt_x</p:attrName>
                                        </p:attrNameLst>
                                      </p:cBhvr>
                                      <p:tavLst>
                                        <p:tav tm="0">
                                          <p:val>
                                            <p:strVal val="ppt_x"/>
                                          </p:val>
                                        </p:tav>
                                        <p:tav tm="100000">
                                          <p:val>
                                            <p:strVal val="ppt_x"/>
                                          </p:val>
                                        </p:tav>
                                      </p:tavLst>
                                    </p:anim>
                                    <p:anim calcmode="lin" valueType="num">
                                      <p:cBhvr additive="base">
                                        <p:cTn id="100" dur="500"/>
                                        <p:tgtEl>
                                          <p:spTgt spid="17"/>
                                        </p:tgtEl>
                                        <p:attrNameLst>
                                          <p:attrName>ppt_y</p:attrName>
                                        </p:attrNameLst>
                                      </p:cBhvr>
                                      <p:tavLst>
                                        <p:tav tm="0">
                                          <p:val>
                                            <p:strVal val="ppt_y"/>
                                          </p:val>
                                        </p:tav>
                                        <p:tav tm="100000">
                                          <p:val>
                                            <p:strVal val="1+ppt_h/2"/>
                                          </p:val>
                                        </p:tav>
                                      </p:tavLst>
                                    </p:anim>
                                    <p:set>
                                      <p:cBhvr>
                                        <p:cTn id="101" dur="1" fill="hold">
                                          <p:stCondLst>
                                            <p:cond delay="499"/>
                                          </p:stCondLst>
                                        </p:cTn>
                                        <p:tgtEl>
                                          <p:spTgt spid="17"/>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15"/>
                                        </p:tgtEl>
                                        <p:attrNameLst>
                                          <p:attrName>ppt_x</p:attrName>
                                        </p:attrNameLst>
                                      </p:cBhvr>
                                      <p:tavLst>
                                        <p:tav tm="0">
                                          <p:val>
                                            <p:strVal val="ppt_x"/>
                                          </p:val>
                                        </p:tav>
                                        <p:tav tm="100000">
                                          <p:val>
                                            <p:strVal val="ppt_x"/>
                                          </p:val>
                                        </p:tav>
                                      </p:tavLst>
                                    </p:anim>
                                    <p:anim calcmode="lin" valueType="num">
                                      <p:cBhvr additive="base">
                                        <p:cTn id="104" dur="500"/>
                                        <p:tgtEl>
                                          <p:spTgt spid="15"/>
                                        </p:tgtEl>
                                        <p:attrNameLst>
                                          <p:attrName>ppt_y</p:attrName>
                                        </p:attrNameLst>
                                      </p:cBhvr>
                                      <p:tavLst>
                                        <p:tav tm="0">
                                          <p:val>
                                            <p:strVal val="ppt_y"/>
                                          </p:val>
                                        </p:tav>
                                        <p:tav tm="100000">
                                          <p:val>
                                            <p:strVal val="1+ppt_h/2"/>
                                          </p:val>
                                        </p:tav>
                                      </p:tavLst>
                                    </p:anim>
                                    <p:set>
                                      <p:cBhvr>
                                        <p:cTn id="105" dur="1" fill="hold">
                                          <p:stCondLst>
                                            <p:cond delay="499"/>
                                          </p:stCondLst>
                                        </p:cTn>
                                        <p:tgtEl>
                                          <p:spTgt spid="15"/>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22"/>
                                        </p:tgtEl>
                                        <p:attrNameLst>
                                          <p:attrName>ppt_x</p:attrName>
                                        </p:attrNameLst>
                                      </p:cBhvr>
                                      <p:tavLst>
                                        <p:tav tm="0">
                                          <p:val>
                                            <p:strVal val="ppt_x"/>
                                          </p:val>
                                        </p:tav>
                                        <p:tav tm="100000">
                                          <p:val>
                                            <p:strVal val="ppt_x"/>
                                          </p:val>
                                        </p:tav>
                                      </p:tavLst>
                                    </p:anim>
                                    <p:anim calcmode="lin" valueType="num">
                                      <p:cBhvr additive="base">
                                        <p:cTn id="108" dur="500"/>
                                        <p:tgtEl>
                                          <p:spTgt spid="22"/>
                                        </p:tgtEl>
                                        <p:attrNameLst>
                                          <p:attrName>ppt_y</p:attrName>
                                        </p:attrNameLst>
                                      </p:cBhvr>
                                      <p:tavLst>
                                        <p:tav tm="0">
                                          <p:val>
                                            <p:strVal val="ppt_y"/>
                                          </p:val>
                                        </p:tav>
                                        <p:tav tm="100000">
                                          <p:val>
                                            <p:strVal val="1+ppt_h/2"/>
                                          </p:val>
                                        </p:tav>
                                      </p:tavLst>
                                    </p:anim>
                                    <p:set>
                                      <p:cBhvr>
                                        <p:cTn id="109" dur="1" fill="hold">
                                          <p:stCondLst>
                                            <p:cond delay="499"/>
                                          </p:stCondLst>
                                        </p:cTn>
                                        <p:tgtEl>
                                          <p:spTgt spid="22"/>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16"/>
                                        </p:tgtEl>
                                        <p:attrNameLst>
                                          <p:attrName>ppt_x</p:attrName>
                                        </p:attrNameLst>
                                      </p:cBhvr>
                                      <p:tavLst>
                                        <p:tav tm="0">
                                          <p:val>
                                            <p:strVal val="ppt_x"/>
                                          </p:val>
                                        </p:tav>
                                        <p:tav tm="100000">
                                          <p:val>
                                            <p:strVal val="ppt_x"/>
                                          </p:val>
                                        </p:tav>
                                      </p:tavLst>
                                    </p:anim>
                                    <p:anim calcmode="lin" valueType="num">
                                      <p:cBhvr additive="base">
                                        <p:cTn id="112" dur="500"/>
                                        <p:tgtEl>
                                          <p:spTgt spid="16"/>
                                        </p:tgtEl>
                                        <p:attrNameLst>
                                          <p:attrName>ppt_y</p:attrName>
                                        </p:attrNameLst>
                                      </p:cBhvr>
                                      <p:tavLst>
                                        <p:tav tm="0">
                                          <p:val>
                                            <p:strVal val="ppt_y"/>
                                          </p:val>
                                        </p:tav>
                                        <p:tav tm="100000">
                                          <p:val>
                                            <p:strVal val="1+ppt_h/2"/>
                                          </p:val>
                                        </p:tav>
                                      </p:tavLst>
                                    </p:anim>
                                    <p:set>
                                      <p:cBhvr>
                                        <p:cTn id="113" dur="1" fill="hold">
                                          <p:stCondLst>
                                            <p:cond delay="499"/>
                                          </p:stCondLst>
                                        </p:cTn>
                                        <p:tgtEl>
                                          <p:spTgt spid="16"/>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23"/>
                                        </p:tgtEl>
                                        <p:attrNameLst>
                                          <p:attrName>ppt_x</p:attrName>
                                        </p:attrNameLst>
                                      </p:cBhvr>
                                      <p:tavLst>
                                        <p:tav tm="0">
                                          <p:val>
                                            <p:strVal val="ppt_x"/>
                                          </p:val>
                                        </p:tav>
                                        <p:tav tm="100000">
                                          <p:val>
                                            <p:strVal val="ppt_x"/>
                                          </p:val>
                                        </p:tav>
                                      </p:tavLst>
                                    </p:anim>
                                    <p:anim calcmode="lin" valueType="num">
                                      <p:cBhvr additive="base">
                                        <p:cTn id="116" dur="500"/>
                                        <p:tgtEl>
                                          <p:spTgt spid="23"/>
                                        </p:tgtEl>
                                        <p:attrNameLst>
                                          <p:attrName>ppt_y</p:attrName>
                                        </p:attrNameLst>
                                      </p:cBhvr>
                                      <p:tavLst>
                                        <p:tav tm="0">
                                          <p:val>
                                            <p:strVal val="ppt_y"/>
                                          </p:val>
                                        </p:tav>
                                        <p:tav tm="100000">
                                          <p:val>
                                            <p:strVal val="1+ppt_h/2"/>
                                          </p:val>
                                        </p:tav>
                                      </p:tavLst>
                                    </p:anim>
                                    <p:set>
                                      <p:cBhvr>
                                        <p:cTn id="117" dur="1" fill="hold">
                                          <p:stCondLst>
                                            <p:cond delay="499"/>
                                          </p:stCondLst>
                                        </p:cTn>
                                        <p:tgtEl>
                                          <p:spTgt spid="23"/>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18"/>
                                        </p:tgtEl>
                                        <p:attrNameLst>
                                          <p:attrName>ppt_x</p:attrName>
                                        </p:attrNameLst>
                                      </p:cBhvr>
                                      <p:tavLst>
                                        <p:tav tm="0">
                                          <p:val>
                                            <p:strVal val="ppt_x"/>
                                          </p:val>
                                        </p:tav>
                                        <p:tav tm="100000">
                                          <p:val>
                                            <p:strVal val="ppt_x"/>
                                          </p:val>
                                        </p:tav>
                                      </p:tavLst>
                                    </p:anim>
                                    <p:anim calcmode="lin" valueType="num">
                                      <p:cBhvr additive="base">
                                        <p:cTn id="120" dur="500"/>
                                        <p:tgtEl>
                                          <p:spTgt spid="18"/>
                                        </p:tgtEl>
                                        <p:attrNameLst>
                                          <p:attrName>ppt_y</p:attrName>
                                        </p:attrNameLst>
                                      </p:cBhvr>
                                      <p:tavLst>
                                        <p:tav tm="0">
                                          <p:val>
                                            <p:strVal val="ppt_y"/>
                                          </p:val>
                                        </p:tav>
                                        <p:tav tm="100000">
                                          <p:val>
                                            <p:strVal val="1+ppt_h/2"/>
                                          </p:val>
                                        </p:tav>
                                      </p:tavLst>
                                    </p:anim>
                                    <p:set>
                                      <p:cBhvr>
                                        <p:cTn id="121" dur="1" fill="hold">
                                          <p:stCondLst>
                                            <p:cond delay="499"/>
                                          </p:stCondLst>
                                        </p:cTn>
                                        <p:tgtEl>
                                          <p:spTgt spid="18"/>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32"/>
                                        </p:tgtEl>
                                        <p:attrNameLst>
                                          <p:attrName>ppt_x</p:attrName>
                                        </p:attrNameLst>
                                      </p:cBhvr>
                                      <p:tavLst>
                                        <p:tav tm="0">
                                          <p:val>
                                            <p:strVal val="ppt_x"/>
                                          </p:val>
                                        </p:tav>
                                        <p:tav tm="100000">
                                          <p:val>
                                            <p:strVal val="ppt_x"/>
                                          </p:val>
                                        </p:tav>
                                      </p:tavLst>
                                    </p:anim>
                                    <p:anim calcmode="lin" valueType="num">
                                      <p:cBhvr additive="base">
                                        <p:cTn id="124" dur="500"/>
                                        <p:tgtEl>
                                          <p:spTgt spid="32"/>
                                        </p:tgtEl>
                                        <p:attrNameLst>
                                          <p:attrName>ppt_y</p:attrName>
                                        </p:attrNameLst>
                                      </p:cBhvr>
                                      <p:tavLst>
                                        <p:tav tm="0">
                                          <p:val>
                                            <p:strVal val="ppt_y"/>
                                          </p:val>
                                        </p:tav>
                                        <p:tav tm="100000">
                                          <p:val>
                                            <p:strVal val="1+ppt_h/2"/>
                                          </p:val>
                                        </p:tav>
                                      </p:tavLst>
                                    </p:anim>
                                    <p:set>
                                      <p:cBhvr>
                                        <p:cTn id="125" dur="1" fill="hold">
                                          <p:stCondLst>
                                            <p:cond delay="499"/>
                                          </p:stCondLst>
                                        </p:cTn>
                                        <p:tgtEl>
                                          <p:spTgt spid="32"/>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37"/>
                                        </p:tgtEl>
                                        <p:attrNameLst>
                                          <p:attrName>ppt_x</p:attrName>
                                        </p:attrNameLst>
                                      </p:cBhvr>
                                      <p:tavLst>
                                        <p:tav tm="0">
                                          <p:val>
                                            <p:strVal val="ppt_x"/>
                                          </p:val>
                                        </p:tav>
                                        <p:tav tm="100000">
                                          <p:val>
                                            <p:strVal val="ppt_x"/>
                                          </p:val>
                                        </p:tav>
                                      </p:tavLst>
                                    </p:anim>
                                    <p:anim calcmode="lin" valueType="num">
                                      <p:cBhvr additive="base">
                                        <p:cTn id="128" dur="500"/>
                                        <p:tgtEl>
                                          <p:spTgt spid="37"/>
                                        </p:tgtEl>
                                        <p:attrNameLst>
                                          <p:attrName>ppt_y</p:attrName>
                                        </p:attrNameLst>
                                      </p:cBhvr>
                                      <p:tavLst>
                                        <p:tav tm="0">
                                          <p:val>
                                            <p:strVal val="ppt_y"/>
                                          </p:val>
                                        </p:tav>
                                        <p:tav tm="100000">
                                          <p:val>
                                            <p:strVal val="1+ppt_h/2"/>
                                          </p:val>
                                        </p:tav>
                                      </p:tavLst>
                                    </p:anim>
                                    <p:set>
                                      <p:cBhvr>
                                        <p:cTn id="129" dur="1" fill="hold">
                                          <p:stCondLst>
                                            <p:cond delay="499"/>
                                          </p:stCondLst>
                                        </p:cTn>
                                        <p:tgtEl>
                                          <p:spTgt spid="37"/>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35"/>
                                        </p:tgtEl>
                                        <p:attrNameLst>
                                          <p:attrName>ppt_x</p:attrName>
                                        </p:attrNameLst>
                                      </p:cBhvr>
                                      <p:tavLst>
                                        <p:tav tm="0">
                                          <p:val>
                                            <p:strVal val="ppt_x"/>
                                          </p:val>
                                        </p:tav>
                                        <p:tav tm="100000">
                                          <p:val>
                                            <p:strVal val="ppt_x"/>
                                          </p:val>
                                        </p:tav>
                                      </p:tavLst>
                                    </p:anim>
                                    <p:anim calcmode="lin" valueType="num">
                                      <p:cBhvr additive="base">
                                        <p:cTn id="132" dur="500"/>
                                        <p:tgtEl>
                                          <p:spTgt spid="35"/>
                                        </p:tgtEl>
                                        <p:attrNameLst>
                                          <p:attrName>ppt_y</p:attrName>
                                        </p:attrNameLst>
                                      </p:cBhvr>
                                      <p:tavLst>
                                        <p:tav tm="0">
                                          <p:val>
                                            <p:strVal val="ppt_y"/>
                                          </p:val>
                                        </p:tav>
                                        <p:tav tm="100000">
                                          <p:val>
                                            <p:strVal val="1+ppt_h/2"/>
                                          </p:val>
                                        </p:tav>
                                      </p:tavLst>
                                    </p:anim>
                                    <p:set>
                                      <p:cBhvr>
                                        <p:cTn id="133"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2" grpId="0" animBg="1"/>
      <p:bldP spid="22" grpId="1" animBg="1"/>
      <p:bldP spid="23" grpId="0"/>
      <p:bldP spid="23" grpId="1"/>
      <p:bldP spid="35" grpId="0" animBg="1"/>
      <p:bldP spid="3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839817" y="261975"/>
            <a:ext cx="4363220" cy="415488"/>
          </a:xfrm>
          <a:prstGeom prst="rect">
            <a:avLst/>
          </a:prstGeom>
          <a:noFill/>
        </p:spPr>
        <p:txBody>
          <a:bodyPr wrap="square" lIns="91429" tIns="45715" rIns="91429" bIns="45715" rtlCol="0">
            <a:spAutoFit/>
          </a:bodyPr>
          <a:lstStyle/>
          <a:p>
            <a:pPr algn="ctr"/>
            <a:r>
              <a:rPr lang="tr-TR" sz="2100" b="1" dirty="0">
                <a:solidFill>
                  <a:schemeClr val="bg1"/>
                </a:solidFill>
                <a:latin typeface="Akrobat Light" panose="00000500000000000000" pitchFamily="50" charset="-94"/>
              </a:rPr>
              <a:t>0,5 NET KURALI NEDİR?</a:t>
            </a:r>
          </a:p>
        </p:txBody>
      </p:sp>
      <p:grpSp>
        <p:nvGrpSpPr>
          <p:cNvPr id="17" name="Grup 16"/>
          <p:cNvGrpSpPr/>
          <p:nvPr/>
        </p:nvGrpSpPr>
        <p:grpSpPr>
          <a:xfrm>
            <a:off x="68901" y="62896"/>
            <a:ext cx="12519305" cy="507831"/>
            <a:chOff x="161412" y="62264"/>
            <a:chExt cx="12519305" cy="488225"/>
          </a:xfrm>
        </p:grpSpPr>
        <p:pic>
          <p:nvPicPr>
            <p:cNvPr id="20" name="Resim 19"/>
            <p:cNvPicPr>
              <a:picLocks noChangeAspect="1"/>
            </p:cNvPicPr>
            <p:nvPr/>
          </p:nvPicPr>
          <p:blipFill>
            <a:blip r:embed="rId2" cstate="print"/>
            <a:stretch>
              <a:fillRect/>
            </a:stretch>
          </p:blipFill>
          <p:spPr>
            <a:xfrm>
              <a:off x="161412" y="86465"/>
              <a:ext cx="12519305" cy="408328"/>
            </a:xfrm>
            <a:prstGeom prst="rect">
              <a:avLst/>
            </a:prstGeom>
          </p:spPr>
        </p:pic>
        <p:sp>
          <p:nvSpPr>
            <p:cNvPr id="21" name="Metin kutusu 20"/>
            <p:cNvSpPr txBox="1"/>
            <p:nvPr/>
          </p:nvSpPr>
          <p:spPr>
            <a:xfrm>
              <a:off x="161412" y="62264"/>
              <a:ext cx="11420988" cy="488225"/>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«0,5» NET KURALI</a:t>
              </a:r>
            </a:p>
          </p:txBody>
        </p:sp>
      </p:grpSp>
      <p:grpSp>
        <p:nvGrpSpPr>
          <p:cNvPr id="8" name="Grup 7"/>
          <p:cNvGrpSpPr/>
          <p:nvPr/>
        </p:nvGrpSpPr>
        <p:grpSpPr>
          <a:xfrm>
            <a:off x="128868" y="1101016"/>
            <a:ext cx="12399369" cy="2807070"/>
            <a:chOff x="188837" y="598740"/>
            <a:chExt cx="12399369" cy="2807070"/>
          </a:xfrm>
        </p:grpSpPr>
        <p:sp>
          <p:nvSpPr>
            <p:cNvPr id="16" name="Metin kutusu 15"/>
            <p:cNvSpPr txBox="1"/>
            <p:nvPr/>
          </p:nvSpPr>
          <p:spPr>
            <a:xfrm>
              <a:off x="1299078" y="1374495"/>
              <a:ext cx="11289128" cy="2031315"/>
            </a:xfrm>
            <a:prstGeom prst="rect">
              <a:avLst/>
            </a:prstGeom>
            <a:noFill/>
          </p:spPr>
          <p:txBody>
            <a:bodyPr wrap="square" lIns="91429" tIns="45715" rIns="91429" bIns="45715" rtlCol="0">
              <a:spAutoFit/>
            </a:bodyPr>
            <a:lstStyle/>
            <a:p>
              <a:pPr algn="ctr"/>
              <a:r>
                <a:rPr lang="tr-TR" sz="2100" b="1" dirty="0"/>
                <a:t>TYT PUAN TÜRÜNDE ADAYLARIN PUANLARININ HESAPLANABİLMESİ İÇİN TÜRKÇE DERSİ </a:t>
              </a:r>
              <a:r>
                <a:rPr lang="tr-TR" sz="3200" b="1" dirty="0">
                  <a:solidFill>
                    <a:srgbClr val="FF0000"/>
                  </a:solidFill>
                  <a:effectLst>
                    <a:outerShdw blurRad="38100" dist="38100" dir="2700000" algn="tl">
                      <a:srgbClr val="000000">
                        <a:alpha val="43137"/>
                      </a:srgbClr>
                    </a:outerShdw>
                  </a:effectLst>
                </a:rPr>
                <a:t>VEYA</a:t>
              </a:r>
              <a:r>
                <a:rPr lang="tr-TR" sz="3200" b="1" dirty="0">
                  <a:solidFill>
                    <a:srgbClr val="FF0000"/>
                  </a:solidFill>
                </a:rPr>
                <a:t> </a:t>
              </a:r>
              <a:r>
                <a:rPr lang="tr-TR" sz="2100" b="1" dirty="0"/>
                <a:t>MATEMATİK DERSİNİN HERHANGİ BİRİNDEN </a:t>
              </a:r>
              <a:r>
                <a:rPr lang="tr-TR" sz="2800" b="1" u="sng" dirty="0">
                  <a:solidFill>
                    <a:srgbClr val="FF0000"/>
                  </a:solidFill>
                  <a:effectLst>
                    <a:outerShdw blurRad="38100" dist="38100" dir="2700000" algn="tl">
                      <a:srgbClr val="000000">
                        <a:alpha val="43137"/>
                      </a:srgbClr>
                    </a:outerShdw>
                  </a:effectLst>
                </a:rPr>
                <a:t>0,5 NET </a:t>
              </a:r>
              <a:r>
                <a:rPr lang="tr-TR" sz="2100" b="1" dirty="0"/>
                <a:t>YAPMALARI GEREKMETEDİR.EĞER ADAYLAR BU ŞARTI YERİNE GETİREMEZLERSE TYT PUANLARI </a:t>
              </a:r>
              <a:r>
                <a:rPr lang="tr-TR" sz="2400" b="1" u="sng" dirty="0">
                  <a:solidFill>
                    <a:srgbClr val="FF0000"/>
                  </a:solidFill>
                  <a:effectLst>
                    <a:outerShdw blurRad="38100" dist="38100" dir="2700000" algn="tl">
                      <a:srgbClr val="000000">
                        <a:alpha val="43137"/>
                      </a:srgbClr>
                    </a:outerShdw>
                  </a:effectLst>
                </a:rPr>
                <a:t>HESAPLANMAYACAKTIR</a:t>
              </a:r>
              <a:r>
                <a:rPr lang="tr-TR" sz="2100" b="1" dirty="0"/>
                <a:t>. </a:t>
              </a:r>
            </a:p>
            <a:p>
              <a:pPr algn="ctr"/>
              <a:r>
                <a:rPr lang="tr-TR" sz="2100" b="1" dirty="0"/>
                <a:t>TYT SINAVINDA, BU KURALA TAKILAN ADAYLARIN AYT SINAVLARININ TÜM SORULARI DOĞRU OLSA BİLE PUANLARI HESAPLANMAYACAKTIR.</a:t>
              </a:r>
            </a:p>
          </p:txBody>
        </p:sp>
        <p:sp>
          <p:nvSpPr>
            <p:cNvPr id="2" name="Dikdörtgen 1"/>
            <p:cNvSpPr/>
            <p:nvPr/>
          </p:nvSpPr>
          <p:spPr>
            <a:xfrm>
              <a:off x="188837" y="59874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1</a:t>
              </a:r>
            </a:p>
          </p:txBody>
        </p:sp>
      </p:grpSp>
      <p:grpSp>
        <p:nvGrpSpPr>
          <p:cNvPr id="3" name="Grup 2"/>
          <p:cNvGrpSpPr/>
          <p:nvPr/>
        </p:nvGrpSpPr>
        <p:grpSpPr>
          <a:xfrm>
            <a:off x="188837" y="4113659"/>
            <a:ext cx="11715923" cy="2646878"/>
            <a:chOff x="313791" y="2790220"/>
            <a:chExt cx="11715923" cy="2646878"/>
          </a:xfrm>
        </p:grpSpPr>
        <p:sp>
          <p:nvSpPr>
            <p:cNvPr id="28" name="Metin kutusu 27"/>
            <p:cNvSpPr txBox="1"/>
            <p:nvPr/>
          </p:nvSpPr>
          <p:spPr>
            <a:xfrm>
              <a:off x="1053761" y="3691701"/>
              <a:ext cx="10975953" cy="1277263"/>
            </a:xfrm>
            <a:prstGeom prst="rect">
              <a:avLst/>
            </a:prstGeom>
            <a:noFill/>
          </p:spPr>
          <p:txBody>
            <a:bodyPr wrap="square" lIns="91429" tIns="45715" rIns="91429" bIns="45715" rtlCol="0">
              <a:spAutoFit/>
            </a:bodyPr>
            <a:lstStyle/>
            <a:p>
              <a:pPr algn="ctr"/>
              <a:r>
                <a:rPr lang="tr-TR" sz="2100" b="1" dirty="0"/>
                <a:t>BU KURAL AYT SINAVI İÇİNDE GEÇERLİDİR. PUAN TÜRÜNDE ADAYLARIN PUANLARININ HESAPLANABİLMESİ İÇİN, PUAN GETİREN TESTLERİN </a:t>
              </a:r>
              <a:r>
                <a:rPr lang="tr-TR" sz="2800" b="1" u="sng" dirty="0">
                  <a:solidFill>
                    <a:srgbClr val="FF0000"/>
                  </a:solidFill>
                  <a:effectLst>
                    <a:outerShdw blurRad="38100" dist="38100" dir="2700000" algn="tl">
                      <a:srgbClr val="000000">
                        <a:alpha val="43137"/>
                      </a:srgbClr>
                    </a:outerShdw>
                  </a:effectLst>
                </a:rPr>
                <a:t>HERHANGİ BİRİNDEN </a:t>
              </a:r>
            </a:p>
            <a:p>
              <a:pPr algn="ctr"/>
              <a:r>
                <a:rPr lang="tr-TR" sz="2800" b="1" dirty="0">
                  <a:solidFill>
                    <a:srgbClr val="FF0000"/>
                  </a:solidFill>
                  <a:effectLst>
                    <a:outerShdw blurRad="38100" dist="38100" dir="2700000" algn="tl">
                      <a:srgbClr val="000000">
                        <a:alpha val="43137"/>
                      </a:srgbClr>
                    </a:outerShdw>
                  </a:effectLst>
                </a:rPr>
                <a:t>0,5 NET </a:t>
              </a:r>
              <a:r>
                <a:rPr lang="tr-TR" sz="2100" b="1" dirty="0"/>
                <a:t>YAPMIŞ OLMALARI GEREKMEKTEDİR. </a:t>
              </a:r>
            </a:p>
          </p:txBody>
        </p:sp>
        <p:sp>
          <p:nvSpPr>
            <p:cNvPr id="22" name="Dikdörtgen 21"/>
            <p:cNvSpPr/>
            <p:nvPr/>
          </p:nvSpPr>
          <p:spPr>
            <a:xfrm>
              <a:off x="313791" y="2790220"/>
              <a:ext cx="1301959" cy="2646878"/>
            </a:xfrm>
            <a:prstGeom prst="rect">
              <a:avLst/>
            </a:prstGeom>
            <a:noFill/>
          </p:spPr>
          <p:txBody>
            <a:bodyPr wrap="none" lIns="91440" tIns="45720" rIns="91440" bIns="45720">
              <a:spAutoFit/>
            </a:bodyPr>
            <a:lstStyle/>
            <a:p>
              <a:pPr algn="ctr"/>
              <a:r>
                <a:rPr lang="tr-TR" sz="16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rPr>
                <a:t>2</a:t>
              </a:r>
            </a:p>
          </p:txBody>
        </p:sp>
      </p:grpSp>
    </p:spTree>
    <p:extLst>
      <p:ext uri="{BB962C8B-B14F-4D97-AF65-F5344CB8AC3E}">
        <p14:creationId xmlns:p14="http://schemas.microsoft.com/office/powerpoint/2010/main" val="7186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79892" y="323850"/>
            <a:ext cx="11038642" cy="6591300"/>
          </a:xfrm>
        </p:spPr>
        <p:txBody>
          <a:bodyPr>
            <a:normAutofit fontScale="92500"/>
          </a:bodyPr>
          <a:lstStyle/>
          <a:p>
            <a:pPr>
              <a:lnSpc>
                <a:spcPct val="170000"/>
              </a:lnSpc>
              <a:buNone/>
            </a:pPr>
            <a:r>
              <a:rPr lang="tr-TR" b="1" dirty="0">
                <a:latin typeface="Arial Black" pitchFamily="34" charset="0"/>
              </a:rPr>
              <a:t>  </a:t>
            </a:r>
            <a:r>
              <a:rPr lang="tr-TR" sz="3200" b="1" dirty="0">
                <a:latin typeface="Comic Sans MS" pitchFamily="66" charset="0"/>
                <a:cs typeface="Times New Roman" pitchFamily="18" charset="0"/>
              </a:rPr>
              <a:t>BİZ SİZLERE İNANIYOR VE GÜVENİYORUZ. </a:t>
            </a:r>
          </a:p>
          <a:p>
            <a:pPr>
              <a:lnSpc>
                <a:spcPct val="170000"/>
              </a:lnSpc>
              <a:buNone/>
            </a:pPr>
            <a:r>
              <a:rPr lang="tr-TR" sz="3200" b="1" dirty="0">
                <a:latin typeface="Comic Sans MS" pitchFamily="66" charset="0"/>
                <a:cs typeface="Times New Roman" pitchFamily="18" charset="0"/>
              </a:rPr>
              <a:t/>
            </a:r>
            <a:br>
              <a:rPr lang="tr-TR" sz="3200" b="1" dirty="0">
                <a:latin typeface="Comic Sans MS" pitchFamily="66" charset="0"/>
                <a:cs typeface="Times New Roman" pitchFamily="18" charset="0"/>
              </a:rPr>
            </a:br>
            <a:r>
              <a:rPr lang="tr-TR" sz="3200" b="1" dirty="0">
                <a:latin typeface="Comic Sans MS" pitchFamily="66" charset="0"/>
                <a:cs typeface="Times New Roman" pitchFamily="18" charset="0"/>
              </a:rPr>
              <a:t>BAŞARI, SAĞLIK VE BÜTÜN GÜZELLİKLERİ HEP BERABER YAŞAMAK DİLEĞİYLE…</a:t>
            </a:r>
            <a:endParaRPr lang="tr-TR" b="1" dirty="0">
              <a:latin typeface="Comic Sans MS" pitchFamily="66" charset="0"/>
            </a:endParaRPr>
          </a:p>
          <a:p>
            <a:pPr>
              <a:buNone/>
            </a:pPr>
            <a:endParaRPr lang="tr-TR" b="1" dirty="0">
              <a:latin typeface="Comic Sans MS" pitchFamily="66" charset="0"/>
            </a:endParaRPr>
          </a:p>
          <a:p>
            <a:pPr>
              <a:buNone/>
            </a:pPr>
            <a:endParaRPr lang="tr-TR" b="1" dirty="0">
              <a:latin typeface="Comic Sans MS" pitchFamily="66" charset="0"/>
            </a:endParaRPr>
          </a:p>
          <a:p>
            <a:pPr>
              <a:buNone/>
            </a:pPr>
            <a:endParaRPr lang="tr-TR" b="1" dirty="0">
              <a:latin typeface="Comic Sans MS" pitchFamily="66" charset="0"/>
            </a:endParaRPr>
          </a:p>
          <a:p>
            <a:pPr>
              <a:buNone/>
            </a:pPr>
            <a:r>
              <a:rPr lang="tr-TR" b="1" dirty="0">
                <a:latin typeface="Comic Sans MS" pitchFamily="66" charset="0"/>
              </a:rPr>
              <a:t>  BENİ DİNLEDİĞİNİZ İÇİN TEŞEKKÜR EDERİM…</a:t>
            </a:r>
          </a:p>
          <a:p>
            <a:pPr>
              <a:buNone/>
            </a:pPr>
            <a:endParaRPr lang="tr-TR" b="1" dirty="0">
              <a:latin typeface="Comic Sans MS" pitchFamily="66" charset="0"/>
            </a:endParaRPr>
          </a:p>
          <a:p>
            <a:pPr>
              <a:buNone/>
            </a:pPr>
            <a:r>
              <a:rPr lang="tr-TR" b="1" dirty="0">
                <a:latin typeface="Comic Sans MS" pitchFamily="66" charset="0"/>
              </a:rPr>
              <a:t>							       REHBERLİK SERVİSİ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49278" y="155482"/>
            <a:ext cx="12006654" cy="769646"/>
            <a:chOff x="149278" y="155482"/>
            <a:chExt cx="12006654" cy="769646"/>
          </a:xfrm>
        </p:grpSpPr>
        <p:pic>
          <p:nvPicPr>
            <p:cNvPr id="12" name="Resim 11"/>
            <p:cNvPicPr>
              <a:picLocks noChangeAspect="1"/>
            </p:cNvPicPr>
            <p:nvPr/>
          </p:nvPicPr>
          <p:blipFill>
            <a:blip r:embed="rId2" cstate="print"/>
            <a:stretch>
              <a:fillRect/>
            </a:stretch>
          </p:blipFill>
          <p:spPr>
            <a:xfrm>
              <a:off x="149278" y="155482"/>
              <a:ext cx="12006654" cy="769646"/>
            </a:xfrm>
            <a:prstGeom prst="rect">
              <a:avLst/>
            </a:prstGeom>
          </p:spPr>
        </p:pic>
        <p:sp>
          <p:nvSpPr>
            <p:cNvPr id="5" name="Metin kutusu 4"/>
            <p:cNvSpPr txBox="1"/>
            <p:nvPr/>
          </p:nvSpPr>
          <p:spPr>
            <a:xfrm>
              <a:off x="2173797" y="335823"/>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YÜKSEKÖĞRETİM KURUMLARI SINAVI (YKS) SINAVI NEDİR?</a:t>
              </a:r>
            </a:p>
          </p:txBody>
        </p:sp>
      </p:grpSp>
      <p:sp>
        <p:nvSpPr>
          <p:cNvPr id="36" name="Metin kutusu 35"/>
          <p:cNvSpPr txBox="1"/>
          <p:nvPr/>
        </p:nvSpPr>
        <p:spPr>
          <a:xfrm>
            <a:off x="5127333" y="2667641"/>
            <a:ext cx="483594" cy="661710"/>
          </a:xfrm>
          <a:prstGeom prst="rect">
            <a:avLst/>
          </a:prstGeom>
          <a:noFill/>
        </p:spPr>
        <p:txBody>
          <a:bodyPr wrap="square" lIns="91429" tIns="45715" rIns="91429" bIns="45715" rtlCol="0">
            <a:spAutoFit/>
          </a:bodyPr>
          <a:lstStyle/>
          <a:p>
            <a:r>
              <a:rPr lang="tr-TR" sz="3700" b="1" dirty="0">
                <a:solidFill>
                  <a:schemeClr val="bg1"/>
                </a:solidFill>
              </a:rPr>
              <a:t>K</a:t>
            </a:r>
          </a:p>
        </p:txBody>
      </p:sp>
      <p:grpSp>
        <p:nvGrpSpPr>
          <p:cNvPr id="46" name="Grup 45"/>
          <p:cNvGrpSpPr/>
          <p:nvPr/>
        </p:nvGrpSpPr>
        <p:grpSpPr>
          <a:xfrm>
            <a:off x="171449" y="449457"/>
            <a:ext cx="2442329" cy="4191688"/>
            <a:chOff x="171449" y="697423"/>
            <a:chExt cx="3365224" cy="6333431"/>
          </a:xfrm>
        </p:grpSpPr>
        <p:grpSp>
          <p:nvGrpSpPr>
            <p:cNvPr id="44" name="Grup 43"/>
            <p:cNvGrpSpPr/>
            <p:nvPr/>
          </p:nvGrpSpPr>
          <p:grpSpPr>
            <a:xfrm>
              <a:off x="171449" y="697423"/>
              <a:ext cx="3207182" cy="6333431"/>
              <a:chOff x="171449" y="697423"/>
              <a:chExt cx="3207182" cy="6333431"/>
            </a:xfrm>
          </p:grpSpPr>
          <p:pic>
            <p:nvPicPr>
              <p:cNvPr id="29" name="Resim 28"/>
              <p:cNvPicPr>
                <a:picLocks noChangeAspect="1"/>
              </p:cNvPicPr>
              <p:nvPr/>
            </p:nvPicPr>
            <p:blipFill rotWithShape="1">
              <a:blip r:embed="rId3" cstate="print"/>
              <a:srcRect l="24475" r="36380"/>
              <a:stretch/>
            </p:blipFill>
            <p:spPr>
              <a:xfrm>
                <a:off x="171449" y="697423"/>
                <a:ext cx="3207181" cy="6333431"/>
              </a:xfrm>
              <a:prstGeom prst="flowChartDelay">
                <a:avLst/>
              </a:prstGeom>
            </p:spPr>
          </p:pic>
          <p:sp>
            <p:nvSpPr>
              <p:cNvPr id="23" name="Metin kutusu 22"/>
              <p:cNvSpPr txBox="1"/>
              <p:nvPr/>
            </p:nvSpPr>
            <p:spPr>
              <a:xfrm rot="16200000">
                <a:off x="-1798758" y="3570156"/>
                <a:ext cx="5846715" cy="975378"/>
              </a:xfrm>
              <a:prstGeom prst="rect">
                <a:avLst/>
              </a:prstGeom>
              <a:noFill/>
            </p:spPr>
            <p:txBody>
              <a:bodyPr wrap="square" rtlCol="0">
                <a:spAutoFit/>
              </a:bodyPr>
              <a:lstStyle/>
              <a:p>
                <a:pPr algn="ctr"/>
                <a:r>
                  <a:rPr lang="tr-TR" sz="4000" b="1" dirty="0">
                    <a:solidFill>
                      <a:srgbClr val="FF0000"/>
                    </a:solidFill>
                  </a:rPr>
                  <a:t>YKS 2020</a:t>
                </a:r>
              </a:p>
            </p:txBody>
          </p:sp>
          <p:sp>
            <p:nvSpPr>
              <p:cNvPr id="30" name="Yuvarlatılmış Dikdörtgen 29"/>
              <p:cNvSpPr/>
              <p:nvPr/>
            </p:nvSpPr>
            <p:spPr>
              <a:xfrm>
                <a:off x="2835449" y="1762197"/>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sp>
          <p:nvSpPr>
            <p:cNvPr id="45" name="Yuvarlatılmış Dikdörtgen 44"/>
            <p:cNvSpPr/>
            <p:nvPr/>
          </p:nvSpPr>
          <p:spPr>
            <a:xfrm>
              <a:off x="2993491" y="5402285"/>
              <a:ext cx="543182" cy="8543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grpSp>
        <p:nvGrpSpPr>
          <p:cNvPr id="3" name="Grup 2"/>
          <p:cNvGrpSpPr/>
          <p:nvPr/>
        </p:nvGrpSpPr>
        <p:grpSpPr>
          <a:xfrm>
            <a:off x="2608829" y="624170"/>
            <a:ext cx="10195612" cy="3747942"/>
            <a:chOff x="2608829" y="1492850"/>
            <a:chExt cx="10195612" cy="3747942"/>
          </a:xfrm>
        </p:grpSpPr>
        <p:graphicFrame>
          <p:nvGraphicFramePr>
            <p:cNvPr id="28" name="Diyagram 27"/>
            <p:cNvGraphicFramePr/>
            <p:nvPr>
              <p:extLst>
                <p:ext uri="{D42A27DB-BD31-4B8C-83A1-F6EECF244321}">
                  <p14:modId xmlns:p14="http://schemas.microsoft.com/office/powerpoint/2010/main" val="55679177"/>
                </p:ext>
              </p:extLst>
            </p:nvPr>
          </p:nvGraphicFramePr>
          <p:xfrm>
            <a:off x="3365593" y="1492850"/>
            <a:ext cx="9138862" cy="374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 name="Grup 3"/>
            <p:cNvGrpSpPr/>
            <p:nvPr/>
          </p:nvGrpSpPr>
          <p:grpSpPr>
            <a:xfrm>
              <a:off x="2608829" y="2229612"/>
              <a:ext cx="3854241" cy="2382125"/>
              <a:chOff x="2608829" y="2229612"/>
              <a:chExt cx="3854241" cy="2382125"/>
            </a:xfrm>
          </p:grpSpPr>
          <p:sp>
            <p:nvSpPr>
              <p:cNvPr id="51" name="Dikdörtgen 50"/>
              <p:cNvSpPr/>
              <p:nvPr/>
            </p:nvSpPr>
            <p:spPr>
              <a:xfrm>
                <a:off x="2608829" y="2393010"/>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C.TESİ</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6" name="Dikdörtgen 5"/>
              <p:cNvSpPr/>
              <p:nvPr/>
            </p:nvSpPr>
            <p:spPr>
              <a:xfrm>
                <a:off x="3265083" y="2229612"/>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1.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8" name="Grup 7"/>
            <p:cNvGrpSpPr/>
            <p:nvPr/>
          </p:nvGrpSpPr>
          <p:grpSpPr>
            <a:xfrm>
              <a:off x="5804602" y="2188988"/>
              <a:ext cx="3854241" cy="2430110"/>
              <a:chOff x="5804602" y="2188988"/>
              <a:chExt cx="3854241" cy="2430110"/>
            </a:xfrm>
          </p:grpSpPr>
          <p:sp>
            <p:nvSpPr>
              <p:cNvPr id="52" name="Dikdörtgen 51"/>
              <p:cNvSpPr/>
              <p:nvPr/>
            </p:nvSpPr>
            <p:spPr>
              <a:xfrm>
                <a:off x="5804602" y="240037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SABAH</a:t>
                </a:r>
              </a:p>
            </p:txBody>
          </p:sp>
          <p:sp>
            <p:nvSpPr>
              <p:cNvPr id="24" name="Dikdörtgen 23"/>
              <p:cNvSpPr/>
              <p:nvPr/>
            </p:nvSpPr>
            <p:spPr>
              <a:xfrm>
                <a:off x="6656744" y="2188988"/>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2.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nvGrpSpPr>
            <p:cNvPr id="9" name="Grup 8"/>
            <p:cNvGrpSpPr/>
            <p:nvPr/>
          </p:nvGrpSpPr>
          <p:grpSpPr>
            <a:xfrm>
              <a:off x="8950200" y="2208220"/>
              <a:ext cx="3854241" cy="2379148"/>
              <a:chOff x="8950200" y="2208220"/>
              <a:chExt cx="3854241" cy="2379148"/>
            </a:xfrm>
          </p:grpSpPr>
          <p:sp>
            <p:nvSpPr>
              <p:cNvPr id="53" name="Dikdörtgen 52"/>
              <p:cNvSpPr/>
              <p:nvPr/>
            </p:nvSpPr>
            <p:spPr>
              <a:xfrm rot="21426851">
                <a:off x="8950200" y="2368641"/>
                <a:ext cx="3854241" cy="2218727"/>
              </a:xfrm>
              <a:prstGeom prst="rect">
                <a:avLst/>
              </a:prstGeom>
              <a:noFill/>
            </p:spPr>
            <p:txBody>
              <a:bodyPr wrap="none" lIns="91440" tIns="45720" rIns="91440" bIns="45720">
                <a:prstTxWarp prst="textArchDown">
                  <a:avLst>
                    <a:gd name="adj" fmla="val 20459270"/>
                  </a:avLst>
                </a:prstTxWarp>
                <a:spAutoFit/>
              </a:bodyPr>
              <a:lstStyle/>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PAZAR</a:t>
                </a:r>
              </a:p>
              <a:p>
                <a:pPr algn="ctr"/>
                <a:r>
                  <a:rPr lang="tr-TR" sz="3600" b="1" dirty="0">
                    <a:ln w="13462">
                      <a:solidFill>
                        <a:schemeClr val="bg1"/>
                      </a:solidFill>
                      <a:prstDash val="solid"/>
                    </a:ln>
                    <a:solidFill>
                      <a:srgbClr val="FF0000"/>
                    </a:solidFill>
                    <a:effectLst>
                      <a:outerShdw dist="38100" dir="2700000" algn="bl" rotWithShape="0">
                        <a:schemeClr val="accent5"/>
                      </a:outerShdw>
                    </a:effectLst>
                  </a:rPr>
                  <a:t>ÖĞLEN</a:t>
                </a:r>
              </a:p>
            </p:txBody>
          </p:sp>
          <p:sp>
            <p:nvSpPr>
              <p:cNvPr id="26" name="Dikdörtgen 25"/>
              <p:cNvSpPr/>
              <p:nvPr/>
            </p:nvSpPr>
            <p:spPr>
              <a:xfrm>
                <a:off x="9875216" y="2208220"/>
                <a:ext cx="2740356" cy="1015663"/>
              </a:xfrm>
              <a:prstGeom prst="rect">
                <a:avLst/>
              </a:prstGeom>
              <a:noFill/>
            </p:spPr>
            <p:txBody>
              <a:bodyPr wrap="square" lIns="91429" tIns="45715" rIns="91429" bIns="45715">
                <a:prstTxWarp prst="textArchUp">
                  <a:avLst/>
                </a:prstTxWarp>
                <a:spAutoFit/>
              </a:bodyPr>
              <a:lstStyle/>
              <a:p>
                <a:pPr algn="ctr"/>
                <a:r>
                  <a:rPr lang="tr-TR" sz="6000" b="1" i="1" dirty="0">
                    <a:ln w="0"/>
                    <a:solidFill>
                      <a:srgbClr val="FF0000"/>
                    </a:solidFill>
                    <a:effectLst>
                      <a:outerShdw blurRad="38100" dist="19050" dir="2700000" algn="tl" rotWithShape="0">
                        <a:schemeClr val="dk1">
                          <a:alpha val="40000"/>
                        </a:schemeClr>
                      </a:outerShdw>
                    </a:effectLst>
                  </a:rPr>
                  <a:t>3. </a:t>
                </a:r>
                <a:r>
                  <a:rPr lang="tr-TR" sz="4000" b="1" i="1" dirty="0">
                    <a:ln w="0"/>
                    <a:solidFill>
                      <a:srgbClr val="FF0000"/>
                    </a:solidFill>
                    <a:effectLst>
                      <a:outerShdw blurRad="38100" dist="19050" dir="2700000" algn="tl" rotWithShape="0">
                        <a:schemeClr val="dk1">
                          <a:alpha val="40000"/>
                        </a:schemeClr>
                      </a:outerShdw>
                    </a:effectLst>
                  </a:rPr>
                  <a:t>OTURUM</a:t>
                </a:r>
              </a:p>
            </p:txBody>
          </p:sp>
        </p:grpSp>
      </p:grpSp>
      <p:sp>
        <p:nvSpPr>
          <p:cNvPr id="7" name="Metin kutusu 6"/>
          <p:cNvSpPr txBox="1"/>
          <p:nvPr/>
        </p:nvSpPr>
        <p:spPr>
          <a:xfrm>
            <a:off x="0" y="4889112"/>
            <a:ext cx="12795984" cy="2308314"/>
          </a:xfrm>
          <a:prstGeom prst="rect">
            <a:avLst/>
          </a:prstGeom>
          <a:noFill/>
        </p:spPr>
        <p:txBody>
          <a:bodyPr wrap="square" lIns="91429" tIns="45715" rIns="91429" bIns="45715" rtlCol="0">
            <a:spAutoFit/>
          </a:bodyPr>
          <a:lstStyle/>
          <a:p>
            <a:pPr marL="323850" indent="-323850">
              <a:buFont typeface="Arial" panose="020B0604020202020204" pitchFamily="34" charset="0"/>
              <a:buChar char="•"/>
            </a:pPr>
            <a:r>
              <a:rPr lang="tr-TR" sz="1800" b="1" i="1" dirty="0"/>
              <a:t>2019 TYT PUANINIZ 200 VE ÜZERİYSE VE BU PUANI 2020 YKS’DE KULLANMAK İSTERSENİZ BAŞVURU DÖNEMİNDE GEREKLİ TERCİHLERİ YAPTIKTAN SONRA İSTERSENİZ TYT’YE GİRMEYEBİLİRSİNİZ. YIL BOYUNCA AYT HAZIRLIĞI YAPABİLİRSİNİZ. BU KURAL AYT VE YDS İÇİN GEÇERLİ DEĞİLDİR. AYT VE YDS SINAV SONUÇLARI SADECE O YIL İÇİN GEÇERLİDİR.</a:t>
            </a:r>
          </a:p>
          <a:p>
            <a:pPr marL="323850" indent="-323850">
              <a:buFont typeface="Arial" panose="020B0604020202020204" pitchFamily="34" charset="0"/>
              <a:buChar char="•"/>
            </a:pPr>
            <a:r>
              <a:rPr lang="tr-TR" sz="1800" b="1" i="1" dirty="0"/>
              <a:t>TYT’DEN TERCİH YAPACAKLAR AYT’YE GİRMEYEBİLİR.</a:t>
            </a:r>
          </a:p>
          <a:p>
            <a:pPr marL="323850" indent="-323850">
              <a:buFont typeface="Arial" panose="020B0604020202020204" pitchFamily="34" charset="0"/>
              <a:buChar char="•"/>
            </a:pPr>
            <a:r>
              <a:rPr lang="tr-TR" sz="1800" b="1" i="1" dirty="0"/>
              <a:t>YDS’DEN TERCİH YAPACAKLARIN AYT’YE GİRMESİNE GEREK YOKTUR.ANCAK TYT PUANINA İHTİYAÇLARI OLACAĞI İÇİN TYT SINAVLARINA GİRMELİDİRLER. 1. MADDEDEKİ DURUM IŞIĞINDA TYT PUANLARI 200 VE ÜZERİYSE VE BU PUANI KULLANMAK İSTERLERSE TYT’YE GİRMELERİNE GEREK YOKTUR. YIL BOYUNCA YDS HAZIRLIĞI YAPABİLİRSİNİZ.</a:t>
            </a:r>
          </a:p>
          <a:p>
            <a:pPr marL="323850" indent="-323850">
              <a:buFont typeface="Arial" panose="020B0604020202020204" pitchFamily="34" charset="0"/>
              <a:buChar char="•"/>
            </a:pPr>
            <a:r>
              <a:rPr lang="tr-TR" sz="1800" b="1" i="1" dirty="0"/>
              <a:t>İLK KEZ BAŞVURU YAPACAK ADAYLARIN KESİNLİKLE TYT SINAVINA GİRMELERİ GEREKECEKTİR.</a:t>
            </a:r>
            <a:endParaRPr lang="tr-TR" sz="2000" b="1" dirty="0"/>
          </a:p>
        </p:txBody>
      </p:sp>
      <p:grpSp>
        <p:nvGrpSpPr>
          <p:cNvPr id="10" name="Grup 9"/>
          <p:cNvGrpSpPr/>
          <p:nvPr/>
        </p:nvGrpSpPr>
        <p:grpSpPr>
          <a:xfrm>
            <a:off x="1" y="4420907"/>
            <a:ext cx="12795984" cy="507821"/>
            <a:chOff x="1" y="4420907"/>
            <a:chExt cx="12795984" cy="507821"/>
          </a:xfrm>
        </p:grpSpPr>
        <p:pic>
          <p:nvPicPr>
            <p:cNvPr id="25" name="Resim 24"/>
            <p:cNvPicPr>
              <a:picLocks noChangeAspect="1"/>
            </p:cNvPicPr>
            <p:nvPr/>
          </p:nvPicPr>
          <p:blipFill>
            <a:blip r:embed="rId9" cstate="print"/>
            <a:stretch>
              <a:fillRect/>
            </a:stretch>
          </p:blipFill>
          <p:spPr>
            <a:xfrm>
              <a:off x="1" y="4433635"/>
              <a:ext cx="12795984" cy="429328"/>
            </a:xfrm>
            <a:prstGeom prst="rect">
              <a:avLst/>
            </a:prstGeom>
          </p:spPr>
        </p:pic>
        <p:sp>
          <p:nvSpPr>
            <p:cNvPr id="27" name="Metin kutusu 26"/>
            <p:cNvSpPr txBox="1"/>
            <p:nvPr/>
          </p:nvSpPr>
          <p:spPr>
            <a:xfrm>
              <a:off x="1246875" y="4420907"/>
              <a:ext cx="8965892" cy="507821"/>
            </a:xfrm>
            <a:prstGeom prst="rect">
              <a:avLst/>
            </a:prstGeom>
            <a:noFill/>
          </p:spPr>
          <p:txBody>
            <a:bodyPr wrap="square" lIns="91429" tIns="45715" rIns="91429" bIns="45715" rtlCol="0">
              <a:spAutoFit/>
            </a:bodyPr>
            <a:lstStyle/>
            <a:p>
              <a:pPr algn="ctr"/>
              <a:r>
                <a:rPr lang="tr-TR" sz="2700" b="1" dirty="0">
                  <a:solidFill>
                    <a:schemeClr val="bg1"/>
                  </a:solidFill>
                </a:rPr>
                <a:t>OTURUMLARA KATILIM ZORUNLU MU?</a:t>
              </a:r>
            </a:p>
          </p:txBody>
        </p:sp>
      </p:grpSp>
    </p:spTree>
    <p:extLst>
      <p:ext uri="{BB962C8B-B14F-4D97-AF65-F5344CB8AC3E}">
        <p14:creationId xmlns:p14="http://schemas.microsoft.com/office/powerpoint/2010/main" val="82741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fade">
                                      <p:cBhvr>
                                        <p:cTn id="4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525524" y="1042490"/>
            <a:ext cx="9866378" cy="5386081"/>
            <a:chOff x="1525524" y="1042490"/>
            <a:chExt cx="9866378" cy="5386081"/>
          </a:xfrm>
        </p:grpSpPr>
        <p:sp>
          <p:nvSpPr>
            <p:cNvPr id="4" name="Dikdörtgen 3"/>
            <p:cNvSpPr/>
            <p:nvPr/>
          </p:nvSpPr>
          <p:spPr>
            <a:xfrm>
              <a:off x="4264686" y="1042490"/>
              <a:ext cx="3608658"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AŞAMA</a:t>
              </a:r>
            </a:p>
          </p:txBody>
        </p:sp>
        <p:sp>
          <p:nvSpPr>
            <p:cNvPr id="5" name="Dikdörtgen 4"/>
            <p:cNvSpPr/>
            <p:nvPr/>
          </p:nvSpPr>
          <p:spPr>
            <a:xfrm>
              <a:off x="1525524" y="1042491"/>
              <a:ext cx="9340996"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Metin kutusu 7"/>
            <p:cNvSpPr txBox="1"/>
            <p:nvPr/>
          </p:nvSpPr>
          <p:spPr>
            <a:xfrm>
              <a:off x="6856867"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3808867"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EMEL</a:t>
              </a:r>
            </a:p>
          </p:txBody>
        </p:sp>
        <p:sp>
          <p:nvSpPr>
            <p:cNvPr id="10" name="Metin kutusu 9"/>
            <p:cNvSpPr txBox="1"/>
            <p:nvPr/>
          </p:nvSpPr>
          <p:spPr>
            <a:xfrm>
              <a:off x="9917568"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spTree>
    <p:extLst>
      <p:ext uri="{BB962C8B-B14F-4D97-AF65-F5344CB8AC3E}">
        <p14:creationId xmlns:p14="http://schemas.microsoft.com/office/powerpoint/2010/main" val="3117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a:off x="5264764" y="1152339"/>
            <a:ext cx="363603" cy="553988"/>
          </a:xfrm>
          <a:prstGeom prst="rect">
            <a:avLst/>
          </a:prstGeom>
          <a:noFill/>
        </p:spPr>
        <p:txBody>
          <a:bodyPr wrap="square" lIns="91429" tIns="45715" rIns="91429" bIns="45715" rtlCol="0">
            <a:spAutoFit/>
          </a:bodyPr>
          <a:lstStyle/>
          <a:p>
            <a:r>
              <a:rPr lang="tr-TR" sz="3000" b="1" dirty="0">
                <a:solidFill>
                  <a:schemeClr val="bg1"/>
                </a:solidFill>
              </a:rPr>
              <a:t>Y</a:t>
            </a:r>
          </a:p>
        </p:txBody>
      </p:sp>
      <p:sp>
        <p:nvSpPr>
          <p:cNvPr id="13" name="Metin kutusu 12"/>
          <p:cNvSpPr txBox="1"/>
          <p:nvPr/>
        </p:nvSpPr>
        <p:spPr>
          <a:xfrm>
            <a:off x="6355572" y="2184968"/>
            <a:ext cx="363603" cy="553988"/>
          </a:xfrm>
          <a:prstGeom prst="rect">
            <a:avLst/>
          </a:prstGeom>
          <a:noFill/>
        </p:spPr>
        <p:txBody>
          <a:bodyPr wrap="square" lIns="91429" tIns="45715" rIns="91429" bIns="45715" rtlCol="0">
            <a:spAutoFit/>
          </a:bodyPr>
          <a:lstStyle/>
          <a:p>
            <a:r>
              <a:rPr lang="tr-TR" sz="3000" b="1" dirty="0">
                <a:solidFill>
                  <a:schemeClr val="bg1"/>
                </a:solidFill>
              </a:rPr>
              <a:t>K</a:t>
            </a:r>
          </a:p>
        </p:txBody>
      </p:sp>
      <p:sp>
        <p:nvSpPr>
          <p:cNvPr id="15" name="Metin kutusu 14"/>
          <p:cNvSpPr txBox="1"/>
          <p:nvPr/>
        </p:nvSpPr>
        <p:spPr>
          <a:xfrm>
            <a:off x="6311939" y="5040601"/>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sp>
        <p:nvSpPr>
          <p:cNvPr id="16" name="Metin kutusu 15"/>
          <p:cNvSpPr txBox="1"/>
          <p:nvPr/>
        </p:nvSpPr>
        <p:spPr>
          <a:xfrm>
            <a:off x="5221131" y="6123128"/>
            <a:ext cx="509045" cy="415488"/>
          </a:xfrm>
          <a:prstGeom prst="rect">
            <a:avLst/>
          </a:prstGeom>
          <a:noFill/>
        </p:spPr>
        <p:txBody>
          <a:bodyPr wrap="square" lIns="91429" tIns="45715" rIns="91429" bIns="45715" rtlCol="0">
            <a:spAutoFit/>
          </a:bodyPr>
          <a:lstStyle/>
          <a:p>
            <a:r>
              <a:rPr lang="tr-TR" sz="2100" b="1" dirty="0">
                <a:solidFill>
                  <a:schemeClr val="bg1"/>
                </a:solidFill>
              </a:rPr>
              <a:t>20</a:t>
            </a:r>
          </a:p>
        </p:txBody>
      </p:sp>
      <p:pic>
        <p:nvPicPr>
          <p:cNvPr id="17" name="Resim 16"/>
          <p:cNvPicPr>
            <a:picLocks noChangeAspect="1"/>
          </p:cNvPicPr>
          <p:nvPr/>
        </p:nvPicPr>
        <p:blipFill>
          <a:blip r:embed="rId2" cstate="print"/>
          <a:stretch>
            <a:fillRect/>
          </a:stretch>
        </p:blipFill>
        <p:spPr>
          <a:xfrm>
            <a:off x="-4674" y="581058"/>
            <a:ext cx="6229349" cy="6589628"/>
          </a:xfrm>
          <a:prstGeom prst="rect">
            <a:avLst/>
          </a:prstGeom>
        </p:spPr>
      </p:pic>
      <p:sp>
        <p:nvSpPr>
          <p:cNvPr id="3" name="Dikdörtgen 2"/>
          <p:cNvSpPr/>
          <p:nvPr/>
        </p:nvSpPr>
        <p:spPr>
          <a:xfrm>
            <a:off x="5132879" y="550315"/>
            <a:ext cx="7386242" cy="1631206"/>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3600" b="1" dirty="0">
                <a:ln w="0"/>
                <a:solidFill>
                  <a:schemeClr val="tx1"/>
                </a:solidFill>
                <a:effectLst>
                  <a:outerShdw blurRad="38100" dist="19050" dir="2700000" algn="tl" rotWithShape="0">
                    <a:schemeClr val="dk1">
                      <a:alpha val="40000"/>
                    </a:schemeClr>
                  </a:outerShdw>
                </a:effectLst>
              </a:rPr>
              <a:t>1. AŞAMA SINAVIDIR. BÜTÜN ADAYLARIN GİRMESİ </a:t>
            </a:r>
            <a:r>
              <a:rPr lang="tr-TR" sz="3600" b="1" dirty="0">
                <a:ln w="0"/>
                <a:solidFill>
                  <a:srgbClr val="FF0000"/>
                </a:solidFill>
                <a:effectLst>
                  <a:outerShdw blurRad="38100" dist="19050" dir="2700000" algn="tl" rotWithShape="0">
                    <a:schemeClr val="dk1">
                      <a:alpha val="40000"/>
                    </a:schemeClr>
                  </a:outerShdw>
                </a:effectLst>
              </a:rPr>
              <a:t>ZORUNLUDUR.</a:t>
            </a:r>
            <a:endParaRPr lang="tr-TR" sz="1400" b="1" dirty="0">
              <a:ln w="0"/>
              <a:solidFill>
                <a:srgbClr val="FF0000"/>
              </a:solidFill>
              <a:effectLst>
                <a:outerShdw blurRad="38100" dist="19050" dir="2700000" algn="tl" rotWithShape="0">
                  <a:schemeClr val="dk1">
                    <a:alpha val="40000"/>
                  </a:schemeClr>
                </a:outerShdw>
              </a:effectLst>
            </a:endParaRPr>
          </a:p>
          <a:p>
            <a:pPr algn="ctr"/>
            <a:r>
              <a:rPr lang="tr-TR" sz="1400" b="1" dirty="0">
                <a:ln w="0"/>
                <a:solidFill>
                  <a:srgbClr val="FF0000"/>
                </a:solidFill>
                <a:effectLst>
                  <a:outerShdw blurRad="38100" dist="19050" dir="2700000" algn="tl" rotWithShape="0">
                    <a:schemeClr val="dk1">
                      <a:alpha val="40000"/>
                    </a:schemeClr>
                  </a:outerShdw>
                </a:effectLst>
              </a:rPr>
              <a:t>(Bir önceki yıl TYT puanı 200 ve üzeri olup TYT sınavı için başvuru döneminde girmeyeceğini beyan edenler hariç)</a:t>
            </a:r>
          </a:p>
        </p:txBody>
      </p:sp>
      <p:sp>
        <p:nvSpPr>
          <p:cNvPr id="22" name="Dikdörtgen 21"/>
          <p:cNvSpPr/>
          <p:nvPr/>
        </p:nvSpPr>
        <p:spPr>
          <a:xfrm>
            <a:off x="6224675" y="2601250"/>
            <a:ext cx="6294448" cy="738654"/>
          </a:xfrm>
          <a:prstGeom prst="rect">
            <a:avLst/>
          </a:prstGeom>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4200" b="1" dirty="0">
                <a:ln w="0"/>
                <a:solidFill>
                  <a:schemeClr val="tx1"/>
                </a:solidFill>
                <a:effectLst>
                  <a:outerShdw blurRad="38100" dist="19050" dir="2700000" algn="tl" rotWithShape="0">
                    <a:schemeClr val="dk1">
                      <a:alpha val="40000"/>
                    </a:schemeClr>
                  </a:outerShdw>
                </a:effectLst>
              </a:rPr>
              <a:t>BARAJ SINAVIDIR.</a:t>
            </a:r>
          </a:p>
        </p:txBody>
      </p:sp>
      <p:sp>
        <p:nvSpPr>
          <p:cNvPr id="23" name="Dikdörtgen 22"/>
          <p:cNvSpPr/>
          <p:nvPr/>
        </p:nvSpPr>
        <p:spPr>
          <a:xfrm>
            <a:off x="6224675" y="3756491"/>
            <a:ext cx="6294448" cy="1754316"/>
          </a:xfrm>
          <a:prstGeom prst="rect">
            <a:avLst/>
          </a:prstGeom>
        </p:spPr>
        <p:style>
          <a:lnRef idx="1">
            <a:schemeClr val="accent1"/>
          </a:lnRef>
          <a:fillRef idx="3">
            <a:schemeClr val="accent1"/>
          </a:fillRef>
          <a:effectRef idx="2">
            <a:schemeClr val="accent1"/>
          </a:effectRef>
          <a:fontRef idx="minor">
            <a:schemeClr val="lt1"/>
          </a:fontRef>
        </p:style>
        <p:txBody>
          <a:bodyPr wrap="square" lIns="91429" tIns="45715" rIns="91429" bIns="45715">
            <a:spAutoFit/>
            <a:scene3d>
              <a:camera prst="perspectiveFront"/>
              <a:lightRig rig="threePt" dir="t"/>
            </a:scene3d>
          </a:bodyPr>
          <a:lstStyle/>
          <a:p>
            <a:pPr algn="ctr"/>
            <a:r>
              <a:rPr lang="tr-TR" sz="3600" b="1" dirty="0">
                <a:ln w="0"/>
                <a:solidFill>
                  <a:srgbClr val="FF0000"/>
                </a:solidFill>
                <a:effectLst>
                  <a:outerShdw blurRad="38100" dist="19050" dir="2700000" algn="tl" rotWithShape="0">
                    <a:schemeClr val="dk1">
                      <a:alpha val="40000"/>
                    </a:schemeClr>
                  </a:outerShdw>
                </a:effectLst>
              </a:rPr>
              <a:t>TEK PUAN </a:t>
            </a:r>
            <a:r>
              <a:rPr lang="tr-TR" sz="3600" b="1" dirty="0">
                <a:ln w="0"/>
                <a:solidFill>
                  <a:schemeClr val="tx1"/>
                </a:solidFill>
                <a:effectLst>
                  <a:outerShdw blurRad="38100" dist="19050" dir="2700000" algn="tl" rotWithShape="0">
                    <a:schemeClr val="dk1">
                      <a:alpha val="40000"/>
                    </a:schemeClr>
                  </a:outerShdw>
                </a:effectLst>
              </a:rPr>
              <a:t>TÜRÜNE SAHİPTİR VE     </a:t>
            </a:r>
            <a:r>
              <a:rPr lang="tr-TR" sz="3600" b="1" dirty="0">
                <a:ln w="0"/>
                <a:solidFill>
                  <a:srgbClr val="FF0000"/>
                </a:solidFill>
                <a:effectLst>
                  <a:outerShdw blurRad="38100" dist="19050" dir="2700000" algn="tl" rotWithShape="0">
                    <a:schemeClr val="dk1">
                      <a:alpha val="40000"/>
                    </a:schemeClr>
                  </a:outerShdw>
                </a:effectLst>
              </a:rPr>
              <a:t>AYT</a:t>
            </a:r>
            <a:r>
              <a:rPr lang="tr-TR" sz="3600" b="1" dirty="0">
                <a:ln w="0"/>
                <a:solidFill>
                  <a:schemeClr val="tx1"/>
                </a:solidFill>
                <a:effectLst>
                  <a:outerShdw blurRad="38100" dist="19050" dir="2700000" algn="tl" rotWithShape="0">
                    <a:schemeClr val="dk1">
                      <a:alpha val="40000"/>
                    </a:schemeClr>
                  </a:outerShdw>
                </a:effectLst>
              </a:rPr>
              <a:t> PUANIN HESAPLANMASINA</a:t>
            </a:r>
          </a:p>
          <a:p>
            <a:pPr algn="ctr"/>
            <a:r>
              <a:rPr lang="tr-TR" sz="3600" b="1" dirty="0">
                <a:ln w="0"/>
                <a:solidFill>
                  <a:schemeClr val="tx1"/>
                </a:solidFill>
                <a:effectLst>
                  <a:outerShdw blurRad="38100" dist="19050" dir="2700000" algn="tl" rotWithShape="0">
                    <a:schemeClr val="dk1">
                      <a:alpha val="40000"/>
                    </a:schemeClr>
                  </a:outerShdw>
                </a:effectLst>
              </a:rPr>
              <a:t>KATKISI VARDIR.</a:t>
            </a:r>
          </a:p>
        </p:txBody>
      </p:sp>
      <p:sp>
        <p:nvSpPr>
          <p:cNvPr id="28" name="Dikdörtgen 27"/>
          <p:cNvSpPr/>
          <p:nvPr/>
        </p:nvSpPr>
        <p:spPr>
          <a:xfrm>
            <a:off x="5132879" y="5689899"/>
            <a:ext cx="7386242" cy="1446540"/>
          </a:xfrm>
          <a:prstGeom prst="rect">
            <a:avLst/>
          </a:prstGeom>
        </p:spPr>
        <p:style>
          <a:lnRef idx="1">
            <a:schemeClr val="accent4"/>
          </a:lnRef>
          <a:fillRef idx="2">
            <a:schemeClr val="accent4"/>
          </a:fillRef>
          <a:effectRef idx="1">
            <a:schemeClr val="accent4"/>
          </a:effectRef>
          <a:fontRef idx="minor">
            <a:schemeClr val="dk1"/>
          </a:fontRef>
        </p:style>
        <p:txBody>
          <a:bodyPr wrap="square" lIns="91429" tIns="45715" rIns="91429" bIns="45715">
            <a:spAutoFit/>
            <a:scene3d>
              <a:camera prst="perspectiveFront"/>
              <a:lightRig rig="threePt" dir="t"/>
            </a:scene3d>
          </a:bodyPr>
          <a:lstStyle/>
          <a:p>
            <a:pPr algn="ctr"/>
            <a:r>
              <a:rPr lang="tr-TR" sz="4400" b="1" dirty="0">
                <a:ln w="0"/>
                <a:solidFill>
                  <a:schemeClr val="tx1"/>
                </a:solidFill>
                <a:effectLst>
                  <a:outerShdw blurRad="38100" dist="19050" dir="2700000" algn="tl" rotWithShape="0">
                    <a:schemeClr val="dk1">
                      <a:alpha val="40000"/>
                    </a:schemeClr>
                  </a:outerShdw>
                </a:effectLst>
              </a:rPr>
              <a:t>TERCİH HAKKI SUNAN </a:t>
            </a:r>
          </a:p>
          <a:p>
            <a:pPr algn="ctr"/>
            <a:r>
              <a:rPr lang="tr-TR" sz="4400" b="1" dirty="0">
                <a:ln w="0"/>
                <a:effectLst>
                  <a:outerShdw blurRad="38100" dist="19050" dir="2700000" algn="tl" rotWithShape="0">
                    <a:schemeClr val="dk1">
                      <a:alpha val="40000"/>
                    </a:schemeClr>
                  </a:outerShdw>
                </a:effectLst>
              </a:rPr>
              <a:t>SINAVDIR.</a:t>
            </a:r>
            <a:endParaRPr lang="tr-TR" sz="4400" b="1" dirty="0">
              <a:ln w="0"/>
              <a:solidFill>
                <a:schemeClr val="tx1"/>
              </a:solidFill>
              <a:effectLst>
                <a:outerShdw blurRad="38100" dist="19050" dir="2700000" algn="tl" rotWithShape="0">
                  <a:schemeClr val="dk1">
                    <a:alpha val="40000"/>
                  </a:schemeClr>
                </a:outerShdw>
              </a:effectLst>
            </a:endParaRPr>
          </a:p>
        </p:txBody>
      </p:sp>
      <p:grpSp>
        <p:nvGrpSpPr>
          <p:cNvPr id="29" name="Grup 28"/>
          <p:cNvGrpSpPr/>
          <p:nvPr/>
        </p:nvGrpSpPr>
        <p:grpSpPr>
          <a:xfrm>
            <a:off x="161413" y="57839"/>
            <a:ext cx="12519305" cy="507831"/>
            <a:chOff x="161412" y="57838"/>
            <a:chExt cx="12519305" cy="507830"/>
          </a:xfrm>
        </p:grpSpPr>
        <p:pic>
          <p:nvPicPr>
            <p:cNvPr id="30" name="Resim 29"/>
            <p:cNvPicPr>
              <a:picLocks noChangeAspect="1"/>
            </p:cNvPicPr>
            <p:nvPr/>
          </p:nvPicPr>
          <p:blipFill>
            <a:blip r:embed="rId3" cstate="print"/>
            <a:stretch>
              <a:fillRect/>
            </a:stretch>
          </p:blipFill>
          <p:spPr>
            <a:xfrm>
              <a:off x="161412" y="86465"/>
              <a:ext cx="12519305" cy="408328"/>
            </a:xfrm>
            <a:prstGeom prst="rect">
              <a:avLst/>
            </a:prstGeom>
          </p:spPr>
        </p:pic>
        <p:sp>
          <p:nvSpPr>
            <p:cNvPr id="32" name="Metin kutusu 31"/>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SINAVININ ÖZELLİKLERİ</a:t>
              </a:r>
            </a:p>
          </p:txBody>
        </p:sp>
      </p:grpSp>
      <p:sp>
        <p:nvSpPr>
          <p:cNvPr id="2" name="Dikdörtgen 1"/>
          <p:cNvSpPr/>
          <p:nvPr/>
        </p:nvSpPr>
        <p:spPr>
          <a:xfrm rot="20037605">
            <a:off x="63912" y="801226"/>
            <a:ext cx="2631057" cy="1318419"/>
          </a:xfrm>
          <a:prstGeom prst="rect">
            <a:avLst/>
          </a:prstGeom>
          <a:noFill/>
        </p:spPr>
        <p:txBody>
          <a:bodyPr wrap="none" lIns="91429" tIns="45715" rIns="91429" bIns="45715">
            <a:prstTxWarp prst="textInflate">
              <a:avLst/>
            </a:prstTxWarp>
            <a:spAutoFit/>
          </a:bodyPr>
          <a:lstStyle/>
          <a:p>
            <a:pPr algn="ctr"/>
            <a:r>
              <a:rPr lang="tr-TR" sz="5400" b="1" dirty="0">
                <a:ln w="13462">
                  <a:solidFill>
                    <a:schemeClr val="bg1"/>
                  </a:solidFill>
                  <a:prstDash val="solid"/>
                </a:ln>
                <a:solidFill>
                  <a:srgbClr val="FF0000"/>
                </a:solidFill>
                <a:effectLst>
                  <a:outerShdw dist="38100" dir="2700000" algn="bl" rotWithShape="0">
                    <a:schemeClr val="accent5"/>
                  </a:outerShdw>
                </a:effectLst>
              </a:rPr>
              <a:t>TYT</a:t>
            </a:r>
          </a:p>
        </p:txBody>
      </p:sp>
      <p:sp>
        <p:nvSpPr>
          <p:cNvPr id="18" name="Dikdörtgen 17"/>
          <p:cNvSpPr/>
          <p:nvPr/>
        </p:nvSpPr>
        <p:spPr>
          <a:xfrm>
            <a:off x="192456" y="5573350"/>
            <a:ext cx="2373968" cy="1515043"/>
          </a:xfrm>
          <a:prstGeom prst="rect">
            <a:avLst/>
          </a:prstGeom>
          <a:noFill/>
        </p:spPr>
        <p:txBody>
          <a:bodyPr wrap="none" lIns="91429" tIns="45715" rIns="91429" bIns="45715">
            <a:prstTxWarp prst="textStop">
              <a:avLst>
                <a:gd name="adj" fmla="val 14286"/>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BARAJ PUANı:</a:t>
            </a:r>
          </a:p>
          <a:p>
            <a:pPr algn="ctr"/>
            <a:r>
              <a:rPr lang="tr-TR" sz="11500" b="1" dirty="0">
                <a:ln w="9525">
                  <a:solidFill>
                    <a:schemeClr val="bg1"/>
                  </a:solidFill>
                  <a:prstDash val="solid"/>
                </a:ln>
                <a:solidFill>
                  <a:srgbClr val="FF0000"/>
                </a:solidFill>
                <a:effectLst>
                  <a:outerShdw blurRad="12700" dist="38100" dir="2700000" algn="tl" rotWithShape="0">
                    <a:schemeClr val="bg1">
                      <a:lumMod val="50000"/>
                    </a:schemeClr>
                  </a:outerShdw>
                </a:effectLst>
              </a:rPr>
              <a:t>150</a:t>
            </a:r>
          </a:p>
        </p:txBody>
      </p:sp>
    </p:spTree>
    <p:extLst>
      <p:ext uri="{BB962C8B-B14F-4D97-AF65-F5344CB8AC3E}">
        <p14:creationId xmlns:p14="http://schemas.microsoft.com/office/powerpoint/2010/main" val="35906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80">
                                          <p:stCondLst>
                                            <p:cond delay="0"/>
                                          </p:stCondLst>
                                        </p:cTn>
                                        <p:tgtEl>
                                          <p:spTgt spid="2"/>
                                        </p:tgtEl>
                                      </p:cBhvr>
                                    </p:animEffect>
                                    <p:anim calcmode="lin" valueType="num">
                                      <p:cBhvr>
                                        <p:cTn id="1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4" dur="26">
                                          <p:stCondLst>
                                            <p:cond delay="650"/>
                                          </p:stCondLst>
                                        </p:cTn>
                                        <p:tgtEl>
                                          <p:spTgt spid="2"/>
                                        </p:tgtEl>
                                      </p:cBhvr>
                                      <p:to x="100000" y="60000"/>
                                    </p:animScale>
                                    <p:animScale>
                                      <p:cBhvr>
                                        <p:cTn id="25" dur="166" decel="50000">
                                          <p:stCondLst>
                                            <p:cond delay="676"/>
                                          </p:stCondLst>
                                        </p:cTn>
                                        <p:tgtEl>
                                          <p:spTgt spid="2"/>
                                        </p:tgtEl>
                                      </p:cBhvr>
                                      <p:to x="100000" y="100000"/>
                                    </p:animScale>
                                    <p:animScale>
                                      <p:cBhvr>
                                        <p:cTn id="26" dur="26">
                                          <p:stCondLst>
                                            <p:cond delay="1312"/>
                                          </p:stCondLst>
                                        </p:cTn>
                                        <p:tgtEl>
                                          <p:spTgt spid="2"/>
                                        </p:tgtEl>
                                      </p:cBhvr>
                                      <p:to x="100000" y="80000"/>
                                    </p:animScale>
                                    <p:animScale>
                                      <p:cBhvr>
                                        <p:cTn id="27" dur="166" decel="50000">
                                          <p:stCondLst>
                                            <p:cond delay="1338"/>
                                          </p:stCondLst>
                                        </p:cTn>
                                        <p:tgtEl>
                                          <p:spTgt spid="2"/>
                                        </p:tgtEl>
                                      </p:cBhvr>
                                      <p:to x="100000" y="100000"/>
                                    </p:animScale>
                                    <p:animScale>
                                      <p:cBhvr>
                                        <p:cTn id="28" dur="26">
                                          <p:stCondLst>
                                            <p:cond delay="1642"/>
                                          </p:stCondLst>
                                        </p:cTn>
                                        <p:tgtEl>
                                          <p:spTgt spid="2"/>
                                        </p:tgtEl>
                                      </p:cBhvr>
                                      <p:to x="100000" y="90000"/>
                                    </p:animScale>
                                    <p:animScale>
                                      <p:cBhvr>
                                        <p:cTn id="29" dur="166" decel="50000">
                                          <p:stCondLst>
                                            <p:cond delay="1668"/>
                                          </p:stCondLst>
                                        </p:cTn>
                                        <p:tgtEl>
                                          <p:spTgt spid="2"/>
                                        </p:tgtEl>
                                      </p:cBhvr>
                                      <p:to x="100000" y="100000"/>
                                    </p:animScale>
                                    <p:animScale>
                                      <p:cBhvr>
                                        <p:cTn id="30" dur="26">
                                          <p:stCondLst>
                                            <p:cond delay="1808"/>
                                          </p:stCondLst>
                                        </p:cTn>
                                        <p:tgtEl>
                                          <p:spTgt spid="2"/>
                                        </p:tgtEl>
                                      </p:cBhvr>
                                      <p:to x="100000" y="95000"/>
                                    </p:animScale>
                                    <p:animScale>
                                      <p:cBhvr>
                                        <p:cTn id="31" dur="166" decel="50000">
                                          <p:stCondLst>
                                            <p:cond delay="1834"/>
                                          </p:stCondLst>
                                        </p:cTn>
                                        <p:tgtEl>
                                          <p:spTgt spid="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animBg="1"/>
      <p:bldP spid="28" grpId="0" animBg="1"/>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 11"/>
          <p:cNvGrpSpPr/>
          <p:nvPr/>
        </p:nvGrpSpPr>
        <p:grpSpPr>
          <a:xfrm>
            <a:off x="1682676" y="612968"/>
            <a:ext cx="6664605" cy="6586346"/>
            <a:chOff x="1682676" y="612968"/>
            <a:chExt cx="6664605" cy="6586346"/>
          </a:xfrm>
        </p:grpSpPr>
        <p:grpSp>
          <p:nvGrpSpPr>
            <p:cNvPr id="6" name="Grup 5"/>
            <p:cNvGrpSpPr/>
            <p:nvPr/>
          </p:nvGrpSpPr>
          <p:grpSpPr>
            <a:xfrm>
              <a:off x="1682676" y="612968"/>
              <a:ext cx="6664605" cy="6586346"/>
              <a:chOff x="242834" y="883533"/>
              <a:chExt cx="5699047" cy="5907966"/>
            </a:xfrm>
          </p:grpSpPr>
          <p:pic>
            <p:nvPicPr>
              <p:cNvPr id="28" name="Resim 27"/>
              <p:cNvPicPr>
                <a:picLocks noChangeAspect="1"/>
              </p:cNvPicPr>
              <p:nvPr/>
            </p:nvPicPr>
            <p:blipFill>
              <a:blip r:embed="rId2" cstate="print"/>
              <a:stretch>
                <a:fillRect/>
              </a:stretch>
            </p:blipFill>
            <p:spPr>
              <a:xfrm>
                <a:off x="242834" y="883533"/>
                <a:ext cx="5699047" cy="5907966"/>
              </a:xfrm>
              <a:prstGeom prst="rect">
                <a:avLst/>
              </a:prstGeom>
            </p:spPr>
          </p:pic>
          <p:sp>
            <p:nvSpPr>
              <p:cNvPr id="3" name="Metin kutusu 2"/>
              <p:cNvSpPr txBox="1"/>
              <p:nvPr/>
            </p:nvSpPr>
            <p:spPr>
              <a:xfrm>
                <a:off x="3344223" y="1346490"/>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TÜRKÇE</a:t>
                </a:r>
                <a:endParaRPr lang="tr-TR" sz="1400" b="1" dirty="0">
                  <a:effectLst>
                    <a:outerShdw blurRad="38100" dist="38100" dir="2700000" algn="tl">
                      <a:srgbClr val="000000">
                        <a:alpha val="43137"/>
                      </a:srgbClr>
                    </a:outerShdw>
                  </a:effectLst>
                </a:endParaRPr>
              </a:p>
            </p:txBody>
          </p:sp>
          <p:sp>
            <p:nvSpPr>
              <p:cNvPr id="27" name="Metin kutusu 26"/>
              <p:cNvSpPr txBox="1"/>
              <p:nvPr/>
            </p:nvSpPr>
            <p:spPr>
              <a:xfrm>
                <a:off x="4327903" y="4610859"/>
                <a:ext cx="1111989" cy="248469"/>
              </a:xfrm>
              <a:prstGeom prst="rect">
                <a:avLst/>
              </a:prstGeom>
              <a:noFill/>
            </p:spPr>
            <p:txBody>
              <a:bodyPr wrap="square" rtlCol="0">
                <a:spAutoFit/>
              </a:bodyPr>
              <a:lstStyle/>
              <a:p>
                <a:r>
                  <a:rPr lang="tr-TR" sz="1200" b="1" dirty="0">
                    <a:effectLst>
                      <a:outerShdw blurRad="38100" dist="38100" dir="2700000" algn="tl">
                        <a:srgbClr val="000000">
                          <a:alpha val="43137"/>
                        </a:srgbClr>
                      </a:outerShdw>
                    </a:effectLst>
                  </a:rPr>
                  <a:t>MATEMATİK</a:t>
                </a:r>
              </a:p>
            </p:txBody>
          </p:sp>
          <p:sp>
            <p:nvSpPr>
              <p:cNvPr id="39" name="Metin kutusu 38"/>
              <p:cNvSpPr txBox="1"/>
              <p:nvPr/>
            </p:nvSpPr>
            <p:spPr>
              <a:xfrm>
                <a:off x="4283403" y="2705609"/>
                <a:ext cx="1015468" cy="552152"/>
              </a:xfrm>
              <a:prstGeom prst="rect">
                <a:avLst/>
              </a:prstGeom>
              <a:noFill/>
            </p:spPr>
            <p:txBody>
              <a:bodyPr wrap="square" rtlCol="0">
                <a:spAutoFit/>
              </a:bodyPr>
              <a:lstStyle/>
              <a:p>
                <a:pPr algn="ctr"/>
                <a:r>
                  <a:rPr lang="tr-TR" b="1" dirty="0">
                    <a:effectLst>
                      <a:outerShdw blurRad="38100" dist="38100" dir="2700000" algn="tl">
                        <a:srgbClr val="000000">
                          <a:alpha val="43137"/>
                        </a:srgbClr>
                      </a:outerShdw>
                    </a:effectLst>
                  </a:rPr>
                  <a:t>SOSYAL</a:t>
                </a:r>
              </a:p>
              <a:p>
                <a:pPr algn="ctr"/>
                <a:r>
                  <a:rPr lang="tr-TR" b="1" dirty="0">
                    <a:effectLst>
                      <a:outerShdw blurRad="38100" dist="38100" dir="2700000" algn="tl">
                        <a:srgbClr val="000000">
                          <a:alpha val="43137"/>
                        </a:srgbClr>
                      </a:outerShdw>
                    </a:effectLst>
                  </a:rPr>
                  <a:t>BİL.</a:t>
                </a:r>
              </a:p>
            </p:txBody>
          </p:sp>
          <p:sp>
            <p:nvSpPr>
              <p:cNvPr id="40" name="Metin kutusu 39"/>
              <p:cNvSpPr txBox="1"/>
              <p:nvPr/>
            </p:nvSpPr>
            <p:spPr>
              <a:xfrm>
                <a:off x="3357255" y="5937986"/>
                <a:ext cx="1015468" cy="317488"/>
              </a:xfrm>
              <a:prstGeom prst="rect">
                <a:avLst/>
              </a:prstGeom>
              <a:noFill/>
            </p:spPr>
            <p:txBody>
              <a:bodyPr wrap="square" rtlCol="0">
                <a:spAutoFit/>
              </a:bodyPr>
              <a:lstStyle/>
              <a:p>
                <a:r>
                  <a:rPr lang="tr-TR" b="1" dirty="0">
                    <a:effectLst>
                      <a:outerShdw blurRad="38100" dist="38100" dir="2700000" algn="tl">
                        <a:srgbClr val="000000">
                          <a:alpha val="43137"/>
                        </a:srgbClr>
                      </a:outerShdw>
                    </a:effectLst>
                  </a:rPr>
                  <a:t>FEN BİL.</a:t>
                </a:r>
              </a:p>
            </p:txBody>
          </p:sp>
        </p:grpSp>
        <p:sp>
          <p:nvSpPr>
            <p:cNvPr id="44" name="Dikdörtgen 43"/>
            <p:cNvSpPr/>
            <p:nvPr/>
          </p:nvSpPr>
          <p:spPr>
            <a:xfrm rot="20348091">
              <a:off x="3453843" y="3424129"/>
              <a:ext cx="1189120" cy="653322"/>
            </a:xfrm>
            <a:prstGeom prst="rect">
              <a:avLst/>
            </a:prstGeom>
            <a:noFill/>
          </p:spPr>
          <p:txBody>
            <a:bodyPr wrap="none" lIns="91440" tIns="45720" rIns="91440" bIns="45720">
              <a:prstTxWarp prst="textInflate">
                <a:avLst/>
              </a:prstTxWarp>
              <a:spAutoFit/>
            </a:bodyPr>
            <a:lstStyle/>
            <a:p>
              <a:pPr algn="ctr"/>
              <a:r>
                <a:rPr lang="tr-TR" sz="5400" b="1" dirty="0">
                  <a:ln w="13462">
                    <a:solidFill>
                      <a:schemeClr val="bg1"/>
                    </a:solidFill>
                    <a:prstDash val="solid"/>
                  </a:ln>
                  <a:effectLst>
                    <a:outerShdw dist="38100" dir="2700000" algn="bl" rotWithShape="0">
                      <a:schemeClr val="accent5"/>
                    </a:outerShdw>
                  </a:effectLst>
                </a:rPr>
                <a:t>TYT</a:t>
              </a:r>
            </a:p>
          </p:txBody>
        </p:sp>
      </p:grpSp>
      <p:sp>
        <p:nvSpPr>
          <p:cNvPr id="9" name="Yuvarlatılmış Dikdörtgen 8"/>
          <p:cNvSpPr/>
          <p:nvPr/>
        </p:nvSpPr>
        <p:spPr>
          <a:xfrm>
            <a:off x="1949908" y="777110"/>
            <a:ext cx="1191486" cy="38709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7" name="Grup 6"/>
          <p:cNvGrpSpPr/>
          <p:nvPr/>
        </p:nvGrpSpPr>
        <p:grpSpPr>
          <a:xfrm>
            <a:off x="161413" y="57838"/>
            <a:ext cx="12519305" cy="507831"/>
            <a:chOff x="161412" y="57838"/>
            <a:chExt cx="12519305" cy="507830"/>
          </a:xfrm>
        </p:grpSpPr>
        <p:pic>
          <p:nvPicPr>
            <p:cNvPr id="17" name="Resim 16"/>
            <p:cNvPicPr>
              <a:picLocks noChangeAspect="1"/>
            </p:cNvPicPr>
            <p:nvPr/>
          </p:nvPicPr>
          <p:blipFill>
            <a:blip r:embed="rId3" cstate="print"/>
            <a:stretch>
              <a:fillRect/>
            </a:stretch>
          </p:blipFill>
          <p:spPr>
            <a:xfrm>
              <a:off x="161412" y="86465"/>
              <a:ext cx="12519305" cy="408328"/>
            </a:xfrm>
            <a:prstGeom prst="rect">
              <a:avLst/>
            </a:prstGeom>
          </p:spPr>
        </p:pic>
        <p:sp>
          <p:nvSpPr>
            <p:cNvPr id="16" name="Metin kutusu 15"/>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SINAVI SORU SAYILARI</a:t>
              </a:r>
            </a:p>
          </p:txBody>
        </p:sp>
      </p:grpSp>
      <p:pic>
        <p:nvPicPr>
          <p:cNvPr id="26" name="Resim 25"/>
          <p:cNvPicPr>
            <a:picLocks noChangeAspect="1"/>
          </p:cNvPicPr>
          <p:nvPr/>
        </p:nvPicPr>
        <p:blipFill>
          <a:blip r:embed="rId4" cstate="print"/>
          <a:stretch>
            <a:fillRect/>
          </a:stretch>
        </p:blipFill>
        <p:spPr>
          <a:xfrm>
            <a:off x="2084175" y="917145"/>
            <a:ext cx="799434" cy="124103"/>
          </a:xfrm>
          <a:prstGeom prst="rect">
            <a:avLst/>
          </a:prstGeom>
        </p:spPr>
      </p:pic>
      <p:pic>
        <p:nvPicPr>
          <p:cNvPr id="2" name="Resim 1"/>
          <p:cNvPicPr>
            <a:picLocks noChangeAspect="1"/>
          </p:cNvPicPr>
          <p:nvPr/>
        </p:nvPicPr>
        <p:blipFill rotWithShape="1">
          <a:blip r:embed="rId5" cstate="print"/>
          <a:srcRect l="74430" t="2120" r="2721" b="25744"/>
          <a:stretch/>
        </p:blipFill>
        <p:spPr>
          <a:xfrm>
            <a:off x="10459280" y="1811860"/>
            <a:ext cx="2221439" cy="4062005"/>
          </a:xfrm>
          <a:prstGeom prst="rect">
            <a:avLst/>
          </a:prstGeom>
        </p:spPr>
      </p:pic>
      <p:pic>
        <p:nvPicPr>
          <p:cNvPr id="22" name="Resim 21"/>
          <p:cNvPicPr>
            <a:picLocks noChangeAspect="1"/>
          </p:cNvPicPr>
          <p:nvPr/>
        </p:nvPicPr>
        <p:blipFill rotWithShape="1">
          <a:blip r:embed="rId5" cstate="print"/>
          <a:srcRect l="50612" t="2330" r="27259" b="81167"/>
          <a:stretch/>
        </p:blipFill>
        <p:spPr>
          <a:xfrm>
            <a:off x="8433571" y="5897700"/>
            <a:ext cx="4247148" cy="1062000"/>
          </a:xfrm>
          <a:prstGeom prst="rect">
            <a:avLst/>
          </a:prstGeom>
        </p:spPr>
      </p:pic>
      <p:pic>
        <p:nvPicPr>
          <p:cNvPr id="23" name="Resim 22"/>
          <p:cNvPicPr>
            <a:picLocks noChangeAspect="1"/>
          </p:cNvPicPr>
          <p:nvPr/>
        </p:nvPicPr>
        <p:blipFill rotWithShape="1">
          <a:blip r:embed="rId5" cstate="print"/>
          <a:srcRect l="25916" t="2197" r="50784" b="-376"/>
          <a:stretch/>
        </p:blipFill>
        <p:spPr>
          <a:xfrm>
            <a:off x="8408063" y="1813562"/>
            <a:ext cx="2057294" cy="4089415"/>
          </a:xfrm>
          <a:prstGeom prst="rect">
            <a:avLst/>
          </a:prstGeom>
        </p:spPr>
      </p:pic>
      <p:pic>
        <p:nvPicPr>
          <p:cNvPr id="24" name="Resim 23"/>
          <p:cNvPicPr>
            <a:picLocks noChangeAspect="1"/>
          </p:cNvPicPr>
          <p:nvPr/>
        </p:nvPicPr>
        <p:blipFill rotWithShape="1">
          <a:blip r:embed="rId5" cstate="print"/>
          <a:srcRect l="2070" t="1781" r="75720" b="80329"/>
          <a:stretch/>
        </p:blipFill>
        <p:spPr>
          <a:xfrm>
            <a:off x="8433571" y="597837"/>
            <a:ext cx="4247148" cy="1132741"/>
          </a:xfrm>
          <a:prstGeom prst="rect">
            <a:avLst/>
          </a:prstGeom>
        </p:spPr>
      </p:pic>
      <p:pic>
        <p:nvPicPr>
          <p:cNvPr id="45" name="Resim 44"/>
          <p:cNvPicPr>
            <a:picLocks noChangeAspect="1"/>
          </p:cNvPicPr>
          <p:nvPr/>
        </p:nvPicPr>
        <p:blipFill rotWithShape="1">
          <a:blip r:embed="rId6" cstate="print"/>
          <a:srcRect b="12473"/>
          <a:stretch/>
        </p:blipFill>
        <p:spPr>
          <a:xfrm>
            <a:off x="24078" y="5334896"/>
            <a:ext cx="3450208" cy="1825798"/>
          </a:xfrm>
          <a:prstGeom prst="rect">
            <a:avLst/>
          </a:prstGeom>
        </p:spPr>
      </p:pic>
      <p:sp>
        <p:nvSpPr>
          <p:cNvPr id="43" name="Metin kutusu 42"/>
          <p:cNvSpPr txBox="1"/>
          <p:nvPr/>
        </p:nvSpPr>
        <p:spPr>
          <a:xfrm rot="21321747">
            <a:off x="1624913" y="5832024"/>
            <a:ext cx="1614124" cy="831545"/>
          </a:xfrm>
          <a:prstGeom prst="rect">
            <a:avLst/>
          </a:prstGeom>
          <a:noFill/>
        </p:spPr>
        <p:txBody>
          <a:bodyPr wrap="square" lIns="91429" tIns="45715" rIns="91429" bIns="45715" rtlCol="0">
            <a:prstTxWarp prst="textPlain">
              <a:avLst/>
            </a:prstTxWarp>
            <a:spAutoFit/>
          </a:bodyPr>
          <a:lstStyle/>
          <a:p>
            <a:pPr algn="ctr"/>
            <a:r>
              <a:rPr lang="tr-TR" sz="4400" b="1" dirty="0">
                <a:solidFill>
                  <a:srgbClr val="FF0000"/>
                </a:solidFill>
                <a:effectLst>
                  <a:outerShdw blurRad="38100" dist="38100" dir="2700000" algn="tl">
                    <a:srgbClr val="000000">
                      <a:alpha val="43137"/>
                    </a:srgbClr>
                  </a:outerShdw>
                </a:effectLst>
              </a:rPr>
              <a:t>135</a:t>
            </a:r>
            <a:r>
              <a:rPr lang="tr-TR" sz="4400" b="1" i="1" dirty="0">
                <a:solidFill>
                  <a:srgbClr val="FF0000"/>
                </a:solidFill>
                <a:effectLst>
                  <a:outerShdw blurRad="38100" dist="38100" dir="2700000" algn="tl">
                    <a:srgbClr val="000000">
                      <a:alpha val="43137"/>
                    </a:srgbClr>
                  </a:outerShdw>
                </a:effectLst>
              </a:rPr>
              <a:t> </a:t>
            </a:r>
            <a:r>
              <a:rPr lang="tr-TR" sz="3200" b="1" i="1" dirty="0">
                <a:solidFill>
                  <a:srgbClr val="1D212C"/>
                </a:solidFill>
                <a:effectLst>
                  <a:outerShdw blurRad="38100" dist="38100" dir="2700000" algn="tl">
                    <a:srgbClr val="000000">
                      <a:alpha val="43137"/>
                    </a:srgbClr>
                  </a:outerShdw>
                </a:effectLst>
              </a:rPr>
              <a:t>dk.</a:t>
            </a:r>
          </a:p>
        </p:txBody>
      </p:sp>
      <p:sp>
        <p:nvSpPr>
          <p:cNvPr id="14" name="Dikdörtgen 13"/>
          <p:cNvSpPr/>
          <p:nvPr/>
        </p:nvSpPr>
        <p:spPr>
          <a:xfrm>
            <a:off x="1830895" y="729811"/>
            <a:ext cx="1306571" cy="358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3" name="Grup 12"/>
          <p:cNvGrpSpPr/>
          <p:nvPr/>
        </p:nvGrpSpPr>
        <p:grpSpPr>
          <a:xfrm>
            <a:off x="0" y="325163"/>
            <a:ext cx="4168220" cy="3242233"/>
            <a:chOff x="10007" y="417504"/>
            <a:chExt cx="4168220" cy="3242233"/>
          </a:xfrm>
        </p:grpSpPr>
        <p:grpSp>
          <p:nvGrpSpPr>
            <p:cNvPr id="8" name="Grup 7"/>
            <p:cNvGrpSpPr/>
            <p:nvPr/>
          </p:nvGrpSpPr>
          <p:grpSpPr>
            <a:xfrm rot="21004810">
              <a:off x="10007" y="417504"/>
              <a:ext cx="2513498" cy="3242233"/>
              <a:chOff x="2102025" y="1011473"/>
              <a:chExt cx="4137506" cy="6708585"/>
            </a:xfrm>
          </p:grpSpPr>
          <p:pic>
            <p:nvPicPr>
              <p:cNvPr id="46" name="Resim 45"/>
              <p:cNvPicPr>
                <a:picLocks noChangeAspect="1"/>
              </p:cNvPicPr>
              <p:nvPr/>
            </p:nvPicPr>
            <p:blipFill>
              <a:blip r:embed="rId7" cstate="print"/>
              <a:stretch>
                <a:fillRect/>
              </a:stretch>
            </p:blipFill>
            <p:spPr>
              <a:xfrm>
                <a:off x="2784146" y="1011473"/>
                <a:ext cx="2083773" cy="4455381"/>
              </a:xfrm>
              <a:prstGeom prst="rect">
                <a:avLst/>
              </a:prstGeom>
            </p:spPr>
          </p:pic>
          <p:pic>
            <p:nvPicPr>
              <p:cNvPr id="47" name="Resim 46"/>
              <p:cNvPicPr>
                <a:picLocks noChangeAspect="1"/>
              </p:cNvPicPr>
              <p:nvPr/>
            </p:nvPicPr>
            <p:blipFill>
              <a:blip r:embed="rId8" cstate="print"/>
              <a:stretch>
                <a:fillRect/>
              </a:stretch>
            </p:blipFill>
            <p:spPr>
              <a:xfrm>
                <a:off x="2102025" y="5408191"/>
                <a:ext cx="4137506" cy="2311867"/>
              </a:xfrm>
              <a:prstGeom prst="rect">
                <a:avLst/>
              </a:prstGeom>
            </p:spPr>
          </p:pic>
        </p:grpSp>
        <p:sp>
          <p:nvSpPr>
            <p:cNvPr id="41" name="Metin kutusu 40"/>
            <p:cNvSpPr txBox="1"/>
            <p:nvPr/>
          </p:nvSpPr>
          <p:spPr>
            <a:xfrm>
              <a:off x="1380303" y="765977"/>
              <a:ext cx="2797924" cy="862664"/>
            </a:xfrm>
            <a:prstGeom prst="rect">
              <a:avLst/>
            </a:prstGeom>
            <a:noFill/>
          </p:spPr>
          <p:txBody>
            <a:bodyPr wrap="square" lIns="91429" tIns="45715" rIns="91429" bIns="45715" rtlCol="0">
              <a:prstTxWarp prst="textPlain">
                <a:avLst/>
              </a:prstTxWarp>
              <a:spAutoFit/>
            </a:bodyPr>
            <a:lstStyle/>
            <a:p>
              <a:pPr algn="ctr"/>
              <a:r>
                <a:rPr lang="tr-TR" sz="6000" b="1" i="1" dirty="0">
                  <a:solidFill>
                    <a:srgbClr val="FF0000"/>
                  </a:solidFill>
                  <a:effectLst>
                    <a:outerShdw blurRad="38100" dist="38100" dir="2700000" algn="tl">
                      <a:srgbClr val="000000">
                        <a:alpha val="43137"/>
                      </a:srgbClr>
                    </a:outerShdw>
                  </a:effectLst>
                </a:rPr>
                <a:t>120</a:t>
              </a:r>
              <a:r>
                <a:rPr lang="tr-TR" sz="4400" b="1" i="1" dirty="0">
                  <a:solidFill>
                    <a:srgbClr val="1D212C"/>
                  </a:solidFill>
                  <a:effectLst>
                    <a:outerShdw blurRad="38100" dist="38100" dir="2700000" algn="tl">
                      <a:srgbClr val="000000">
                        <a:alpha val="43137"/>
                      </a:srgbClr>
                    </a:outerShdw>
                  </a:effectLst>
                </a:rPr>
                <a:t> SORU</a:t>
              </a:r>
            </a:p>
          </p:txBody>
        </p:sp>
      </p:grpSp>
      <p:sp>
        <p:nvSpPr>
          <p:cNvPr id="4" name="Metin kutusu 3"/>
          <p:cNvSpPr txBox="1"/>
          <p:nvPr/>
        </p:nvSpPr>
        <p:spPr>
          <a:xfrm>
            <a:off x="55550" y="2971983"/>
            <a:ext cx="1802203" cy="2246769"/>
          </a:xfrm>
          <a:prstGeom prst="rect">
            <a:avLst/>
          </a:prstGeom>
          <a:noFill/>
        </p:spPr>
        <p:txBody>
          <a:bodyPr wrap="square" rtlCol="0">
            <a:spAutoFit/>
          </a:bodyPr>
          <a:lstStyle/>
          <a:p>
            <a:pPr algn="ctr"/>
            <a:r>
              <a:rPr lang="tr-TR" sz="1400" b="1" u="sng" dirty="0">
                <a:solidFill>
                  <a:srgbClr val="FF0000"/>
                </a:solidFill>
              </a:rPr>
              <a:t>NOT</a:t>
            </a:r>
            <a:r>
              <a:rPr lang="tr-TR" sz="1400" b="1" dirty="0"/>
              <a:t>: İLAVE FELSEFE SORULARINI DİN DERSİNDEN MUAF ÖĞRENCİLER ÇÖZECEKTİR. DİN DERSİNE TABİ OLAN ÖĞRENCİLER BU KISMI ÇÖZMELERİ DURUMUNDA PUAN </a:t>
            </a:r>
            <a:r>
              <a:rPr lang="tr-TR" sz="1400" b="1" u="sng" dirty="0">
                <a:solidFill>
                  <a:srgbClr val="FF0000"/>
                </a:solidFill>
              </a:rPr>
              <a:t>ALAMAYACAKLARDIR</a:t>
            </a:r>
            <a:r>
              <a:rPr lang="tr-TR" sz="1400" dirty="0"/>
              <a:t>.</a:t>
            </a:r>
          </a:p>
        </p:txBody>
      </p:sp>
    </p:spTree>
    <p:extLst>
      <p:ext uri="{BB962C8B-B14F-4D97-AF65-F5344CB8AC3E}">
        <p14:creationId xmlns:p14="http://schemas.microsoft.com/office/powerpoint/2010/main" val="11851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0"/>
                                        <p:tgtEl>
                                          <p:spTgt spid="43"/>
                                        </p:tgtEl>
                                      </p:cBhvr>
                                    </p:animEffect>
                                    <p:anim calcmode="lin" valueType="num">
                                      <p:cBhvr>
                                        <p:cTn id="48" dur="2000" fill="hold"/>
                                        <p:tgtEl>
                                          <p:spTgt spid="43"/>
                                        </p:tgtEl>
                                        <p:attrNameLst>
                                          <p:attrName>ppt_w</p:attrName>
                                        </p:attrNameLst>
                                      </p:cBhvr>
                                      <p:tavLst>
                                        <p:tav tm="0" fmla="#ppt_w*sin(2.5*pi*$)">
                                          <p:val>
                                            <p:fltVal val="0"/>
                                          </p:val>
                                        </p:tav>
                                        <p:tav tm="100000">
                                          <p:val>
                                            <p:fltVal val="1"/>
                                          </p:val>
                                        </p:tav>
                                      </p:tavLst>
                                    </p:anim>
                                    <p:anim calcmode="lin" valueType="num">
                                      <p:cBhvr>
                                        <p:cTn id="49" dur="2000" fill="hold"/>
                                        <p:tgtEl>
                                          <p:spTgt spid="43"/>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2000"/>
                                        <p:tgtEl>
                                          <p:spTgt spid="45"/>
                                        </p:tgtEl>
                                      </p:cBhvr>
                                    </p:animEffect>
                                    <p:anim calcmode="lin" valueType="num">
                                      <p:cBhvr>
                                        <p:cTn id="53" dur="2000" fill="hold"/>
                                        <p:tgtEl>
                                          <p:spTgt spid="45"/>
                                        </p:tgtEl>
                                        <p:attrNameLst>
                                          <p:attrName>ppt_w</p:attrName>
                                        </p:attrNameLst>
                                      </p:cBhvr>
                                      <p:tavLst>
                                        <p:tav tm="0" fmla="#ppt_w*sin(2.5*pi*$)">
                                          <p:val>
                                            <p:fltVal val="0"/>
                                          </p:val>
                                        </p:tav>
                                        <p:tav tm="100000">
                                          <p:val>
                                            <p:fltVal val="1"/>
                                          </p:val>
                                        </p:tav>
                                      </p:tavLst>
                                    </p:anim>
                                    <p:anim calcmode="lin" valueType="num">
                                      <p:cBhvr>
                                        <p:cTn id="54"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0"/>
                                  </p:iterate>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 calcmode="lin" valueType="num">
                                      <p:cBhvr>
                                        <p:cTn id="61" dur="1000" fill="hold"/>
                                        <p:tgtEl>
                                          <p:spTgt spid="4"/>
                                        </p:tgtEl>
                                        <p:attrNameLst>
                                          <p:attrName>style.rotation</p:attrName>
                                        </p:attrNameLst>
                                      </p:cBhvr>
                                      <p:tavLst>
                                        <p:tav tm="0">
                                          <p:val>
                                            <p:fltVal val="90"/>
                                          </p:val>
                                        </p:tav>
                                        <p:tav tm="100000">
                                          <p:val>
                                            <p:fltVal val="0"/>
                                          </p:val>
                                        </p:tav>
                                      </p:tavLst>
                                    </p:anim>
                                    <p:animEffect transition="in" filter="fade">
                                      <p:cBhvr>
                                        <p:cTn id="62" dur="1000"/>
                                        <p:tgtEl>
                                          <p:spTgt spid="4"/>
                                        </p:tgtEl>
                                      </p:cBhvr>
                                    </p:animEffect>
                                  </p:childTnLst>
                                </p:cTn>
                              </p:par>
                            </p:childTnLst>
                          </p:cTn>
                        </p:par>
                        <p:par>
                          <p:cTn id="63" fill="hold">
                            <p:stCondLst>
                              <p:cond delay="1000"/>
                            </p:stCondLst>
                            <p:childTnLst>
                              <p:par>
                                <p:cTn id="64" presetID="16" presetClass="emph" presetSubtype="0" fill="hold" grpId="1" nodeType="afterEffect">
                                  <p:stCondLst>
                                    <p:cond delay="0"/>
                                  </p:stCondLst>
                                  <p:iterate type="lt">
                                    <p:tmPct val="4000"/>
                                  </p:iterate>
                                  <p:childTnLst>
                                    <p:set>
                                      <p:cBhvr override="childStyle">
                                        <p:cTn id="65" dur="500" fill="hold"/>
                                        <p:tgtEl>
                                          <p:spTgt spid="4"/>
                                        </p:tgtEl>
                                        <p:attrNameLst>
                                          <p:attrName>style.color</p:attrName>
                                        </p:attrNameLst>
                                      </p:cBhvr>
                                      <p:to>
                                        <p:clrVal>
                                          <a:schemeClr val="accent2"/>
                                        </p:clrVal>
                                      </p:to>
                                    </p:set>
                                    <p:set>
                                      <p:cBhvr>
                                        <p:cTn id="66" dur="500" fill="hold"/>
                                        <p:tgtEl>
                                          <p:spTgt spid="4"/>
                                        </p:tgtEl>
                                        <p:attrNameLst>
                                          <p:attrName>fillcolor</p:attrName>
                                        </p:attrNameLst>
                                      </p:cBhvr>
                                      <p:to>
                                        <p:clrVal>
                                          <a:schemeClr val="accent2"/>
                                        </p:clrVal>
                                      </p:to>
                                    </p:set>
                                    <p:set>
                                      <p:cBhvr>
                                        <p:cTn id="67"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Resim 36"/>
          <p:cNvPicPr>
            <a:picLocks noChangeAspect="1"/>
          </p:cNvPicPr>
          <p:nvPr/>
        </p:nvPicPr>
        <p:blipFill>
          <a:blip r:embed="rId2" cstate="print"/>
          <a:stretch>
            <a:fillRect/>
          </a:stretch>
        </p:blipFill>
        <p:spPr>
          <a:xfrm>
            <a:off x="3511394" y="715916"/>
            <a:ext cx="6805040" cy="5621376"/>
          </a:xfrm>
          <a:prstGeom prst="rect">
            <a:avLst/>
          </a:prstGeom>
        </p:spPr>
      </p:pic>
      <p:sp>
        <p:nvSpPr>
          <p:cNvPr id="29" name="Metin kutusu 28"/>
          <p:cNvSpPr txBox="1"/>
          <p:nvPr/>
        </p:nvSpPr>
        <p:spPr>
          <a:xfrm>
            <a:off x="4917838" y="2884142"/>
            <a:ext cx="3602673" cy="1938982"/>
          </a:xfrm>
          <a:prstGeom prst="rect">
            <a:avLst/>
          </a:prstGeom>
          <a:noFill/>
        </p:spPr>
        <p:txBody>
          <a:bodyPr wrap="square" lIns="91429" tIns="45715" rIns="91429" bIns="45715" rtlCol="0">
            <a:spAutoFit/>
          </a:bodyPr>
          <a:lstStyle/>
          <a:p>
            <a:pPr algn="ctr"/>
            <a:r>
              <a:rPr lang="tr-TR" sz="6000" b="1" dirty="0">
                <a:solidFill>
                  <a:srgbClr val="FF0000"/>
                </a:solidFill>
                <a:effectLst>
                  <a:outerShdw blurRad="38100" dist="38100" dir="2700000" algn="tl">
                    <a:srgbClr val="000000">
                      <a:alpha val="43137"/>
                    </a:srgbClr>
                  </a:outerShdw>
                </a:effectLst>
                <a:latin typeface="Bookman Old Style" panose="02050604050505020204" pitchFamily="18" charset="0"/>
              </a:rPr>
              <a:t>TYT </a:t>
            </a:r>
          </a:p>
          <a:p>
            <a:pPr algn="ctr"/>
            <a:r>
              <a:rPr lang="tr-TR" sz="6000" b="1" dirty="0">
                <a:solidFill>
                  <a:srgbClr val="5C5656"/>
                </a:solidFill>
                <a:effectLst>
                  <a:outerShdw blurRad="38100" dist="38100" dir="2700000" algn="tl">
                    <a:srgbClr val="000000">
                      <a:alpha val="43137"/>
                    </a:srgbClr>
                  </a:outerShdw>
                </a:effectLst>
                <a:latin typeface="Bookman Old Style" panose="02050604050505020204" pitchFamily="18" charset="0"/>
              </a:rPr>
              <a:t>PUANI</a:t>
            </a:r>
          </a:p>
        </p:txBody>
      </p:sp>
      <p:sp>
        <p:nvSpPr>
          <p:cNvPr id="31" name="Metin kutusu 30"/>
          <p:cNvSpPr txBox="1"/>
          <p:nvPr/>
        </p:nvSpPr>
        <p:spPr>
          <a:xfrm>
            <a:off x="8946792" y="1118933"/>
            <a:ext cx="3825877" cy="1338818"/>
          </a:xfrm>
          <a:prstGeom prst="rect">
            <a:avLst/>
          </a:prstGeom>
          <a:noFill/>
        </p:spPr>
        <p:txBody>
          <a:bodyPr wrap="square" lIns="91429" tIns="45715" rIns="91429" bIns="45715" rtlCol="0">
            <a:spAutoFit/>
          </a:bodyPr>
          <a:lstStyle/>
          <a:p>
            <a:pPr algn="ctr"/>
            <a:r>
              <a:rPr lang="tr-TR" sz="2700" b="1" dirty="0">
                <a:solidFill>
                  <a:srgbClr val="FF0000"/>
                </a:solidFill>
              </a:rPr>
              <a:t>ÖNLİSANS</a:t>
            </a:r>
          </a:p>
          <a:p>
            <a:pPr algn="ctr"/>
            <a:r>
              <a:rPr lang="tr-TR" sz="2700" b="1" dirty="0">
                <a:solidFill>
                  <a:schemeClr val="tx1">
                    <a:lumMod val="95000"/>
                    <a:lumOff val="5000"/>
                  </a:schemeClr>
                </a:solidFill>
              </a:rPr>
              <a:t>(MESLEK YÜKSEKOKULU)</a:t>
            </a:r>
          </a:p>
          <a:p>
            <a:pPr algn="ctr"/>
            <a:r>
              <a:rPr lang="tr-TR" sz="2700" b="1" dirty="0"/>
              <a:t>2 YILLIK BÖLÜMLER</a:t>
            </a:r>
          </a:p>
        </p:txBody>
      </p:sp>
      <p:sp>
        <p:nvSpPr>
          <p:cNvPr id="32" name="Metin kutusu 31"/>
          <p:cNvSpPr txBox="1"/>
          <p:nvPr/>
        </p:nvSpPr>
        <p:spPr>
          <a:xfrm>
            <a:off x="8757561" y="5454299"/>
            <a:ext cx="4175942" cy="2046704"/>
          </a:xfrm>
          <a:prstGeom prst="rect">
            <a:avLst/>
          </a:prstGeom>
          <a:noFill/>
        </p:spPr>
        <p:txBody>
          <a:bodyPr wrap="square" lIns="91429" tIns="45715" rIns="91429" bIns="45715" rtlCol="0">
            <a:spAutoFit/>
          </a:bodyPr>
          <a:lstStyle/>
          <a:p>
            <a:pPr algn="ctr"/>
            <a:r>
              <a:rPr lang="tr-TR" sz="2700" b="1" dirty="0">
                <a:solidFill>
                  <a:srgbClr val="FF0000"/>
                </a:solidFill>
              </a:rPr>
              <a:t>ÖZEL YETENEK BÖLÜMLERİ</a:t>
            </a:r>
          </a:p>
          <a:p>
            <a:pPr algn="ctr"/>
            <a:r>
              <a:rPr lang="tr-TR" sz="2700" b="1" dirty="0"/>
              <a:t>                               SPOR</a:t>
            </a:r>
          </a:p>
          <a:p>
            <a:pPr algn="ctr"/>
            <a:r>
              <a:rPr lang="tr-TR" sz="2700" b="1" dirty="0"/>
              <a:t>                                 MÜZİK</a:t>
            </a:r>
          </a:p>
          <a:p>
            <a:pPr algn="ctr"/>
            <a:r>
              <a:rPr lang="tr-TR" sz="2700" b="1" dirty="0"/>
              <a:t>                                 SANAT</a:t>
            </a:r>
          </a:p>
          <a:p>
            <a:endParaRPr lang="tr-TR" sz="1900" b="1" dirty="0"/>
          </a:p>
        </p:txBody>
      </p:sp>
      <p:sp>
        <p:nvSpPr>
          <p:cNvPr id="33" name="Metin kutusu 32"/>
          <p:cNvSpPr txBox="1"/>
          <p:nvPr/>
        </p:nvSpPr>
        <p:spPr>
          <a:xfrm>
            <a:off x="2133602" y="4977672"/>
            <a:ext cx="3197290" cy="1338818"/>
          </a:xfrm>
          <a:prstGeom prst="rect">
            <a:avLst/>
          </a:prstGeom>
          <a:noFill/>
        </p:spPr>
        <p:txBody>
          <a:bodyPr wrap="square" lIns="91429" tIns="45715" rIns="91429" bIns="45715" rtlCol="0">
            <a:spAutoFit/>
          </a:bodyPr>
          <a:lstStyle/>
          <a:p>
            <a:pPr algn="ctr"/>
            <a:r>
              <a:rPr lang="tr-TR" sz="2700" b="1" dirty="0">
                <a:solidFill>
                  <a:srgbClr val="FF0000"/>
                </a:solidFill>
              </a:rPr>
              <a:t>AÇIKÖĞRETİM  </a:t>
            </a:r>
          </a:p>
          <a:p>
            <a:pPr algn="ctr"/>
            <a:r>
              <a:rPr lang="tr-TR" sz="2700" b="1" dirty="0">
                <a:solidFill>
                  <a:srgbClr val="FF0000"/>
                </a:solidFill>
              </a:rPr>
              <a:t>ÖNLİSANS</a:t>
            </a:r>
          </a:p>
          <a:p>
            <a:pPr algn="ctr"/>
            <a:r>
              <a:rPr lang="tr-TR" sz="2700" b="1" dirty="0"/>
              <a:t>BÖLÜMLERİ</a:t>
            </a:r>
          </a:p>
        </p:txBody>
      </p:sp>
      <p:sp>
        <p:nvSpPr>
          <p:cNvPr id="16" name="Metin kutusu 15"/>
          <p:cNvSpPr txBox="1"/>
          <p:nvPr/>
        </p:nvSpPr>
        <p:spPr>
          <a:xfrm>
            <a:off x="-70116" y="6660253"/>
            <a:ext cx="13755635" cy="461655"/>
          </a:xfrm>
          <a:prstGeom prst="rect">
            <a:avLst/>
          </a:prstGeom>
          <a:noFill/>
        </p:spPr>
        <p:txBody>
          <a:bodyPr wrap="square" lIns="91429" tIns="45715" rIns="91429" bIns="45715" rtlCol="0">
            <a:spAutoFit/>
          </a:bodyPr>
          <a:lstStyle/>
          <a:p>
            <a:r>
              <a:rPr lang="tr-TR" sz="2400" b="1" dirty="0">
                <a:solidFill>
                  <a:srgbClr val="FF0000"/>
                </a:solidFill>
              </a:rPr>
              <a:t>NOT: </a:t>
            </a:r>
            <a:r>
              <a:rPr lang="tr-TR" sz="2400" b="1" dirty="0"/>
              <a:t>HARP OKULLARI </a:t>
            </a:r>
            <a:r>
              <a:rPr lang="tr-TR" sz="2400" b="1" dirty="0">
                <a:solidFill>
                  <a:srgbClr val="FF0000"/>
                </a:solidFill>
              </a:rPr>
              <a:t>HARİÇ </a:t>
            </a:r>
            <a:r>
              <a:rPr lang="tr-TR" sz="2400" b="1" dirty="0"/>
              <a:t>BU BÖLÜMLER İÇİN </a:t>
            </a:r>
            <a:r>
              <a:rPr lang="tr-TR" sz="2400" b="1" dirty="0">
                <a:solidFill>
                  <a:srgbClr val="FF0000"/>
                </a:solidFill>
              </a:rPr>
              <a:t>AYT </a:t>
            </a:r>
            <a:r>
              <a:rPr lang="tr-TR" sz="2400" b="1" dirty="0"/>
              <a:t>SINAVINA GİRMEYE GEREK YOKTUR.</a:t>
            </a:r>
          </a:p>
        </p:txBody>
      </p:sp>
      <p:sp>
        <p:nvSpPr>
          <p:cNvPr id="17" name="Metin kutusu 16"/>
          <p:cNvSpPr txBox="1"/>
          <p:nvPr/>
        </p:nvSpPr>
        <p:spPr>
          <a:xfrm>
            <a:off x="4527424" y="492341"/>
            <a:ext cx="4768977" cy="1338818"/>
          </a:xfrm>
          <a:prstGeom prst="rect">
            <a:avLst/>
          </a:prstGeom>
          <a:noFill/>
        </p:spPr>
        <p:txBody>
          <a:bodyPr wrap="square" lIns="91429" tIns="45715" rIns="91429" bIns="45715" rtlCol="0">
            <a:spAutoFit/>
          </a:bodyPr>
          <a:lstStyle/>
          <a:p>
            <a:pPr algn="ctr"/>
            <a:r>
              <a:rPr lang="tr-TR" sz="2700" b="1" dirty="0">
                <a:solidFill>
                  <a:srgbClr val="FF0000"/>
                </a:solidFill>
              </a:rPr>
              <a:t>PMYO</a:t>
            </a:r>
          </a:p>
          <a:p>
            <a:pPr algn="ctr"/>
            <a:r>
              <a:rPr lang="tr-TR" sz="2700" b="1" dirty="0">
                <a:solidFill>
                  <a:srgbClr val="FF0000"/>
                </a:solidFill>
              </a:rPr>
              <a:t>ASKERİ OKULLAR (ASTSUBAY)</a:t>
            </a:r>
          </a:p>
          <a:p>
            <a:pPr algn="ctr"/>
            <a:r>
              <a:rPr lang="tr-TR" sz="2700" b="1" dirty="0"/>
              <a:t>İÇİN GİRİŞ HAKKI SAĞLAR.</a:t>
            </a:r>
          </a:p>
        </p:txBody>
      </p:sp>
      <p:grpSp>
        <p:nvGrpSpPr>
          <p:cNvPr id="18" name="Grup 17"/>
          <p:cNvGrpSpPr/>
          <p:nvPr/>
        </p:nvGrpSpPr>
        <p:grpSpPr>
          <a:xfrm>
            <a:off x="161413" y="57838"/>
            <a:ext cx="12519305" cy="507831"/>
            <a:chOff x="161412" y="57838"/>
            <a:chExt cx="12519305" cy="507830"/>
          </a:xfrm>
        </p:grpSpPr>
        <p:pic>
          <p:nvPicPr>
            <p:cNvPr id="19" name="Resim 18"/>
            <p:cNvPicPr>
              <a:picLocks noChangeAspect="1"/>
            </p:cNvPicPr>
            <p:nvPr/>
          </p:nvPicPr>
          <p:blipFill>
            <a:blip r:embed="rId3" cstate="print"/>
            <a:stretch>
              <a:fillRect/>
            </a:stretch>
          </p:blipFill>
          <p:spPr>
            <a:xfrm>
              <a:off x="161412" y="86465"/>
              <a:ext cx="12519305" cy="408328"/>
            </a:xfrm>
            <a:prstGeom prst="rect">
              <a:avLst/>
            </a:prstGeom>
          </p:spPr>
        </p:pic>
        <p:sp>
          <p:nvSpPr>
            <p:cNvPr id="20" name="Metin kutusu 19"/>
            <p:cNvSpPr txBox="1"/>
            <p:nvPr/>
          </p:nvSpPr>
          <p:spPr>
            <a:xfrm>
              <a:off x="3884914" y="57838"/>
              <a:ext cx="4585685" cy="507830"/>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PUAN SİSTEMİ</a:t>
              </a:r>
            </a:p>
          </p:txBody>
        </p:sp>
      </p:grpSp>
      <p:sp>
        <p:nvSpPr>
          <p:cNvPr id="15" name="Dikdörtgen 14"/>
          <p:cNvSpPr/>
          <p:nvPr/>
        </p:nvSpPr>
        <p:spPr>
          <a:xfrm>
            <a:off x="158076" y="715917"/>
            <a:ext cx="4016315" cy="3031126"/>
          </a:xfrm>
          <a:prstGeom prst="rect">
            <a:avLst/>
          </a:prstGeom>
          <a:noFill/>
        </p:spPr>
        <p:txBody>
          <a:bodyPr wrap="none" lIns="91429" tIns="45715" rIns="91429" bIns="45715">
            <a:prstTxWarp prst="textPlain">
              <a:avLst/>
            </a:prstTxWarp>
            <a:spAutoFit/>
          </a:bodyPr>
          <a:lstStyle/>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LİSANS</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YERLEŞTİRME </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PUANINA</a:t>
            </a:r>
          </a:p>
          <a:p>
            <a:pPr algn="ctr"/>
            <a:r>
              <a:rPr lang="tr-TR" sz="6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ETKİSİ</a:t>
            </a:r>
          </a:p>
          <a:p>
            <a:pPr algn="ctr"/>
            <a:r>
              <a:rPr lang="tr-TR" sz="19900" b="1" dirty="0">
                <a:ln w="9525">
                  <a:solidFill>
                    <a:schemeClr val="bg1"/>
                  </a:solidFill>
                  <a:prstDash val="solid"/>
                </a:ln>
                <a:solidFill>
                  <a:srgbClr val="FF0000"/>
                </a:solidFill>
                <a:effectLst>
                  <a:outerShdw blurRad="12700" dist="38100" dir="2700000" algn="tl" rotWithShape="0">
                    <a:schemeClr val="bg1">
                      <a:lumMod val="50000"/>
                    </a:schemeClr>
                  </a:outerShdw>
                </a:effectLst>
              </a:rPr>
              <a:t>%40</a:t>
            </a:r>
          </a:p>
        </p:txBody>
      </p:sp>
      <p:sp>
        <p:nvSpPr>
          <p:cNvPr id="3" name="Dikdörtgen 2"/>
          <p:cNvSpPr/>
          <p:nvPr/>
        </p:nvSpPr>
        <p:spPr>
          <a:xfrm>
            <a:off x="9011186" y="3886446"/>
            <a:ext cx="3301015" cy="16619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dirty="0"/>
              <a:t>2020-YKS’den itibaren özel yetenek sınavı ile öğrenci alan öğretmenlik programlarına başvuru yapabilmek için adayların </a:t>
            </a:r>
            <a:r>
              <a:rPr lang="tr-TR" b="1" dirty="0">
                <a:solidFill>
                  <a:srgbClr val="FF0000"/>
                </a:solidFill>
              </a:rPr>
              <a:t>TYT puanının en düşük 800 bininci başarı sırasına </a:t>
            </a:r>
            <a:r>
              <a:rPr lang="tr-TR" dirty="0"/>
              <a:t>sahip olmaları gerekmektedir.</a:t>
            </a:r>
          </a:p>
        </p:txBody>
      </p:sp>
      <p:sp>
        <p:nvSpPr>
          <p:cNvPr id="21" name="Dikdörtgen 20"/>
          <p:cNvSpPr/>
          <p:nvPr/>
        </p:nvSpPr>
        <p:spPr>
          <a:xfrm>
            <a:off x="8873544" y="2407855"/>
            <a:ext cx="3884448" cy="140038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b="1" u="sng" dirty="0">
                <a:solidFill>
                  <a:srgbClr val="FF0000"/>
                </a:solidFill>
              </a:rPr>
              <a:t>NOT: </a:t>
            </a:r>
            <a:r>
              <a:rPr lang="tr-TR" dirty="0"/>
              <a:t>SAYISAL KÖKENLİ ÖNLİSANS BÖLÜMLERİNE SAYISAL DERSLER YERİNE SOSYAL ÇÖZEREK DE GİDİLEBİLMEKTEDİR. ÇÜNKÜ TYT PUANI TEKTİR VE HER DERSİN ETKİSİ VARDIR.</a:t>
            </a:r>
          </a:p>
        </p:txBody>
      </p:sp>
    </p:spTree>
    <p:extLst>
      <p:ext uri="{BB962C8B-B14F-4D97-AF65-F5344CB8AC3E}">
        <p14:creationId xmlns:p14="http://schemas.microsoft.com/office/powerpoint/2010/main" val="16032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80">
                                          <p:stCondLst>
                                            <p:cond delay="0"/>
                                          </p:stCondLst>
                                        </p:cTn>
                                        <p:tgtEl>
                                          <p:spTgt spid="16"/>
                                        </p:tgtEl>
                                      </p:cBhvr>
                                    </p:animEffect>
                                    <p:anim calcmode="lin" valueType="num">
                                      <p:cBhvr>
                                        <p:cTn id="7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6"/>
                                        </p:tgtEl>
                                      </p:cBhvr>
                                      <p:to x="100000" y="60000"/>
                                    </p:animScale>
                                    <p:animScale>
                                      <p:cBhvr>
                                        <p:cTn id="78" dur="166" decel="50000">
                                          <p:stCondLst>
                                            <p:cond delay="676"/>
                                          </p:stCondLst>
                                        </p:cTn>
                                        <p:tgtEl>
                                          <p:spTgt spid="16"/>
                                        </p:tgtEl>
                                      </p:cBhvr>
                                      <p:to x="100000" y="100000"/>
                                    </p:animScale>
                                    <p:animScale>
                                      <p:cBhvr>
                                        <p:cTn id="79" dur="26">
                                          <p:stCondLst>
                                            <p:cond delay="1312"/>
                                          </p:stCondLst>
                                        </p:cTn>
                                        <p:tgtEl>
                                          <p:spTgt spid="16"/>
                                        </p:tgtEl>
                                      </p:cBhvr>
                                      <p:to x="100000" y="80000"/>
                                    </p:animScale>
                                    <p:animScale>
                                      <p:cBhvr>
                                        <p:cTn id="80" dur="166" decel="50000">
                                          <p:stCondLst>
                                            <p:cond delay="1338"/>
                                          </p:stCondLst>
                                        </p:cTn>
                                        <p:tgtEl>
                                          <p:spTgt spid="16"/>
                                        </p:tgtEl>
                                      </p:cBhvr>
                                      <p:to x="100000" y="100000"/>
                                    </p:animScale>
                                    <p:animScale>
                                      <p:cBhvr>
                                        <p:cTn id="81" dur="26">
                                          <p:stCondLst>
                                            <p:cond delay="1642"/>
                                          </p:stCondLst>
                                        </p:cTn>
                                        <p:tgtEl>
                                          <p:spTgt spid="16"/>
                                        </p:tgtEl>
                                      </p:cBhvr>
                                      <p:to x="100000" y="90000"/>
                                    </p:animScale>
                                    <p:animScale>
                                      <p:cBhvr>
                                        <p:cTn id="82" dur="166" decel="50000">
                                          <p:stCondLst>
                                            <p:cond delay="1668"/>
                                          </p:stCondLst>
                                        </p:cTn>
                                        <p:tgtEl>
                                          <p:spTgt spid="16"/>
                                        </p:tgtEl>
                                      </p:cBhvr>
                                      <p:to x="100000" y="100000"/>
                                    </p:animScale>
                                    <p:animScale>
                                      <p:cBhvr>
                                        <p:cTn id="83" dur="26">
                                          <p:stCondLst>
                                            <p:cond delay="1808"/>
                                          </p:stCondLst>
                                        </p:cTn>
                                        <p:tgtEl>
                                          <p:spTgt spid="16"/>
                                        </p:tgtEl>
                                      </p:cBhvr>
                                      <p:to x="100000" y="95000"/>
                                    </p:animScale>
                                    <p:animScale>
                                      <p:cBhvr>
                                        <p:cTn id="84" dur="166" decel="50000">
                                          <p:stCondLst>
                                            <p:cond delay="1834"/>
                                          </p:stCondLst>
                                        </p:cTn>
                                        <p:tgtEl>
                                          <p:spTgt spid="1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p:cTn id="89" dur="500" fill="hold"/>
                                        <p:tgtEl>
                                          <p:spTgt spid="15"/>
                                        </p:tgtEl>
                                        <p:attrNameLst>
                                          <p:attrName>ppt_w</p:attrName>
                                        </p:attrNameLst>
                                      </p:cBhvr>
                                      <p:tavLst>
                                        <p:tav tm="0">
                                          <p:val>
                                            <p:fltVal val="0"/>
                                          </p:val>
                                        </p:tav>
                                        <p:tav tm="100000">
                                          <p:val>
                                            <p:strVal val="#ppt_w"/>
                                          </p:val>
                                        </p:tav>
                                      </p:tavLst>
                                    </p:anim>
                                    <p:anim calcmode="lin" valueType="num">
                                      <p:cBhvr>
                                        <p:cTn id="90" dur="500" fill="hold"/>
                                        <p:tgtEl>
                                          <p:spTgt spid="15"/>
                                        </p:tgtEl>
                                        <p:attrNameLst>
                                          <p:attrName>ppt_h</p:attrName>
                                        </p:attrNameLst>
                                      </p:cBhvr>
                                      <p:tavLst>
                                        <p:tav tm="0">
                                          <p:val>
                                            <p:fltVal val="0"/>
                                          </p:val>
                                        </p:tav>
                                        <p:tav tm="100000">
                                          <p:val>
                                            <p:strVal val="#ppt_h"/>
                                          </p:val>
                                        </p:tav>
                                      </p:tavLst>
                                    </p:anim>
                                    <p:animEffect transition="in" filter="fade">
                                      <p:cBhvr>
                                        <p:cTn id="9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16" grpId="0"/>
      <p:bldP spid="17" grpId="0"/>
      <p:bldP spid="15" grpId="0"/>
      <p:bldP spid="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515154" y="940158"/>
            <a:ext cx="11784169" cy="585112"/>
          </a:xfrm>
        </p:spPr>
        <p:txBody>
          <a:bodyPr>
            <a:noAutofit/>
          </a:bodyPr>
          <a:lstStyle/>
          <a:p>
            <a:pPr algn="ctr"/>
            <a:r>
              <a:rPr lang="tr-TR" sz="2400" b="1" dirty="0">
                <a:solidFill>
                  <a:srgbClr val="0070C0"/>
                </a:solidFill>
                <a:effectLst>
                  <a:outerShdw blurRad="38100" dist="38100" dir="2700000" algn="tl">
                    <a:srgbClr val="000000">
                      <a:alpha val="43137"/>
                    </a:srgbClr>
                  </a:outerShdw>
                </a:effectLst>
                <a:latin typeface="+mn-lt"/>
              </a:rPr>
              <a:t>TYT PUANININ HESAPLANMASINDA DERSLERİN ‘’</a:t>
            </a:r>
            <a:r>
              <a:rPr lang="tr-TR" sz="2400" b="1" dirty="0">
                <a:solidFill>
                  <a:srgbClr val="FF0000"/>
                </a:solidFill>
                <a:effectLst>
                  <a:outerShdw blurRad="38100" dist="38100" dir="2700000" algn="tl">
                    <a:srgbClr val="000000">
                      <a:alpha val="43137"/>
                    </a:srgbClr>
                  </a:outerShdw>
                </a:effectLst>
                <a:latin typeface="+mn-lt"/>
              </a:rPr>
              <a:t>1</a:t>
            </a:r>
            <a:r>
              <a:rPr lang="tr-TR" sz="2400" b="1" dirty="0">
                <a:solidFill>
                  <a:srgbClr val="0070C0"/>
                </a:solidFill>
                <a:effectLst>
                  <a:outerShdw blurRad="38100" dist="38100" dir="2700000" algn="tl">
                    <a:srgbClr val="000000">
                      <a:alpha val="43137"/>
                    </a:srgbClr>
                  </a:outerShdw>
                </a:effectLst>
                <a:latin typeface="+mn-lt"/>
              </a:rPr>
              <a:t> </a:t>
            </a:r>
            <a:r>
              <a:rPr lang="tr-TR" sz="2400" b="1" dirty="0">
                <a:solidFill>
                  <a:srgbClr val="FF0000"/>
                </a:solidFill>
                <a:effectLst>
                  <a:outerShdw blurRad="38100" dist="38100" dir="2700000" algn="tl">
                    <a:srgbClr val="000000">
                      <a:alpha val="43137"/>
                    </a:srgbClr>
                  </a:outerShdw>
                </a:effectLst>
                <a:latin typeface="+mn-lt"/>
              </a:rPr>
              <a:t>NET</a:t>
            </a:r>
            <a:r>
              <a:rPr lang="tr-TR" sz="2400" b="1" dirty="0">
                <a:solidFill>
                  <a:srgbClr val="0070C0"/>
                </a:solidFill>
                <a:effectLst>
                  <a:outerShdw blurRad="38100" dist="38100" dir="2700000" algn="tl">
                    <a:srgbClr val="000000">
                      <a:alpha val="43137"/>
                    </a:srgbClr>
                  </a:outerShdw>
                </a:effectLst>
                <a:latin typeface="+mn-lt"/>
              </a:rPr>
              <a:t>’’E KARŞILIK GELEN DEĞERİ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339759091"/>
              </p:ext>
            </p:extLst>
          </p:nvPr>
        </p:nvGraphicFramePr>
        <p:xfrm>
          <a:off x="570033" y="1462463"/>
          <a:ext cx="11717167" cy="4873941"/>
        </p:xfrm>
        <a:graphic>
          <a:graphicData uri="http://schemas.openxmlformats.org/drawingml/2006/table">
            <a:tbl>
              <a:tblPr>
                <a:tableStyleId>{5940675A-B579-460E-94D1-54222C63F5DA}</a:tableStyleId>
              </a:tblPr>
              <a:tblGrid>
                <a:gridCol w="2213167">
                  <a:extLst>
                    <a:ext uri="{9D8B030D-6E8A-4147-A177-3AD203B41FA5}">
                      <a16:colId xmlns="" xmlns:a16="http://schemas.microsoft.com/office/drawing/2014/main" val="20000"/>
                    </a:ext>
                  </a:extLst>
                </a:gridCol>
                <a:gridCol w="2376000">
                  <a:extLst>
                    <a:ext uri="{9D8B030D-6E8A-4147-A177-3AD203B41FA5}">
                      <a16:colId xmlns="" xmlns:a16="http://schemas.microsoft.com/office/drawing/2014/main" val="20001"/>
                    </a:ext>
                  </a:extLst>
                </a:gridCol>
                <a:gridCol w="2376000">
                  <a:extLst>
                    <a:ext uri="{9D8B030D-6E8A-4147-A177-3AD203B41FA5}">
                      <a16:colId xmlns="" xmlns:a16="http://schemas.microsoft.com/office/drawing/2014/main" val="20002"/>
                    </a:ext>
                  </a:extLst>
                </a:gridCol>
                <a:gridCol w="2376000">
                  <a:extLst>
                    <a:ext uri="{9D8B030D-6E8A-4147-A177-3AD203B41FA5}">
                      <a16:colId xmlns="" xmlns:a16="http://schemas.microsoft.com/office/drawing/2014/main" val="20003"/>
                    </a:ext>
                  </a:extLst>
                </a:gridCol>
                <a:gridCol w="2376000">
                  <a:extLst>
                    <a:ext uri="{9D8B030D-6E8A-4147-A177-3AD203B41FA5}">
                      <a16:colId xmlns="" xmlns:a16="http://schemas.microsoft.com/office/drawing/2014/main" val="20004"/>
                    </a:ext>
                  </a:extLst>
                </a:gridCol>
              </a:tblGrid>
              <a:tr h="1259713">
                <a:tc>
                  <a:txBody>
                    <a:bodyPr/>
                    <a:lstStyle/>
                    <a:p>
                      <a:pPr algn="ctr" fontAlgn="ctr"/>
                      <a:r>
                        <a:rPr lang="tr-TR" sz="2600" b="1" u="none" strike="noStrike" dirty="0">
                          <a:effectLst>
                            <a:outerShdw blurRad="38100" dist="38100" dir="2700000" algn="tl">
                              <a:srgbClr val="000000">
                                <a:alpha val="43137"/>
                              </a:srgbClr>
                            </a:outerShdw>
                          </a:effectLst>
                        </a:rPr>
                        <a:t>Der Adı </a:t>
                      </a:r>
                      <a:endParaRPr lang="tr-TR" sz="2600" b="1" i="0" u="none" strike="noStrike" dirty="0">
                        <a:solidFill>
                          <a:srgbClr val="000000"/>
                        </a:solidFill>
                        <a:effectLst>
                          <a:outerShdw blurRad="38100" dist="38100" dir="2700000" algn="tl">
                            <a:srgbClr val="000000">
                              <a:alpha val="43137"/>
                            </a:srgbClr>
                          </a:outerShdw>
                        </a:effectLst>
                        <a:latin typeface="Calibri"/>
                      </a:endParaRPr>
                    </a:p>
                  </a:txBody>
                  <a:tcPr marL="9525" marR="9525" marT="9525" marB="0" anchor="ct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Soru Sayısı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1 Net </a:t>
                      </a:r>
                    </a:p>
                    <a:p>
                      <a:pPr algn="ctr" fontAlgn="ctr"/>
                      <a:r>
                        <a:rPr lang="tr-TR" sz="2600" b="1" u="none" strike="noStrike" dirty="0">
                          <a:solidFill>
                            <a:srgbClr val="7030A0"/>
                          </a:solidFill>
                          <a:effectLst>
                            <a:outerShdw blurRad="38100" dist="38100" dir="2700000" algn="tl">
                              <a:srgbClr val="000000">
                                <a:alpha val="43137"/>
                              </a:srgbClr>
                            </a:outerShdw>
                          </a:effectLst>
                        </a:rPr>
                        <a:t>Değeri</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Toplam Puan </a:t>
                      </a:r>
                    </a:p>
                    <a:p>
                      <a:pPr algn="ctr" fontAlgn="ctr"/>
                      <a:r>
                        <a:rPr lang="tr-TR" sz="2600" b="1" u="none" strike="noStrike" dirty="0">
                          <a:solidFill>
                            <a:srgbClr val="7030A0"/>
                          </a:solidFill>
                          <a:effectLst>
                            <a:outerShdw blurRad="38100" dist="38100" dir="2700000" algn="tl">
                              <a:srgbClr val="000000">
                                <a:alpha val="43137"/>
                              </a:srgbClr>
                            </a:outerShdw>
                          </a:effectLst>
                        </a:rPr>
                        <a:t>Katkısı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2600" b="1" u="none" strike="noStrike" dirty="0">
                          <a:solidFill>
                            <a:srgbClr val="7030A0"/>
                          </a:solidFill>
                          <a:effectLst>
                            <a:outerShdw blurRad="38100" dist="38100" dir="2700000" algn="tl">
                              <a:srgbClr val="000000">
                                <a:alpha val="43137"/>
                              </a:srgbClr>
                            </a:outerShdw>
                          </a:effectLst>
                        </a:rPr>
                        <a:t>TYT </a:t>
                      </a:r>
                    </a:p>
                    <a:p>
                      <a:pPr algn="ctr" fontAlgn="ctr"/>
                      <a:r>
                        <a:rPr lang="tr-TR" sz="2600" b="1" u="none" strike="noStrike" dirty="0">
                          <a:solidFill>
                            <a:srgbClr val="7030A0"/>
                          </a:solidFill>
                          <a:effectLst>
                            <a:outerShdw blurRad="38100" dist="38100" dir="2700000" algn="tl">
                              <a:srgbClr val="000000">
                                <a:alpha val="43137"/>
                              </a:srgbClr>
                            </a:outerShdw>
                          </a:effectLst>
                        </a:rPr>
                        <a:t>Test Ağırlıkları</a:t>
                      </a:r>
                      <a:endParaRPr lang="tr-TR" sz="2600" b="1" i="0" u="none" strike="noStrike" dirty="0">
                        <a:solidFill>
                          <a:srgbClr val="7030A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extLst>
                  <a:ext uri="{0D108BD9-81ED-4DB2-BD59-A6C34878D82A}">
                    <a16:rowId xmlns="" xmlns:a16="http://schemas.microsoft.com/office/drawing/2014/main" val="10000"/>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Türkçe</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 xmlns:a16="http://schemas.microsoft.com/office/drawing/2014/main" val="10001"/>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Matematik</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40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132</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33</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 xmlns:a16="http://schemas.microsoft.com/office/drawing/2014/main" val="10002"/>
                  </a:ext>
                </a:extLst>
              </a:tr>
              <a:tr h="9673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Sosyal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 xmlns:a16="http://schemas.microsoft.com/office/drawing/2014/main" val="10003"/>
                  </a:ext>
                </a:extLst>
              </a:tr>
              <a:tr h="839807">
                <a:tc>
                  <a:txBody>
                    <a:bodyPr/>
                    <a:lstStyle/>
                    <a:p>
                      <a:pPr algn="ctr" fontAlgn="ctr"/>
                      <a:r>
                        <a:rPr lang="tr-TR" sz="3600" b="1" u="none" strike="noStrike" dirty="0">
                          <a:solidFill>
                            <a:srgbClr val="FF0000"/>
                          </a:solidFill>
                          <a:effectLst>
                            <a:outerShdw blurRad="38100" dist="38100" dir="2700000" algn="tl">
                              <a:srgbClr val="000000">
                                <a:alpha val="43137"/>
                              </a:srgbClr>
                            </a:outerShdw>
                          </a:effectLst>
                        </a:rPr>
                        <a:t>Fen Bil. </a:t>
                      </a:r>
                      <a:endParaRPr lang="tr-TR" sz="3600" b="1" i="0" u="none" strike="noStrike" dirty="0">
                        <a:solidFill>
                          <a:srgbClr val="FF0000"/>
                        </a:solidFill>
                        <a:effectLst>
                          <a:outerShdw blurRad="38100" dist="38100" dir="2700000" algn="tl">
                            <a:srgbClr val="000000">
                              <a:alpha val="43137"/>
                            </a:srgbClr>
                          </a:outerShdw>
                        </a:effectLst>
                        <a:latin typeface="Calibri"/>
                      </a:endParaRPr>
                    </a:p>
                  </a:txBody>
                  <a:tcPr marL="9525" marR="9525" marT="9525" marB="0" anchor="ctr">
                    <a:solidFill>
                      <a:schemeClr val="accent4">
                        <a:lumMod val="60000"/>
                        <a:lumOff val="40000"/>
                      </a:schemeClr>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20</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3,4</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68</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FFFF00"/>
                    </a:solidFill>
                  </a:tcPr>
                </a:tc>
                <a:tc>
                  <a:txBody>
                    <a:bodyPr/>
                    <a:lstStyle/>
                    <a:p>
                      <a:pPr algn="ctr" fontAlgn="ctr"/>
                      <a:r>
                        <a:rPr lang="tr-TR" sz="3600" b="1" u="none" strike="noStrike" dirty="0">
                          <a:solidFill>
                            <a:schemeClr val="tx1"/>
                          </a:solidFill>
                          <a:effectLst>
                            <a:outerShdw blurRad="38100" dist="38100" dir="2700000" algn="tl">
                              <a:srgbClr val="000000">
                                <a:alpha val="43137"/>
                              </a:srgbClr>
                            </a:outerShdw>
                          </a:effectLst>
                        </a:rPr>
                        <a:t>% 17</a:t>
                      </a:r>
                      <a:endParaRPr lang="tr-TR" sz="3600" b="1" i="0" u="none" strike="noStrike" dirty="0">
                        <a:solidFill>
                          <a:schemeClr val="tx1"/>
                        </a:solidFill>
                        <a:effectLst>
                          <a:outerShdw blurRad="38100" dist="38100" dir="2700000" algn="tl">
                            <a:srgbClr val="000000">
                              <a:alpha val="43137"/>
                            </a:srgbClr>
                          </a:outerShdw>
                        </a:effectLst>
                        <a:latin typeface="Calibri"/>
                      </a:endParaRPr>
                    </a:p>
                  </a:txBody>
                  <a:tcPr marL="9525" marR="9525" marT="9525" marB="0" anchor="ctr">
                    <a:solidFill>
                      <a:srgbClr val="00B0F0"/>
                    </a:solidFill>
                  </a:tcPr>
                </a:tc>
                <a:extLst>
                  <a:ext uri="{0D108BD9-81ED-4DB2-BD59-A6C34878D82A}">
                    <a16:rowId xmlns="" xmlns:a16="http://schemas.microsoft.com/office/drawing/2014/main" val="10004"/>
                  </a:ext>
                </a:extLst>
              </a:tr>
            </a:tbl>
          </a:graphicData>
        </a:graphic>
      </p:graphicFrame>
      <p:sp>
        <p:nvSpPr>
          <p:cNvPr id="2" name="Metin kutusu 1"/>
          <p:cNvSpPr txBox="1"/>
          <p:nvPr/>
        </p:nvSpPr>
        <p:spPr>
          <a:xfrm>
            <a:off x="618186" y="6387921"/>
            <a:ext cx="11475076" cy="646331"/>
          </a:xfrm>
          <a:prstGeom prst="rect">
            <a:avLst/>
          </a:prstGeom>
          <a:noFill/>
        </p:spPr>
        <p:txBody>
          <a:bodyPr wrap="square" rtlCol="0">
            <a:spAutoFit/>
          </a:bodyPr>
          <a:lstStyle/>
          <a:p>
            <a:pPr algn="ctr"/>
            <a:r>
              <a:rPr lang="tr-TR" sz="1800" b="1" dirty="0">
                <a:solidFill>
                  <a:srgbClr val="FF0000"/>
                </a:solidFill>
                <a:effectLst>
                  <a:outerShdw blurRad="38100" dist="38100" dir="2700000" algn="tl">
                    <a:srgbClr val="000000">
                      <a:alpha val="43137"/>
                    </a:srgbClr>
                  </a:outerShdw>
                </a:effectLst>
              </a:rPr>
              <a:t>NOT: </a:t>
            </a:r>
            <a:r>
              <a:rPr lang="tr-TR" sz="1800" b="1" dirty="0">
                <a:effectLst>
                  <a:outerShdw blurRad="38100" dist="38100" dir="2700000" algn="tl">
                    <a:srgbClr val="000000">
                      <a:alpha val="43137"/>
                    </a:srgbClr>
                  </a:outerShdw>
                </a:effectLst>
              </a:rPr>
              <a:t>BU TABLODAKİ NET DEĞERLERİ SADECE TYT PUANIN HESAPLANMASI İÇİN GEÇERLİ. İLERLEYEN SLAYTLARDA BU DEĞERLERİN, YKS DEĞERLENDİRMESİNDE TYT’NİN %40’LIK ETKİSİ DOĞRULTUSUNDA DEĞİŞECEĞİNİ GÖRECEKSİNİZ.</a:t>
            </a:r>
          </a:p>
        </p:txBody>
      </p:sp>
      <p:grpSp>
        <p:nvGrpSpPr>
          <p:cNvPr id="6" name="Grup 5"/>
          <p:cNvGrpSpPr/>
          <p:nvPr/>
        </p:nvGrpSpPr>
        <p:grpSpPr>
          <a:xfrm>
            <a:off x="161413" y="103870"/>
            <a:ext cx="12519305" cy="656579"/>
            <a:chOff x="161412" y="86465"/>
            <a:chExt cx="12519305" cy="408328"/>
          </a:xfrm>
        </p:grpSpPr>
        <p:pic>
          <p:nvPicPr>
            <p:cNvPr id="7" name="Resim 6"/>
            <p:cNvPicPr>
              <a:picLocks noChangeAspect="1"/>
            </p:cNvPicPr>
            <p:nvPr/>
          </p:nvPicPr>
          <p:blipFill>
            <a:blip r:embed="rId2" cstate="print"/>
            <a:stretch>
              <a:fillRect/>
            </a:stretch>
          </p:blipFill>
          <p:spPr>
            <a:xfrm>
              <a:off x="161412" y="86465"/>
              <a:ext cx="12519305" cy="408328"/>
            </a:xfrm>
            <a:prstGeom prst="rect">
              <a:avLst/>
            </a:prstGeom>
          </p:spPr>
        </p:pic>
        <p:sp>
          <p:nvSpPr>
            <p:cNvPr id="8" name="Metin kutusu 7"/>
            <p:cNvSpPr txBox="1"/>
            <p:nvPr/>
          </p:nvSpPr>
          <p:spPr>
            <a:xfrm>
              <a:off x="161412" y="136555"/>
              <a:ext cx="11420988" cy="315821"/>
            </a:xfrm>
            <a:prstGeom prst="rect">
              <a:avLst/>
            </a:prstGeom>
            <a:noFill/>
          </p:spPr>
          <p:txBody>
            <a:bodyPr wrap="square" rtlCol="0">
              <a:spAutoFit/>
            </a:bodyPr>
            <a:lstStyle/>
            <a:p>
              <a:pPr algn="ctr"/>
              <a:r>
                <a:rPr lang="tr-TR" sz="2700" b="1" dirty="0">
                  <a:solidFill>
                    <a:srgbClr val="1D212C"/>
                  </a:solidFill>
                  <a:effectLst>
                    <a:outerShdw blurRad="38100" dist="38100" dir="2700000" algn="tl">
                      <a:srgbClr val="000000">
                        <a:alpha val="43137"/>
                      </a:srgbClr>
                    </a:outerShdw>
                  </a:effectLst>
                </a:rPr>
                <a:t>TYT PUANI HESAPLAMA YÖNTEMİ</a:t>
              </a:r>
            </a:p>
          </p:txBody>
        </p:sp>
      </p:grpSp>
    </p:spTree>
    <p:extLst>
      <p:ext uri="{BB962C8B-B14F-4D97-AF65-F5344CB8AC3E}">
        <p14:creationId xmlns:p14="http://schemas.microsoft.com/office/powerpoint/2010/main" val="138136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281065" y="879024"/>
            <a:ext cx="10329780" cy="5601057"/>
            <a:chOff x="1281065" y="879024"/>
            <a:chExt cx="10329780" cy="5601057"/>
          </a:xfrm>
        </p:grpSpPr>
        <p:sp>
          <p:nvSpPr>
            <p:cNvPr id="4" name="Dikdörtgen 3"/>
            <p:cNvSpPr/>
            <p:nvPr/>
          </p:nvSpPr>
          <p:spPr>
            <a:xfrm>
              <a:off x="4513611" y="879024"/>
              <a:ext cx="3608659" cy="923320"/>
            </a:xfrm>
            <a:prstGeom prst="rect">
              <a:avLst/>
            </a:prstGeom>
            <a:noFill/>
          </p:spPr>
          <p:txBody>
            <a:bodyPr wrap="none" lIns="91429" tIns="45715" rIns="91429" bIns="45715">
              <a:spAutoFit/>
            </a:bodyPr>
            <a:lstStyle/>
            <a:p>
              <a:pPr algn="ctr"/>
              <a:r>
                <a:rPr lang="tr-TR"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 AŞAMA</a:t>
              </a:r>
            </a:p>
          </p:txBody>
        </p:sp>
        <p:sp>
          <p:nvSpPr>
            <p:cNvPr id="5" name="Dikdörtgen 4"/>
            <p:cNvSpPr/>
            <p:nvPr/>
          </p:nvSpPr>
          <p:spPr>
            <a:xfrm>
              <a:off x="1281065" y="1094001"/>
              <a:ext cx="9829913" cy="5386080"/>
            </a:xfrm>
            <a:prstGeom prst="rect">
              <a:avLst/>
            </a:prstGeom>
            <a:noFill/>
          </p:spPr>
          <p:txBody>
            <a:bodyPr wrap="none" lIns="91429" tIns="45715" rIns="91429" bIns="45715">
              <a:spAutoFit/>
            </a:bodyPr>
            <a:lstStyle/>
            <a:p>
              <a:pPr algn="ct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AY</a:t>
              </a:r>
              <a:r>
                <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tr-TR" sz="3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endParaRPr lang="tr-TR"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Metin kutusu 7"/>
            <p:cNvSpPr txBox="1"/>
            <p:nvPr/>
          </p:nvSpPr>
          <p:spPr>
            <a:xfrm>
              <a:off x="7101568" y="4922112"/>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ETERLİKİK</a:t>
              </a:r>
            </a:p>
          </p:txBody>
        </p:sp>
        <p:sp>
          <p:nvSpPr>
            <p:cNvPr id="9" name="Metin kutusu 8"/>
            <p:cNvSpPr txBox="1"/>
            <p:nvPr/>
          </p:nvSpPr>
          <p:spPr>
            <a:xfrm>
              <a:off x="4761913" y="4927947"/>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LAN</a:t>
              </a:r>
            </a:p>
          </p:txBody>
        </p:sp>
        <p:sp>
          <p:nvSpPr>
            <p:cNvPr id="10" name="Metin kutusu 9"/>
            <p:cNvSpPr txBox="1"/>
            <p:nvPr/>
          </p:nvSpPr>
          <p:spPr>
            <a:xfrm>
              <a:off x="10136511" y="4933780"/>
              <a:ext cx="1474334" cy="353933"/>
            </a:xfrm>
            <a:prstGeom prst="rect">
              <a:avLst/>
            </a:prstGeom>
            <a:noFill/>
          </p:spPr>
          <p:txBody>
            <a:bodyPr wrap="square" lIns="91429" tIns="45715" rIns="91429" bIns="45715" rtlCol="0">
              <a:spAutoFit/>
            </a:bodyPr>
            <a:lstStyle/>
            <a:p>
              <a:r>
                <a:rPr lang="tr-TR" b="1" dirty="0">
                  <a:solidFill>
                    <a:schemeClr val="accent1">
                      <a:lumMod val="75000"/>
                    </a:schemeClr>
                  </a:solidFill>
                  <a:effectLst>
                    <a:outerShdw blurRad="38100" dist="38100" dir="2700000" algn="tl">
                      <a:srgbClr val="000000">
                        <a:alpha val="43137"/>
                      </a:srgbClr>
                    </a:outerShdw>
                  </a:effectLst>
                </a:rPr>
                <a:t>ESTİ</a:t>
              </a:r>
            </a:p>
          </p:txBody>
        </p:sp>
      </p:grpSp>
    </p:spTree>
    <p:extLst>
      <p:ext uri="{BB962C8B-B14F-4D97-AF65-F5344CB8AC3E}">
        <p14:creationId xmlns:p14="http://schemas.microsoft.com/office/powerpoint/2010/main" val="16087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1_Cilt">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3157</TotalTime>
  <Words>2339</Words>
  <Application>Microsoft Office PowerPoint</Application>
  <PresentationFormat>Özel</PresentationFormat>
  <Paragraphs>657</Paragraphs>
  <Slides>28</Slides>
  <Notes>0</Notes>
  <HiddenSlides>0</HiddenSlides>
  <MMClips>0</MMClips>
  <ScaleCrop>false</ScaleCrop>
  <HeadingPairs>
    <vt:vector size="4" baseType="variant">
      <vt:variant>
        <vt:lpstr>Tema</vt:lpstr>
      </vt:variant>
      <vt:variant>
        <vt:i4>3</vt:i4>
      </vt:variant>
      <vt:variant>
        <vt:lpstr>Slayt Başlıkları</vt:lpstr>
      </vt:variant>
      <vt:variant>
        <vt:i4>28</vt:i4>
      </vt:variant>
    </vt:vector>
  </HeadingPairs>
  <TitlesOfParts>
    <vt:vector size="31" baseType="lpstr">
      <vt:lpstr>Office Teması</vt:lpstr>
      <vt:lpstr>Cilt</vt:lpstr>
      <vt:lpstr>1_Cilt</vt:lpstr>
      <vt:lpstr>PowerPoint Sunusu</vt:lpstr>
      <vt:lpstr>PowerPoint Sunusu</vt:lpstr>
      <vt:lpstr>PowerPoint Sunusu</vt:lpstr>
      <vt:lpstr>PowerPoint Sunusu</vt:lpstr>
      <vt:lpstr>PowerPoint Sunusu</vt:lpstr>
      <vt:lpstr>PowerPoint Sunusu</vt:lpstr>
      <vt:lpstr>PowerPoint Sunusu</vt:lpstr>
      <vt:lpstr>TYT PUANININ HESAPLANMASINDA DERSLERİN ‘’1 NET’’E KARŞILIK GELEN DEĞERİ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NURAY</cp:lastModifiedBy>
  <cp:revision>727</cp:revision>
  <dcterms:created xsi:type="dcterms:W3CDTF">2018-11-22T18:54:21Z</dcterms:created>
  <dcterms:modified xsi:type="dcterms:W3CDTF">2021-03-17T07:01:16Z</dcterms:modified>
</cp:coreProperties>
</file>