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70" r:id="rId6"/>
    <p:sldId id="259" r:id="rId7"/>
    <p:sldId id="260" r:id="rId8"/>
    <p:sldId id="271" r:id="rId9"/>
    <p:sldId id="261" r:id="rId10"/>
    <p:sldId id="263" r:id="rId11"/>
    <p:sldId id="264" r:id="rId12"/>
    <p:sldId id="265" r:id="rId13"/>
    <p:sldId id="266" r:id="rId14"/>
    <p:sldId id="272" r:id="rId15"/>
    <p:sldId id="267" r:id="rId16"/>
    <p:sldId id="273" r:id="rId17"/>
    <p:sldId id="268" r:id="rId18"/>
    <p:sldId id="274" r:id="rId19"/>
    <p:sldId id="269"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4.11.2021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4653136"/>
            <a:ext cx="7772400" cy="1470025"/>
          </a:xfrm>
        </p:spPr>
        <p:txBody>
          <a:bodyPr/>
          <a:lstStyle/>
          <a:p>
            <a:r>
              <a:rPr lang="tr-TR" dirty="0" smtClean="0"/>
              <a:t>BAŞARIYA GÖTÜREN AİLE</a:t>
            </a:r>
            <a:endParaRPr lang="tr-TR" dirty="0"/>
          </a:p>
        </p:txBody>
      </p:sp>
      <p:sp>
        <p:nvSpPr>
          <p:cNvPr id="3" name="Alt Başlık 2"/>
          <p:cNvSpPr>
            <a:spLocks noGrp="1"/>
          </p:cNvSpPr>
          <p:nvPr>
            <p:ph type="subTitle" idx="1"/>
          </p:nvPr>
        </p:nvSpPr>
        <p:spPr>
          <a:xfrm>
            <a:off x="5004048" y="6237312"/>
            <a:ext cx="3848472" cy="265584"/>
          </a:xfrm>
        </p:spPr>
        <p:txBody>
          <a:bodyPr>
            <a:normAutofit fontScale="40000" lnSpcReduction="20000"/>
          </a:bodyPr>
          <a:lstStyle/>
          <a:p>
            <a:r>
              <a:rPr lang="tr-TR" dirty="0" smtClean="0">
                <a:solidFill>
                  <a:schemeClr val="tx1"/>
                </a:solidFill>
              </a:rPr>
              <a:t>UZ.PSİKOLOJİK DANIŞMAN NURAY YAMAN </a:t>
            </a:r>
            <a:endParaRPr lang="tr-TR"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022756"/>
            <a:ext cx="7010400" cy="3048744"/>
          </a:xfrm>
          <a:prstGeom prst="rect">
            <a:avLst/>
          </a:prstGeom>
        </p:spPr>
      </p:pic>
      <p:sp>
        <p:nvSpPr>
          <p:cNvPr id="5" name="Metin kutusu 4"/>
          <p:cNvSpPr txBox="1"/>
          <p:nvPr/>
        </p:nvSpPr>
        <p:spPr>
          <a:xfrm>
            <a:off x="2123728" y="400305"/>
            <a:ext cx="4919736" cy="954107"/>
          </a:xfrm>
          <a:prstGeom prst="rect">
            <a:avLst/>
          </a:prstGeom>
          <a:noFill/>
        </p:spPr>
        <p:txBody>
          <a:bodyPr wrap="square" rtlCol="0">
            <a:spAutoFit/>
          </a:bodyPr>
          <a:lstStyle/>
          <a:p>
            <a:pPr algn="ctr"/>
            <a:r>
              <a:rPr lang="tr-TR" sz="2800" dirty="0" smtClean="0"/>
              <a:t>PROF.DR.NECMETTİN ERBAKAN ANADOLU İMAM HATİP LİSESİ</a:t>
            </a:r>
            <a:endParaRPr lang="tr-TR" sz="2800" dirty="0"/>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68537"/>
            <a:ext cx="1199366" cy="1064437"/>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7482" y="285376"/>
            <a:ext cx="1069036" cy="1069036"/>
          </a:xfrm>
          <a:prstGeom prst="rect">
            <a:avLst/>
          </a:prstGeom>
        </p:spPr>
      </p:pic>
    </p:spTree>
    <p:extLst>
      <p:ext uri="{BB962C8B-B14F-4D97-AF65-F5344CB8AC3E}">
        <p14:creationId xmlns:p14="http://schemas.microsoft.com/office/powerpoint/2010/main" val="1608470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OLARAK NE YAPILMALI?</a:t>
            </a:r>
          </a:p>
        </p:txBody>
      </p:sp>
      <p:sp>
        <p:nvSpPr>
          <p:cNvPr id="3" name="İçerik Yer Tutucusu 2"/>
          <p:cNvSpPr>
            <a:spLocks noGrp="1"/>
          </p:cNvSpPr>
          <p:nvPr>
            <p:ph idx="1"/>
          </p:nvPr>
        </p:nvSpPr>
        <p:spPr/>
        <p:txBody>
          <a:bodyPr>
            <a:normAutofit fontScale="92500"/>
          </a:bodyPr>
          <a:lstStyle/>
          <a:p>
            <a:r>
              <a:rPr lang="tr-TR" dirty="0" smtClean="0"/>
              <a:t>Çocuk </a:t>
            </a:r>
            <a:r>
              <a:rPr lang="tr-TR" dirty="0"/>
              <a:t>ders çalışırken, anne-babanın TV seyredip çay içtiği, </a:t>
            </a:r>
            <a:r>
              <a:rPr lang="tr-TR" dirty="0" smtClean="0"/>
              <a:t>gezmeye </a:t>
            </a:r>
            <a:r>
              <a:rPr lang="tr-TR" dirty="0"/>
              <a:t>gittiği ya da misafirlikte olduğu bir ortamda “hadi sen odana gidip ders çalış” dendiğinde çocuk odasına gider ders çalışır, ancak aklı dışarıda kalır</a:t>
            </a:r>
            <a:r>
              <a:rPr lang="tr-TR" dirty="0" smtClean="0"/>
              <a:t>.</a:t>
            </a:r>
            <a:r>
              <a:rPr lang="tr-TR" dirty="0"/>
              <a:t> </a:t>
            </a:r>
            <a:endParaRPr lang="tr-TR" dirty="0" smtClean="0"/>
          </a:p>
          <a:p>
            <a:r>
              <a:rPr lang="tr-TR" dirty="0" smtClean="0"/>
              <a:t>İki </a:t>
            </a:r>
            <a:r>
              <a:rPr lang="tr-TR" dirty="0"/>
              <a:t>kardeşli evlerde çocukların çalışma zamanları birbirine uygun olarak ayarlanmalıdır. Biri ders çalışıp, diğeri TV, bilgisayarla meşgul olmamalıdır.</a:t>
            </a:r>
          </a:p>
          <a:p>
            <a:endParaRPr lang="tr-TR" dirty="0"/>
          </a:p>
        </p:txBody>
      </p:sp>
    </p:spTree>
    <p:extLst>
      <p:ext uri="{BB962C8B-B14F-4D97-AF65-F5344CB8AC3E}">
        <p14:creationId xmlns:p14="http://schemas.microsoft.com/office/powerpoint/2010/main" val="2151522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 </a:t>
            </a:r>
          </a:p>
        </p:txBody>
      </p:sp>
      <p:sp>
        <p:nvSpPr>
          <p:cNvPr id="3" name="İçerik Yer Tutucusu 2"/>
          <p:cNvSpPr>
            <a:spLocks noGrp="1"/>
          </p:cNvSpPr>
          <p:nvPr>
            <p:ph idx="1"/>
          </p:nvPr>
        </p:nvSpPr>
        <p:spPr/>
        <p:txBody>
          <a:bodyPr>
            <a:normAutofit lnSpcReduction="10000"/>
          </a:bodyPr>
          <a:lstStyle/>
          <a:p>
            <a:r>
              <a:rPr lang="tr-TR" dirty="0" smtClean="0"/>
              <a:t>Onun </a:t>
            </a:r>
            <a:r>
              <a:rPr lang="tr-TR" dirty="0"/>
              <a:t>en iyi nasıl öğrendiğini, hangi yöntemle daha iyi öğrendiğini birlikte tespit edin. Okuyarak, yazarak, dinleyerek, anlatarak mı daha iyi öğreniyor</a:t>
            </a:r>
            <a:r>
              <a:rPr lang="tr-TR" dirty="0" smtClean="0"/>
              <a:t>?</a:t>
            </a:r>
            <a:r>
              <a:rPr lang="tr-TR" dirty="0"/>
              <a:t> </a:t>
            </a:r>
            <a:endParaRPr lang="tr-TR" dirty="0" smtClean="0"/>
          </a:p>
          <a:p>
            <a:r>
              <a:rPr lang="tr-TR" dirty="0" smtClean="0"/>
              <a:t> </a:t>
            </a:r>
            <a:r>
              <a:rPr lang="tr-TR" dirty="0"/>
              <a:t>“Doğru dürüst çalışmıyorsun”, “Az çalışıyorsun” şeklinde uyarıların yerine “Çalışmalarını gözden geçir, eksiklerini beraber belirleyelim, bu süre bu ders için yeterli mi?” şeklinde cümleler kullanalım.</a:t>
            </a:r>
          </a:p>
        </p:txBody>
      </p:sp>
    </p:spTree>
    <p:extLst>
      <p:ext uri="{BB962C8B-B14F-4D97-AF65-F5344CB8AC3E}">
        <p14:creationId xmlns:p14="http://schemas.microsoft.com/office/powerpoint/2010/main" val="3300559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 </a:t>
            </a:r>
          </a:p>
        </p:txBody>
      </p:sp>
      <p:sp>
        <p:nvSpPr>
          <p:cNvPr id="3" name="İçerik Yer Tutucusu 2"/>
          <p:cNvSpPr>
            <a:spLocks noGrp="1"/>
          </p:cNvSpPr>
          <p:nvPr>
            <p:ph idx="1"/>
          </p:nvPr>
        </p:nvSpPr>
        <p:spPr>
          <a:xfrm>
            <a:off x="457200" y="1600200"/>
            <a:ext cx="4205486" cy="4525963"/>
          </a:xfrm>
        </p:spPr>
        <p:txBody>
          <a:bodyPr>
            <a:normAutofit fontScale="70000" lnSpcReduction="20000"/>
          </a:bodyPr>
          <a:lstStyle/>
          <a:p>
            <a:r>
              <a:rPr lang="tr-TR" dirty="0"/>
              <a:t>Ders çalışma ve çalışmamanın sonuçları hakkında konuşun. </a:t>
            </a:r>
          </a:p>
          <a:p>
            <a:r>
              <a:rPr lang="tr-TR" dirty="0"/>
              <a:t> Düzenli tekrar yapmadığında konuların birikeceğini, çalışma isteksizliğinin oluşacağını unutmayın.</a:t>
            </a:r>
            <a:br>
              <a:rPr lang="tr-TR" dirty="0"/>
            </a:br>
            <a:endParaRPr lang="tr-TR" dirty="0"/>
          </a:p>
          <a:p>
            <a:r>
              <a:rPr lang="tr-TR" dirty="0" smtClean="0"/>
              <a:t>Çalışma </a:t>
            </a:r>
            <a:r>
              <a:rPr lang="tr-TR" dirty="0"/>
              <a:t>süresi her öğrenciye göre farklılık gösterir. Bazı öğrenciler için 20 dakika, bazıları için 40 dakika gerekebilir. </a:t>
            </a:r>
            <a:endParaRPr lang="tr-TR" dirty="0" smtClean="0"/>
          </a:p>
          <a:p>
            <a:r>
              <a:rPr lang="tr-TR" dirty="0" smtClean="0"/>
              <a:t> </a:t>
            </a:r>
            <a:r>
              <a:rPr lang="tr-TR" dirty="0"/>
              <a:t>Çocuk ders çalışırken ondan bir şey istemeyin.</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88840"/>
            <a:ext cx="4481314" cy="3096344"/>
          </a:xfrm>
          <a:prstGeom prst="rect">
            <a:avLst/>
          </a:prstGeom>
        </p:spPr>
      </p:pic>
    </p:spTree>
    <p:extLst>
      <p:ext uri="{BB962C8B-B14F-4D97-AF65-F5344CB8AC3E}">
        <p14:creationId xmlns:p14="http://schemas.microsoft.com/office/powerpoint/2010/main" val="21500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ÇOCUĞUMUN OKUL BAŞARISINI ARTIRMAK İÇİN NE YAPABİLİRİM? </a:t>
            </a:r>
          </a:p>
        </p:txBody>
      </p:sp>
      <p:sp>
        <p:nvSpPr>
          <p:cNvPr id="3" name="İçerik Yer Tutucusu 2"/>
          <p:cNvSpPr>
            <a:spLocks noGrp="1"/>
          </p:cNvSpPr>
          <p:nvPr>
            <p:ph idx="1"/>
          </p:nvPr>
        </p:nvSpPr>
        <p:spPr/>
        <p:txBody>
          <a:bodyPr>
            <a:normAutofit/>
          </a:bodyPr>
          <a:lstStyle/>
          <a:p>
            <a:r>
              <a:rPr lang="tr-TR" sz="2700" dirty="0" smtClean="0"/>
              <a:t>Her </a:t>
            </a:r>
            <a:r>
              <a:rPr lang="tr-TR" sz="2700" dirty="0"/>
              <a:t>defasında ödül vermeyin. Başarı kendi başına ödüldür. </a:t>
            </a:r>
            <a:endParaRPr lang="tr-TR" sz="2700" dirty="0" smtClean="0"/>
          </a:p>
          <a:p>
            <a:r>
              <a:rPr lang="tr-TR" sz="2700" dirty="0" smtClean="0"/>
              <a:t> </a:t>
            </a:r>
            <a:r>
              <a:rPr lang="tr-TR" sz="2700" dirty="0"/>
              <a:t>TV, bilgisayarı CEP telefonu kontrol altına alın. </a:t>
            </a:r>
            <a:endParaRPr lang="tr-TR" sz="2700" dirty="0" smtClean="0"/>
          </a:p>
          <a:p>
            <a:r>
              <a:rPr lang="tr-TR" sz="2700" dirty="0" smtClean="0"/>
              <a:t>Çocuğun </a:t>
            </a:r>
            <a:r>
              <a:rPr lang="tr-TR" sz="2700" dirty="0"/>
              <a:t>başarısını değerlendirirken arkadaş ya da sınıfına göre değil, bir önceki durumuyla karşılaştırarak değerlendirin.</a:t>
            </a:r>
            <a:r>
              <a:rPr lang="tr-TR" sz="2400" dirty="0"/>
              <a:t/>
            </a:r>
            <a:br>
              <a:rPr lang="tr-TR" sz="2400" dirty="0"/>
            </a:br>
            <a:endParaRPr lang="tr-TR" sz="24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9952" y="3861048"/>
            <a:ext cx="4817807" cy="2822713"/>
          </a:xfrm>
          <a:prstGeom prst="rect">
            <a:avLst/>
          </a:prstGeom>
        </p:spPr>
      </p:pic>
    </p:spTree>
    <p:extLst>
      <p:ext uri="{BB962C8B-B14F-4D97-AF65-F5344CB8AC3E}">
        <p14:creationId xmlns:p14="http://schemas.microsoft.com/office/powerpoint/2010/main" val="187242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ÇOCUĞUMUN OKUL BAŞARISINI ARTIRMAK İÇİN NE YAPABİLİRİM? </a:t>
            </a:r>
          </a:p>
        </p:txBody>
      </p:sp>
      <p:sp>
        <p:nvSpPr>
          <p:cNvPr id="3" name="İçerik Yer Tutucusu 2"/>
          <p:cNvSpPr>
            <a:spLocks noGrp="1"/>
          </p:cNvSpPr>
          <p:nvPr>
            <p:ph idx="1"/>
          </p:nvPr>
        </p:nvSpPr>
        <p:spPr/>
        <p:txBody>
          <a:bodyPr/>
          <a:lstStyle/>
          <a:p>
            <a:r>
              <a:rPr lang="tr-TR" dirty="0"/>
              <a:t>Çocuğun konsantre olacağı uygun çalışma ortamı hazırlayın. Dikkatini dağıtacak ya da aklının sizin bulunduğunuz odada kalmasını sağlayacak ortamlar oluşturmayın. </a:t>
            </a:r>
          </a:p>
          <a:p>
            <a:r>
              <a:rPr lang="tr-TR" dirty="0"/>
              <a:t>Sadece dersler odaklı konuşma ve iletişim kurmayın. Sosyal, duygusal, güncel meseleler hakkında konuşun.</a:t>
            </a:r>
          </a:p>
          <a:p>
            <a:endParaRPr lang="tr-TR" dirty="0"/>
          </a:p>
          <a:p>
            <a:endParaRPr lang="tr-TR" dirty="0"/>
          </a:p>
        </p:txBody>
      </p:sp>
    </p:spTree>
    <p:extLst>
      <p:ext uri="{BB962C8B-B14F-4D97-AF65-F5344CB8AC3E}">
        <p14:creationId xmlns:p14="http://schemas.microsoft.com/office/powerpoint/2010/main" val="2112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a:t>
            </a:r>
          </a:p>
        </p:txBody>
      </p:sp>
      <p:sp>
        <p:nvSpPr>
          <p:cNvPr id="3" name="İçerik Yer Tutucusu 2"/>
          <p:cNvSpPr>
            <a:spLocks noGrp="1"/>
          </p:cNvSpPr>
          <p:nvPr>
            <p:ph idx="1"/>
          </p:nvPr>
        </p:nvSpPr>
        <p:spPr>
          <a:xfrm>
            <a:off x="0" y="1705484"/>
            <a:ext cx="3617968" cy="4525963"/>
          </a:xfrm>
        </p:spPr>
        <p:txBody>
          <a:bodyPr>
            <a:normAutofit fontScale="62500" lnSpcReduction="20000"/>
          </a:bodyPr>
          <a:lstStyle/>
          <a:p>
            <a:r>
              <a:rPr lang="tr-TR" sz="3900" dirty="0" smtClean="0"/>
              <a:t> </a:t>
            </a:r>
            <a:r>
              <a:rPr lang="tr-TR" sz="3900" dirty="0"/>
              <a:t>Yatmadan tekrar yapmasını sağlayın. 10 dakikalık gözden geçirme, okuma şeklinde tekrar öğrenilenlerin kalıcı olmasını sağlar. </a:t>
            </a:r>
            <a:endParaRPr lang="tr-TR" sz="3900" dirty="0" smtClean="0"/>
          </a:p>
          <a:p>
            <a:r>
              <a:rPr lang="tr-TR" sz="3900" dirty="0" smtClean="0"/>
              <a:t> </a:t>
            </a:r>
            <a:r>
              <a:rPr lang="tr-TR" sz="3900" dirty="0"/>
              <a:t>Kontrollü takip yapın. Sadece ödevlerini yaptın mı, derslerini bitirdin mi? şeklinde soru-cevaplı takip yüzeysel bir takiptir. Neler anladığını, öğrendiğini soru-cevap şeklinde sorun.</a:t>
            </a:r>
            <a:r>
              <a:rPr lang="tr-TR" dirty="0"/>
              <a:t/>
            </a:r>
            <a:br>
              <a:rPr lang="tr-TR" dirty="0"/>
            </a:br>
            <a:endParaRPr lang="tr-TR" dirty="0"/>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7039" y="1844824"/>
            <a:ext cx="5506961" cy="3883756"/>
          </a:xfrm>
          <a:prstGeom prst="rect">
            <a:avLst/>
          </a:prstGeom>
        </p:spPr>
      </p:pic>
    </p:spTree>
    <p:extLst>
      <p:ext uri="{BB962C8B-B14F-4D97-AF65-F5344CB8AC3E}">
        <p14:creationId xmlns:p14="http://schemas.microsoft.com/office/powerpoint/2010/main" val="2856491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a:t>
            </a:r>
          </a:p>
        </p:txBody>
      </p:sp>
      <p:sp>
        <p:nvSpPr>
          <p:cNvPr id="3" name="İçerik Yer Tutucusu 2"/>
          <p:cNvSpPr>
            <a:spLocks noGrp="1"/>
          </p:cNvSpPr>
          <p:nvPr>
            <p:ph idx="1"/>
          </p:nvPr>
        </p:nvSpPr>
        <p:spPr>
          <a:xfrm>
            <a:off x="457200" y="1600200"/>
            <a:ext cx="4618856" cy="4525963"/>
          </a:xfrm>
        </p:spPr>
        <p:txBody>
          <a:bodyPr>
            <a:normAutofit fontScale="77500" lnSpcReduction="20000"/>
          </a:bodyPr>
          <a:lstStyle/>
          <a:p>
            <a:r>
              <a:rPr lang="tr-TR" dirty="0"/>
              <a:t>Sürekli ders çalışmasını istemeyin. Bu sadece çalışma zorunluluğunu hatırlatır. Çocukta herhangi bir istek ve gayret oluşturmaz. Bunun yerine ne zaman çalışacağına, ne zaman dinleneceğine ait olan bir program hazırlayın. Ya da hazırlanmış böyle bir program varsa beraber takip edin.</a:t>
            </a:r>
          </a:p>
          <a:p>
            <a:r>
              <a:rPr lang="tr-TR" dirty="0"/>
              <a:t> Sosyal faaliyetlere programda yer vermesini sağlayın.</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521857" y="2182999"/>
            <a:ext cx="4564782" cy="3600400"/>
          </a:xfrm>
          <a:prstGeom prst="rect">
            <a:avLst/>
          </a:prstGeom>
        </p:spPr>
      </p:pic>
    </p:spTree>
    <p:extLst>
      <p:ext uri="{BB962C8B-B14F-4D97-AF65-F5344CB8AC3E}">
        <p14:creationId xmlns:p14="http://schemas.microsoft.com/office/powerpoint/2010/main" val="687032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a:t>
            </a:r>
            <a:r>
              <a:rPr lang="tr-TR" dirty="0" smtClean="0"/>
              <a:t>?</a:t>
            </a:r>
            <a:endParaRPr lang="tr-TR" dirty="0"/>
          </a:p>
        </p:txBody>
      </p:sp>
      <p:sp>
        <p:nvSpPr>
          <p:cNvPr id="3" name="İçerik Yer Tutucusu 2"/>
          <p:cNvSpPr>
            <a:spLocks noGrp="1"/>
          </p:cNvSpPr>
          <p:nvPr>
            <p:ph idx="1"/>
          </p:nvPr>
        </p:nvSpPr>
        <p:spPr>
          <a:xfrm>
            <a:off x="-1" y="1772816"/>
            <a:ext cx="4067943" cy="4381947"/>
          </a:xfrm>
        </p:spPr>
        <p:txBody>
          <a:bodyPr>
            <a:normAutofit fontScale="85000" lnSpcReduction="10000"/>
          </a:bodyPr>
          <a:lstStyle/>
          <a:p>
            <a:r>
              <a:rPr lang="tr-TR" dirty="0" smtClean="0"/>
              <a:t>Mümkün </a:t>
            </a:r>
            <a:r>
              <a:rPr lang="tr-TR" dirty="0"/>
              <a:t>oldukça yatmadan önce TV izlemesine müsaade etmeyin. </a:t>
            </a:r>
          </a:p>
          <a:p>
            <a:r>
              <a:rPr lang="tr-TR" dirty="0" smtClean="0"/>
              <a:t>Eve </a:t>
            </a:r>
            <a:r>
              <a:rPr lang="tr-TR" dirty="0"/>
              <a:t>gelir gelmez derse oturtmayın. Sevdiği şeylerle meşgul olmasını sağlayarak okul stresinden uzaklaşması için yardımcı olun.</a:t>
            </a:r>
            <a:br>
              <a:rPr lang="tr-TR" dirty="0"/>
            </a:b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3" y="1772816"/>
            <a:ext cx="5019947" cy="4000500"/>
          </a:xfrm>
          <a:prstGeom prst="rect">
            <a:avLst/>
          </a:prstGeom>
        </p:spPr>
      </p:pic>
    </p:spTree>
    <p:extLst>
      <p:ext uri="{BB962C8B-B14F-4D97-AF65-F5344CB8AC3E}">
        <p14:creationId xmlns:p14="http://schemas.microsoft.com/office/powerpoint/2010/main" val="3652687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ÇOCUĞUMUN OKUL BAŞARISINI ARTIRMAK İÇİN NE YAPABİLİRİM?</a:t>
            </a:r>
          </a:p>
        </p:txBody>
      </p:sp>
      <p:sp>
        <p:nvSpPr>
          <p:cNvPr id="3" name="İçerik Yer Tutucusu 2"/>
          <p:cNvSpPr>
            <a:spLocks noGrp="1"/>
          </p:cNvSpPr>
          <p:nvPr>
            <p:ph idx="1"/>
          </p:nvPr>
        </p:nvSpPr>
        <p:spPr/>
        <p:txBody>
          <a:bodyPr/>
          <a:lstStyle/>
          <a:p>
            <a:r>
              <a:rPr lang="tr-TR" sz="2700" dirty="0"/>
              <a:t>Bazen çocuk evde düzenli </a:t>
            </a:r>
            <a:r>
              <a:rPr lang="tr-TR" sz="2700" dirty="0" err="1"/>
              <a:t>çalışır.Ama</a:t>
            </a:r>
            <a:r>
              <a:rPr lang="tr-TR" sz="2700" dirty="0"/>
              <a:t> istenilen başarıyı elde edemez. Bunun nedeni derste konuyu iyi öğrenememesi olabilir. </a:t>
            </a:r>
          </a:p>
          <a:p>
            <a:r>
              <a:rPr lang="tr-TR" sz="2700" dirty="0"/>
              <a:t> Çocuğun başarısızlık nedenlerini iyi tespit edin.</a:t>
            </a:r>
          </a:p>
          <a:p>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473624"/>
            <a:ext cx="6840760" cy="3384376"/>
          </a:xfrm>
          <a:prstGeom prst="rect">
            <a:avLst/>
          </a:prstGeom>
        </p:spPr>
      </p:pic>
    </p:spTree>
    <p:extLst>
      <p:ext uri="{BB962C8B-B14F-4D97-AF65-F5344CB8AC3E}">
        <p14:creationId xmlns:p14="http://schemas.microsoft.com/office/powerpoint/2010/main" val="189625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332656"/>
            <a:ext cx="8239125" cy="4629150"/>
          </a:xfrm>
          <a:prstGeom prst="rect">
            <a:avLst/>
          </a:prstGeom>
        </p:spPr>
      </p:pic>
      <p:sp>
        <p:nvSpPr>
          <p:cNvPr id="6" name="Dikdörtgen 5"/>
          <p:cNvSpPr/>
          <p:nvPr/>
        </p:nvSpPr>
        <p:spPr>
          <a:xfrm>
            <a:off x="4499992" y="4966759"/>
            <a:ext cx="4320480" cy="769441"/>
          </a:xfrm>
          <a:prstGeom prst="rect">
            <a:avLst/>
          </a:prstGeom>
        </p:spPr>
        <p:txBody>
          <a:bodyPr wrap="square">
            <a:spAutoFit/>
          </a:bodyPr>
          <a:lstStyle/>
          <a:p>
            <a:r>
              <a:rPr lang="tr-TR" sz="4400" dirty="0"/>
              <a:t>TEŞEKKÜRLER…</a:t>
            </a:r>
          </a:p>
        </p:txBody>
      </p:sp>
    </p:spTree>
    <p:extLst>
      <p:ext uri="{BB962C8B-B14F-4D97-AF65-F5344CB8AC3E}">
        <p14:creationId xmlns:p14="http://schemas.microsoft.com/office/powerpoint/2010/main" val="415746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ÖĞRENCİDEN BEKLENTİLERİMİZ</a:t>
            </a:r>
          </a:p>
        </p:txBody>
      </p:sp>
      <p:sp>
        <p:nvSpPr>
          <p:cNvPr id="3" name="İçerik Yer Tutucusu 2"/>
          <p:cNvSpPr>
            <a:spLocks noGrp="1"/>
          </p:cNvSpPr>
          <p:nvPr>
            <p:ph idx="1"/>
          </p:nvPr>
        </p:nvSpPr>
        <p:spPr>
          <a:xfrm>
            <a:off x="395536" y="1628800"/>
            <a:ext cx="4320480" cy="4525963"/>
          </a:xfrm>
        </p:spPr>
        <p:txBody>
          <a:bodyPr>
            <a:normAutofit fontScale="92500"/>
          </a:bodyPr>
          <a:lstStyle/>
          <a:p>
            <a:r>
              <a:rPr lang="tr-TR" dirty="0" smtClean="0"/>
              <a:t>Okul </a:t>
            </a:r>
            <a:r>
              <a:rPr lang="tr-TR" dirty="0"/>
              <a:t>hayatında başarılı bir öğrenci, hem ailenin hem de öğretmenlerin önemli beklentisidir. </a:t>
            </a:r>
            <a:endParaRPr lang="tr-TR" dirty="0" smtClean="0"/>
          </a:p>
          <a:p>
            <a:r>
              <a:rPr lang="tr-TR" dirty="0" smtClean="0"/>
              <a:t>Bir </a:t>
            </a:r>
            <a:r>
              <a:rPr lang="tr-TR" dirty="0"/>
              <a:t>öğrencinin okul başarısının kaynağı sadece çocuğun yetenek ve zekâsında görülmemelidir.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2204864"/>
            <a:ext cx="4180085" cy="3240360"/>
          </a:xfrm>
          <a:prstGeom prst="rect">
            <a:avLst/>
          </a:prstGeom>
        </p:spPr>
      </p:pic>
    </p:spTree>
    <p:extLst>
      <p:ext uri="{BB962C8B-B14F-4D97-AF65-F5344CB8AC3E}">
        <p14:creationId xmlns:p14="http://schemas.microsoft.com/office/powerpoint/2010/main" val="254125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ÖĞRENCİDEN BEKLENTİLERİMİZ</a:t>
            </a:r>
          </a:p>
        </p:txBody>
      </p:sp>
      <p:sp>
        <p:nvSpPr>
          <p:cNvPr id="3" name="İçerik Yer Tutucusu 2"/>
          <p:cNvSpPr>
            <a:spLocks noGrp="1"/>
          </p:cNvSpPr>
          <p:nvPr>
            <p:ph idx="1"/>
          </p:nvPr>
        </p:nvSpPr>
        <p:spPr>
          <a:xfrm>
            <a:off x="179512" y="1412776"/>
            <a:ext cx="3826768" cy="5040560"/>
          </a:xfrm>
        </p:spPr>
        <p:txBody>
          <a:bodyPr>
            <a:normAutofit fontScale="92500" lnSpcReduction="20000"/>
          </a:bodyPr>
          <a:lstStyle/>
          <a:p>
            <a:r>
              <a:rPr lang="tr-TR" dirty="0"/>
              <a:t> </a:t>
            </a:r>
            <a:r>
              <a:rPr lang="tr-TR" dirty="0" smtClean="0"/>
              <a:t>Çocuk </a:t>
            </a:r>
            <a:r>
              <a:rPr lang="tr-TR" dirty="0"/>
              <a:t>okul başarısında sadece akademik yeteneklerini ortaya koyar. </a:t>
            </a:r>
            <a:endParaRPr lang="tr-TR" dirty="0" smtClean="0"/>
          </a:p>
          <a:p>
            <a:r>
              <a:rPr lang="tr-TR" dirty="0" smtClean="0"/>
              <a:t>Sosyal </a:t>
            </a:r>
            <a:r>
              <a:rPr lang="tr-TR" dirty="0"/>
              <a:t>hayatta, sosyal ilişkilerindeki başarısı da en az okul başarısı kadar önemlidir. Çocuğun okul başarısı onun öğrenme yeteneğini yansıtır.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772816"/>
            <a:ext cx="4562872" cy="4248472"/>
          </a:xfrm>
          <a:prstGeom prst="rect">
            <a:avLst/>
          </a:prstGeom>
        </p:spPr>
      </p:pic>
    </p:spTree>
    <p:extLst>
      <p:ext uri="{BB962C8B-B14F-4D97-AF65-F5344CB8AC3E}">
        <p14:creationId xmlns:p14="http://schemas.microsoft.com/office/powerpoint/2010/main" val="3029013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BAŞARIYI ENGELLEYEN FAKTÖRLER</a:t>
            </a:r>
          </a:p>
        </p:txBody>
      </p:sp>
      <p:sp>
        <p:nvSpPr>
          <p:cNvPr id="3" name="İçerik Yer Tutucusu 2"/>
          <p:cNvSpPr>
            <a:spLocks noGrp="1"/>
          </p:cNvSpPr>
          <p:nvPr>
            <p:ph idx="1"/>
          </p:nvPr>
        </p:nvSpPr>
        <p:spPr>
          <a:xfrm>
            <a:off x="467544" y="1340768"/>
            <a:ext cx="8229600" cy="4205064"/>
          </a:xfrm>
        </p:spPr>
        <p:txBody>
          <a:bodyPr/>
          <a:lstStyle/>
          <a:p>
            <a:r>
              <a:rPr lang="tr-TR" dirty="0" smtClean="0"/>
              <a:t>Yeterli </a:t>
            </a:r>
            <a:r>
              <a:rPr lang="tr-TR" dirty="0"/>
              <a:t>ve düzenli çalışmama, tekrar </a:t>
            </a:r>
            <a:r>
              <a:rPr lang="tr-TR" dirty="0" smtClean="0"/>
              <a:t>eksikliği</a:t>
            </a:r>
          </a:p>
          <a:p>
            <a:r>
              <a:rPr lang="tr-TR" dirty="0" smtClean="0"/>
              <a:t>Çocuğun </a:t>
            </a:r>
            <a:r>
              <a:rPr lang="tr-TR" dirty="0"/>
              <a:t>öğrenmeye karşı isteksizliği ve ilgisizliği </a:t>
            </a:r>
            <a:endParaRPr lang="tr-TR" dirty="0" smtClean="0"/>
          </a:p>
          <a:p>
            <a:r>
              <a:rPr lang="tr-TR" dirty="0" smtClean="0"/>
              <a:t>Bilgi</a:t>
            </a:r>
            <a:r>
              <a:rPr lang="tr-TR" dirty="0"/>
              <a:t>, beceri ve yeteneklerin farklılığı </a:t>
            </a:r>
            <a:endParaRPr lang="tr-TR"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199" y="3541144"/>
            <a:ext cx="5715000" cy="3333750"/>
          </a:xfrm>
          <a:prstGeom prst="rect">
            <a:avLst/>
          </a:prstGeom>
        </p:spPr>
      </p:pic>
    </p:spTree>
    <p:extLst>
      <p:ext uri="{BB962C8B-B14F-4D97-AF65-F5344CB8AC3E}">
        <p14:creationId xmlns:p14="http://schemas.microsoft.com/office/powerpoint/2010/main" val="391793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BAŞARIYI ENGELLEYEN FAKTÖRLER</a:t>
            </a:r>
          </a:p>
        </p:txBody>
      </p:sp>
      <p:sp>
        <p:nvSpPr>
          <p:cNvPr id="3" name="İçerik Yer Tutucusu 2"/>
          <p:cNvSpPr>
            <a:spLocks noGrp="1"/>
          </p:cNvSpPr>
          <p:nvPr>
            <p:ph idx="1"/>
          </p:nvPr>
        </p:nvSpPr>
        <p:spPr>
          <a:xfrm>
            <a:off x="467544" y="1412776"/>
            <a:ext cx="8229600" cy="4525963"/>
          </a:xfrm>
        </p:spPr>
        <p:txBody>
          <a:bodyPr/>
          <a:lstStyle/>
          <a:p>
            <a:r>
              <a:rPr lang="tr-TR" dirty="0"/>
              <a:t>Psikolojik durum (arkadaş ilişkileri, anne-baba ilişkileri, kişilik özellikleri) </a:t>
            </a:r>
          </a:p>
          <a:p>
            <a:r>
              <a:rPr lang="tr-TR" dirty="0"/>
              <a:t>Uygun çalışma ortamının ve buna bağlı olarak düzenli, sistemli aile hayatının olmaması</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3543300"/>
            <a:ext cx="5905500" cy="3314700"/>
          </a:xfrm>
          <a:prstGeom prst="rect">
            <a:avLst/>
          </a:prstGeom>
        </p:spPr>
      </p:pic>
    </p:spTree>
    <p:extLst>
      <p:ext uri="{BB962C8B-B14F-4D97-AF65-F5344CB8AC3E}">
        <p14:creationId xmlns:p14="http://schemas.microsoft.com/office/powerpoint/2010/main" val="150198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OLARAK NE YAPILMALI?</a:t>
            </a:r>
          </a:p>
        </p:txBody>
      </p:sp>
      <p:sp>
        <p:nvSpPr>
          <p:cNvPr id="3" name="İçerik Yer Tutucusu 2"/>
          <p:cNvSpPr>
            <a:spLocks noGrp="1"/>
          </p:cNvSpPr>
          <p:nvPr>
            <p:ph idx="1"/>
          </p:nvPr>
        </p:nvSpPr>
        <p:spPr/>
        <p:txBody>
          <a:bodyPr/>
          <a:lstStyle/>
          <a:p>
            <a:r>
              <a:rPr lang="tr-TR" dirty="0" smtClean="0"/>
              <a:t>Dersini </a:t>
            </a:r>
            <a:r>
              <a:rPr lang="tr-TR" dirty="0"/>
              <a:t>severek yapan başarılı çocuğun öğrenme ve başarı sağlamasından anne-baba direkt sorumlu olmasalar da, </a:t>
            </a:r>
            <a:r>
              <a:rPr lang="tr-TR" u="sng" dirty="0"/>
              <a:t>başarı ve öğrenmeyi sağlayıcı şartların hazırlanmasından direkt sorumludur</a:t>
            </a:r>
            <a:r>
              <a:rPr lang="tr-TR" dirty="0"/>
              <a:t>. Çalışma ortamı iyi bir şekilde düzenlenen, sistemli bir yaşantıya sahip ailelerin çocukları diğerlerine göre daha başarılı olmaktadır.</a:t>
            </a:r>
          </a:p>
        </p:txBody>
      </p:sp>
    </p:spTree>
    <p:extLst>
      <p:ext uri="{BB962C8B-B14F-4D97-AF65-F5344CB8AC3E}">
        <p14:creationId xmlns:p14="http://schemas.microsoft.com/office/powerpoint/2010/main" val="273705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OLARAK NE YAPILMALI?</a:t>
            </a:r>
          </a:p>
        </p:txBody>
      </p:sp>
      <p:sp>
        <p:nvSpPr>
          <p:cNvPr id="3" name="İçerik Yer Tutucusu 2"/>
          <p:cNvSpPr>
            <a:spLocks noGrp="1"/>
          </p:cNvSpPr>
          <p:nvPr>
            <p:ph idx="1"/>
          </p:nvPr>
        </p:nvSpPr>
        <p:spPr/>
        <p:txBody>
          <a:bodyPr>
            <a:normAutofit/>
          </a:bodyPr>
          <a:lstStyle/>
          <a:p>
            <a:r>
              <a:rPr lang="tr-TR" dirty="0" smtClean="0"/>
              <a:t>Bir </a:t>
            </a:r>
            <a:r>
              <a:rPr lang="tr-TR" dirty="0"/>
              <a:t>çocuk öğrenirken zihninin yüzde 20’sini, duygularının ise yüzde 80′ini kullanır. Bu da şu anlama gelir</a:t>
            </a:r>
            <a:r>
              <a:rPr lang="tr-TR" dirty="0" smtClean="0"/>
              <a:t>:</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716" y="2924944"/>
            <a:ext cx="5616624" cy="3811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1688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OLARAK NE YAPILMALI?</a:t>
            </a:r>
          </a:p>
        </p:txBody>
      </p:sp>
      <p:sp>
        <p:nvSpPr>
          <p:cNvPr id="3" name="İçerik Yer Tutucusu 2"/>
          <p:cNvSpPr>
            <a:spLocks noGrp="1"/>
          </p:cNvSpPr>
          <p:nvPr>
            <p:ph idx="1"/>
          </p:nvPr>
        </p:nvSpPr>
        <p:spPr>
          <a:xfrm>
            <a:off x="480446" y="1124745"/>
            <a:ext cx="8229600" cy="3528392"/>
          </a:xfrm>
        </p:spPr>
        <p:txBody>
          <a:bodyPr>
            <a:normAutofit/>
          </a:bodyPr>
          <a:lstStyle/>
          <a:p>
            <a:r>
              <a:rPr lang="tr-TR" sz="2400" dirty="0"/>
              <a:t>Dersini severek, isteyerek yapan öğrenci diğerlerine göre daha başarılı olur. Çocuktan uzun zaman sonra eve gelen, çalışma takibini yapamayan, eve geldiğinde ise daha çok ev işleri veya işyerinden getirdiği işlerle meşgul olan anne-babaların çocuklarından ciddi bir başarı ve gayret beklemeleri doğal değildir.</a:t>
            </a:r>
          </a:p>
          <a:p>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6" y="3501008"/>
            <a:ext cx="9120754" cy="3356992"/>
          </a:xfrm>
          <a:prstGeom prst="rect">
            <a:avLst/>
          </a:prstGeom>
        </p:spPr>
      </p:pic>
    </p:spTree>
    <p:extLst>
      <p:ext uri="{BB962C8B-B14F-4D97-AF65-F5344CB8AC3E}">
        <p14:creationId xmlns:p14="http://schemas.microsoft.com/office/powerpoint/2010/main" val="333470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ANNE-BABA OLARAK NE YAPILMALI?</a:t>
            </a:r>
          </a:p>
        </p:txBody>
      </p:sp>
      <p:sp>
        <p:nvSpPr>
          <p:cNvPr id="3" name="İçerik Yer Tutucusu 2"/>
          <p:cNvSpPr>
            <a:spLocks noGrp="1"/>
          </p:cNvSpPr>
          <p:nvPr>
            <p:ph idx="1"/>
          </p:nvPr>
        </p:nvSpPr>
        <p:spPr>
          <a:xfrm>
            <a:off x="457200" y="1268760"/>
            <a:ext cx="8229600" cy="2520280"/>
          </a:xfrm>
        </p:spPr>
        <p:txBody>
          <a:bodyPr>
            <a:normAutofit fontScale="92500" lnSpcReduction="20000"/>
          </a:bodyPr>
          <a:lstStyle/>
          <a:p>
            <a:r>
              <a:rPr lang="tr-TR" dirty="0" smtClean="0"/>
              <a:t>Çocuğun </a:t>
            </a:r>
            <a:r>
              <a:rPr lang="tr-TR" dirty="0"/>
              <a:t>başarılı olmasında sistemli ve düzenli çalışması ve programlı olması ne kadar çok önemliyse aile içinde ev ortamında çalışan öğrencinin anne-babasının da hayatlarını bir programa bağlamaları ve çocuklarının çalışma düzenini bu programa dahil etmeleri gereklidir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7032"/>
            <a:ext cx="9144000" cy="3130937"/>
          </a:xfrm>
          <a:prstGeom prst="rect">
            <a:avLst/>
          </a:prstGeom>
        </p:spPr>
      </p:pic>
    </p:spTree>
    <p:extLst>
      <p:ext uri="{BB962C8B-B14F-4D97-AF65-F5344CB8AC3E}">
        <p14:creationId xmlns:p14="http://schemas.microsoft.com/office/powerpoint/2010/main" val="20916616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681</Words>
  <Application>Microsoft Office PowerPoint</Application>
  <PresentationFormat>Ekran Gösterisi (4:3)</PresentationFormat>
  <Paragraphs>55</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Ofis Teması</vt:lpstr>
      <vt:lpstr>BAŞARIYA GÖTÜREN AİLE</vt:lpstr>
      <vt:lpstr>ÖĞRENCİDEN BEKLENTİLERİMİZ</vt:lpstr>
      <vt:lpstr>ÖĞRENCİDEN BEKLENTİLERİMİZ</vt:lpstr>
      <vt:lpstr>BAŞARIYI ENGELLEYEN FAKTÖRLER</vt:lpstr>
      <vt:lpstr>BAŞARIYI ENGELLEYEN FAKTÖRLER</vt:lpstr>
      <vt:lpstr>ANNE-BABA OLARAK NE YAPILMALI?</vt:lpstr>
      <vt:lpstr>ANNE-BABA OLARAK NE YAPILMALI?</vt:lpstr>
      <vt:lpstr>ANNE-BABA OLARAK NE YAPILMALI?</vt:lpstr>
      <vt:lpstr>ANNE-BABA OLARAK NE YAPILMALI?</vt:lpstr>
      <vt:lpstr>ANNE-BABA OLARAK NE YAPILMALI?</vt:lpstr>
      <vt:lpstr>ÇOCUĞUMUN OKUL BAŞARISINI ARTIRMAK İÇİN NE YAPABİLİRİM? </vt:lpstr>
      <vt:lpstr>ÇOCUĞUMUN OKUL BAŞARISINI ARTIRMAK İÇİN NE YAPABİLİRİM? </vt:lpstr>
      <vt:lpstr> ÇOCUĞUMUN OKUL BAŞARISINI ARTIRMAK İÇİN NE YAPABİLİRİM? </vt:lpstr>
      <vt:lpstr> ÇOCUĞUMUN OKUL BAŞARISINI ARTIRMAK İÇİN NE YAPABİLİRİM? </vt:lpstr>
      <vt:lpstr>ÇOCUĞUMUN OKUL BAŞARISINI ARTIRMAK İÇİN NE YAPABİLİRİM?</vt:lpstr>
      <vt:lpstr>ÇOCUĞUMUN OKUL BAŞARISINI ARTIRMAK İÇİN NE YAPABİLİRİM?</vt:lpstr>
      <vt:lpstr>ÇOCUĞUMUN OKUL BAŞARISINI ARTIRMAK İÇİN NE YAPABİLİRİM?</vt:lpstr>
      <vt:lpstr>ÇOCUĞUMUN OKUL BAŞARISINI ARTIRMAK İÇİN NE YAPABİLİRİM?</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BAŞARIYA GÖTÜREN AİLE</dc:title>
  <dc:creator>NURAY</dc:creator>
  <cp:lastModifiedBy>NURAY</cp:lastModifiedBy>
  <cp:revision>14</cp:revision>
  <dcterms:created xsi:type="dcterms:W3CDTF">2021-10-21T08:38:13Z</dcterms:created>
  <dcterms:modified xsi:type="dcterms:W3CDTF">2021-11-04T06:19:19Z</dcterms:modified>
</cp:coreProperties>
</file>